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40"/>
  </p:notesMasterIdLst>
  <p:sldIdLst>
    <p:sldId id="301" r:id="rId2"/>
    <p:sldId id="257" r:id="rId3"/>
    <p:sldId id="258" r:id="rId4"/>
    <p:sldId id="259" r:id="rId5"/>
    <p:sldId id="260" r:id="rId6"/>
    <p:sldId id="261" r:id="rId7"/>
    <p:sldId id="275" r:id="rId8"/>
    <p:sldId id="281" r:id="rId9"/>
    <p:sldId id="282" r:id="rId10"/>
    <p:sldId id="290" r:id="rId11"/>
    <p:sldId id="303" r:id="rId12"/>
    <p:sldId id="302" r:id="rId13"/>
    <p:sldId id="292" r:id="rId14"/>
    <p:sldId id="291" r:id="rId15"/>
    <p:sldId id="293" r:id="rId16"/>
    <p:sldId id="267" r:id="rId17"/>
    <p:sldId id="285" r:id="rId18"/>
    <p:sldId id="294" r:id="rId19"/>
    <p:sldId id="286" r:id="rId20"/>
    <p:sldId id="266" r:id="rId21"/>
    <p:sldId id="296" r:id="rId22"/>
    <p:sldId id="297" r:id="rId23"/>
    <p:sldId id="284" r:id="rId24"/>
    <p:sldId id="268" r:id="rId25"/>
    <p:sldId id="295" r:id="rId26"/>
    <p:sldId id="272" r:id="rId27"/>
    <p:sldId id="300" r:id="rId28"/>
    <p:sldId id="289" r:id="rId29"/>
    <p:sldId id="269" r:id="rId30"/>
    <p:sldId id="287" r:id="rId31"/>
    <p:sldId id="298" r:id="rId32"/>
    <p:sldId id="270" r:id="rId33"/>
    <p:sldId id="271" r:id="rId34"/>
    <p:sldId id="299" r:id="rId35"/>
    <p:sldId id="277" r:id="rId36"/>
    <p:sldId id="278" r:id="rId37"/>
    <p:sldId id="279" r:id="rId38"/>
    <p:sldId id="274" r:id="rId39"/>
  </p:sldIdLst>
  <p:sldSz cx="8229600" cy="5486400"/>
  <p:notesSz cx="6858000" cy="9144000"/>
  <p:defaultTextStyle>
    <a:defPPr>
      <a:defRPr lang="en-US"/>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6">
          <p15:clr>
            <a:srgbClr val="A4A3A4"/>
          </p15:clr>
        </p15:guide>
        <p15:guide id="2" pos="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EF6"/>
    <a:srgbClr val="39B557"/>
    <a:srgbClr val="00CC00"/>
    <a:srgbClr val="38A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4660"/>
  </p:normalViewPr>
  <p:slideViewPr>
    <p:cSldViewPr>
      <p:cViewPr varScale="1">
        <p:scale>
          <a:sx n="87" d="100"/>
          <a:sy n="87" d="100"/>
        </p:scale>
        <p:origin x="792" y="66"/>
      </p:cViewPr>
      <p:guideLst>
        <p:guide orient="horz" pos="2726"/>
        <p:guide pos="97"/>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6176D-4C4D-44F5-9F12-FBFC73DFB179}" type="datetimeFigureOut">
              <a:rPr lang="en-US" smtClean="0"/>
              <a:pPr/>
              <a:t>5/13/2016</a:t>
            </a:fld>
            <a:endParaRPr lang="en-IN"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C3B76-D271-4201-B54F-655EA0425E90}" type="slidenum">
              <a:rPr lang="en-IN" smtClean="0"/>
              <a:pPr/>
              <a:t>‹#›</a:t>
            </a:fld>
            <a:endParaRPr lang="en-IN" dirty="0"/>
          </a:p>
        </p:txBody>
      </p:sp>
    </p:spTree>
    <p:extLst>
      <p:ext uri="{BB962C8B-B14F-4D97-AF65-F5344CB8AC3E}">
        <p14:creationId xmlns:p14="http://schemas.microsoft.com/office/powerpoint/2010/main" val="3915111942"/>
      </p:ext>
    </p:extLst>
  </p:cSld>
  <p:clrMap bg1="lt1" tx1="dk1" bg2="lt2" tx2="dk2" accent1="accent1" accent2="accent2" accent3="accent3" accent4="accent4" accent5="accent5" accent6="accent6" hlink="hlink" folHlink="folHlink"/>
  <p:notesStyle>
    <a:lvl1pPr marL="0" algn="l" defTabSz="914302" rtl="0" eaLnBrk="1" latinLnBrk="0" hangingPunct="1">
      <a:defRPr sz="1200" kern="1200">
        <a:solidFill>
          <a:schemeClr val="tx1"/>
        </a:solidFill>
        <a:latin typeface="+mn-lt"/>
        <a:ea typeface="+mn-ea"/>
        <a:cs typeface="+mn-cs"/>
      </a:defRPr>
    </a:lvl1pPr>
    <a:lvl2pPr marL="457151" algn="l" defTabSz="914302" rtl="0" eaLnBrk="1" latinLnBrk="0" hangingPunct="1">
      <a:defRPr sz="1200" kern="1200">
        <a:solidFill>
          <a:schemeClr val="tx1"/>
        </a:solidFill>
        <a:latin typeface="+mn-lt"/>
        <a:ea typeface="+mn-ea"/>
        <a:cs typeface="+mn-cs"/>
      </a:defRPr>
    </a:lvl2pPr>
    <a:lvl3pPr marL="914302" algn="l" defTabSz="914302" rtl="0" eaLnBrk="1" latinLnBrk="0" hangingPunct="1">
      <a:defRPr sz="1200" kern="1200">
        <a:solidFill>
          <a:schemeClr val="tx1"/>
        </a:solidFill>
        <a:latin typeface="+mn-lt"/>
        <a:ea typeface="+mn-ea"/>
        <a:cs typeface="+mn-cs"/>
      </a:defRPr>
    </a:lvl3pPr>
    <a:lvl4pPr marL="1371453" algn="l" defTabSz="914302" rtl="0" eaLnBrk="1" latinLnBrk="0" hangingPunct="1">
      <a:defRPr sz="1200" kern="1200">
        <a:solidFill>
          <a:schemeClr val="tx1"/>
        </a:solidFill>
        <a:latin typeface="+mn-lt"/>
        <a:ea typeface="+mn-ea"/>
        <a:cs typeface="+mn-cs"/>
      </a:defRPr>
    </a:lvl4pPr>
    <a:lvl5pPr marL="1828604" algn="l" defTabSz="914302" rtl="0" eaLnBrk="1" latinLnBrk="0" hangingPunct="1">
      <a:defRPr sz="1200" kern="1200">
        <a:solidFill>
          <a:schemeClr val="tx1"/>
        </a:solidFill>
        <a:latin typeface="+mn-lt"/>
        <a:ea typeface="+mn-ea"/>
        <a:cs typeface="+mn-cs"/>
      </a:defRPr>
    </a:lvl5pPr>
    <a:lvl6pPr marL="2285755" algn="l" defTabSz="914302" rtl="0" eaLnBrk="1" latinLnBrk="0" hangingPunct="1">
      <a:defRPr sz="1200" kern="1200">
        <a:solidFill>
          <a:schemeClr val="tx1"/>
        </a:solidFill>
        <a:latin typeface="+mn-lt"/>
        <a:ea typeface="+mn-ea"/>
        <a:cs typeface="+mn-cs"/>
      </a:defRPr>
    </a:lvl6pPr>
    <a:lvl7pPr marL="2742906" algn="l" defTabSz="914302" rtl="0" eaLnBrk="1" latinLnBrk="0" hangingPunct="1">
      <a:defRPr sz="1200" kern="1200">
        <a:solidFill>
          <a:schemeClr val="tx1"/>
        </a:solidFill>
        <a:latin typeface="+mn-lt"/>
        <a:ea typeface="+mn-ea"/>
        <a:cs typeface="+mn-cs"/>
      </a:defRPr>
    </a:lvl7pPr>
    <a:lvl8pPr marL="3200057" algn="l" defTabSz="914302" rtl="0" eaLnBrk="1" latinLnBrk="0" hangingPunct="1">
      <a:defRPr sz="1200" kern="1200">
        <a:solidFill>
          <a:schemeClr val="tx1"/>
        </a:solidFill>
        <a:latin typeface="+mn-lt"/>
        <a:ea typeface="+mn-ea"/>
        <a:cs typeface="+mn-cs"/>
      </a:defRPr>
    </a:lvl8pPr>
    <a:lvl9pPr marL="3657208" algn="l" defTabSz="914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400" b="1" dirty="0" smtClean="0"/>
              <a:t>Four-part teardrop graphic in perspective</a:t>
            </a:r>
          </a:p>
          <a:p>
            <a:r>
              <a:rPr lang="en-US" sz="1400" dirty="0" smtClean="0"/>
              <a:t>(Advanced)</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effects on this slide, do the following: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endParaRPr lang="en-US" sz="1200" i="0" dirty="0" smtClean="0"/>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under </a:t>
            </a:r>
            <a:r>
              <a:rPr lang="en-US" sz="1200" b="1" kern="1200" baseline="0" dirty="0" smtClean="0">
                <a:solidFill>
                  <a:schemeClr val="tx1"/>
                </a:solidFill>
                <a:latin typeface="+mn-lt"/>
                <a:ea typeface="+mn-ea"/>
                <a:cs typeface="+mn-cs"/>
              </a:rPr>
              <a:t>Basic Shapes </a:t>
            </a: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Teardrop</a:t>
            </a:r>
            <a:r>
              <a:rPr lang="en-US" sz="1200" kern="1200" baseline="0" dirty="0" smtClean="0">
                <a:solidFill>
                  <a:schemeClr val="tx1"/>
                </a:solidFill>
                <a:latin typeface="+mn-lt"/>
                <a:ea typeface="+mn-ea"/>
                <a:cs typeface="+mn-cs"/>
              </a:rPr>
              <a:t> (second row, fourth option from the left). On the slide, drag to draw a teardrop shape. </a:t>
            </a:r>
          </a:p>
          <a:p>
            <a:pPr marL="228600" indent="-228600">
              <a:buFont typeface="+mj-lt"/>
              <a:buAutoNum type="arabicPeriod"/>
            </a:pPr>
            <a:r>
              <a:rPr lang="en-US" sz="1200" kern="1200" baseline="0" dirty="0" smtClean="0">
                <a:solidFill>
                  <a:schemeClr val="tx1"/>
                </a:solidFill>
                <a:latin typeface="+mn-lt"/>
                <a:ea typeface="+mn-ea"/>
                <a:cs typeface="+mn-cs"/>
              </a:rPr>
              <a:t>Select the teardrop shape. 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Height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2.45”</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Width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2.45”</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a:t>
            </a:r>
            <a:r>
              <a:rPr lang="en-US" sz="1200" kern="1200" baseline="0" dirty="0" smtClean="0">
                <a:solidFill>
                  <a:schemeClr val="tx1"/>
                </a:solidFill>
                <a:latin typeface="+mn-lt"/>
                <a:ea typeface="+mn-ea"/>
                <a:cs typeface="+mn-cs"/>
              </a:rPr>
              <a:t> 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a:t>
            </a:r>
            <a:r>
              <a:rPr lang="en-US" sz="1200" kern="1200" dirty="0" smtClean="0">
                <a:solidFill>
                  <a:schemeClr val="tx1"/>
                </a:solidFill>
                <a:latin typeface="+mn-lt"/>
                <a:ea typeface="+mn-ea"/>
                <a:cs typeface="+mn-cs"/>
              </a:rPr>
              <a:t> select </a:t>
            </a:r>
            <a:r>
              <a:rPr lang="en-US" sz="1200" b="1" kern="1200" dirty="0" smtClean="0">
                <a:solidFill>
                  <a:schemeClr val="tx1"/>
                </a:solidFill>
                <a:latin typeface="+mn-lt"/>
                <a:ea typeface="+mn-ea"/>
                <a:cs typeface="+mn-cs"/>
              </a:rPr>
              <a:t>Solid fill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click the button next to </a:t>
            </a:r>
            <a:r>
              <a:rPr lang="en-US" sz="1200" b="1" kern="1200" baseline="0" dirty="0" smtClean="0">
                <a:solidFill>
                  <a:schemeClr val="tx1"/>
                </a:solidFill>
                <a:latin typeface="+mn-lt"/>
                <a:ea typeface="+mn-ea"/>
                <a:cs typeface="+mn-cs"/>
              </a:rPr>
              <a:t>Color</a:t>
            </a:r>
            <a:r>
              <a:rPr lang="en-US" sz="1200" kern="1200" baseline="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White, Background 1, Darker 35% </a:t>
            </a:r>
            <a:r>
              <a:rPr lang="en-US" sz="1200" kern="1200" dirty="0" smtClean="0">
                <a:solidFill>
                  <a:schemeClr val="tx1"/>
                </a:solidFill>
                <a:latin typeface="+mn-lt"/>
                <a:ea typeface="+mn-ea"/>
                <a:cs typeface="+mn-cs"/>
              </a:rPr>
              <a:t>(fifth row, first option from the left).</a:t>
            </a:r>
            <a:endParaRPr lang="en-US" sz="1200" kern="1200" baseline="0" dirty="0" smtClean="0">
              <a:solidFill>
                <a:schemeClr val="tx1"/>
              </a:solidFill>
              <a:latin typeface="+mn-lt"/>
              <a:ea typeface="+mn-ea"/>
              <a:cs typeface="+mn-cs"/>
            </a:endParaRPr>
          </a:p>
          <a:p>
            <a:pPr marL="228600" indent="-228600">
              <a:buFont typeface="+mj-lt"/>
              <a:buAutoNum type="arabicPeriod"/>
            </a:pPr>
            <a:r>
              <a:rPr lang="en-US" sz="1200" kern="1200" baseline="0" dirty="0" smtClean="0">
                <a:solidFill>
                  <a:schemeClr val="tx1"/>
                </a:solidFill>
                <a:latin typeface="+mn-lt"/>
                <a:ea typeface="+mn-ea"/>
                <a:cs typeface="+mn-cs"/>
              </a:rPr>
              <a:t>Also in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Line Color </a:t>
            </a:r>
            <a:r>
              <a:rPr lang="en-US" sz="1200" kern="1200" dirty="0" smtClean="0">
                <a:solidFill>
                  <a:schemeClr val="tx1"/>
                </a:solidFill>
                <a:latin typeface="+mn-lt"/>
                <a:ea typeface="+mn-ea"/>
                <a:cs typeface="+mn-cs"/>
              </a:rPr>
              <a:t>in the left</a:t>
            </a:r>
            <a:r>
              <a:rPr lang="en-US" sz="1200" kern="1200" baseline="0" dirty="0" smtClean="0">
                <a:solidFill>
                  <a:schemeClr val="tx1"/>
                </a:solidFill>
                <a:latin typeface="+mn-lt"/>
                <a:ea typeface="+mn-ea"/>
                <a:cs typeface="+mn-cs"/>
              </a:rPr>
              <a:t> pane, and then select </a:t>
            </a:r>
            <a:r>
              <a:rPr lang="en-US" sz="1200" b="1" kern="1200" baseline="0" dirty="0" smtClean="0">
                <a:solidFill>
                  <a:schemeClr val="tx1"/>
                </a:solidFill>
                <a:latin typeface="+mn-lt"/>
                <a:ea typeface="+mn-ea"/>
                <a:cs typeface="+mn-cs"/>
              </a:rPr>
              <a:t>No line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Line Color</a:t>
            </a:r>
            <a:r>
              <a:rPr lang="en-US" sz="1200" kern="1200" baseline="0" dirty="0" smtClean="0">
                <a:solidFill>
                  <a:schemeClr val="tx1"/>
                </a:solidFill>
                <a:latin typeface="+mn-lt"/>
                <a:ea typeface="+mn-ea"/>
                <a:cs typeface="+mn-cs"/>
              </a:rPr>
              <a:t> pane. </a:t>
            </a:r>
          </a:p>
          <a:p>
            <a:pPr marL="228600" indent="-228600">
              <a:buFont typeface="+mj-lt"/>
              <a:buAutoNum type="arabicPeriod"/>
            </a:pPr>
            <a:r>
              <a:rPr lang="en-US" sz="1200" kern="1200" baseline="0" dirty="0" smtClean="0">
                <a:solidFill>
                  <a:schemeClr val="tx1"/>
                </a:solidFill>
                <a:latin typeface="+mn-lt"/>
                <a:ea typeface="+mn-ea"/>
                <a:cs typeface="+mn-cs"/>
              </a:rPr>
              <a:t>Also in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3-D Format </a:t>
            </a:r>
            <a:r>
              <a:rPr lang="en-US" sz="1200" kern="1200" dirty="0" smtClean="0">
                <a:solidFill>
                  <a:schemeClr val="tx1"/>
                </a:solidFill>
                <a:latin typeface="+mn-lt"/>
                <a:ea typeface="+mn-ea"/>
                <a:cs typeface="+mn-cs"/>
              </a:rPr>
              <a:t>in the left pane, and then do the following in the </a:t>
            </a:r>
            <a:r>
              <a:rPr lang="en-US" sz="1200" b="1" kern="1200" dirty="0" smtClean="0">
                <a:solidFill>
                  <a:schemeClr val="tx1"/>
                </a:solidFill>
                <a:latin typeface="+mn-lt"/>
                <a:ea typeface="+mn-ea"/>
                <a:cs typeface="+mn-cs"/>
              </a:rPr>
              <a:t>3-D Format </a:t>
            </a:r>
            <a:r>
              <a:rPr lang="en-US" sz="1200" kern="1200" dirty="0" smtClean="0">
                <a:solidFill>
                  <a:schemeClr val="tx1"/>
                </a:solidFill>
                <a:latin typeface="+mn-lt"/>
                <a:ea typeface="+mn-ea"/>
                <a:cs typeface="+mn-cs"/>
              </a:rPr>
              <a:t>pane:</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Bevel</a:t>
            </a:r>
            <a:r>
              <a:rPr lang="en-US" sz="1200" kern="1200" dirty="0" smtClean="0">
                <a:solidFill>
                  <a:schemeClr val="tx1"/>
                </a:solidFill>
                <a:latin typeface="+mn-lt"/>
                <a:ea typeface="+mn-ea"/>
                <a:cs typeface="+mn-cs"/>
              </a:rPr>
              <a:t>, click the button next to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Bevel</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Circle</a:t>
            </a:r>
            <a:r>
              <a:rPr lang="en-US" sz="1200" kern="1200" dirty="0" smtClean="0">
                <a:solidFill>
                  <a:schemeClr val="tx1"/>
                </a:solidFill>
                <a:latin typeface="+mn-lt"/>
                <a:ea typeface="+mn-ea"/>
                <a:cs typeface="+mn-cs"/>
              </a:rPr>
              <a:t> (first row, first option from the left). Next to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a:t>
            </a:r>
            <a:r>
              <a:rPr lang="en-US" sz="1200" b="1" kern="1200" baseline="0" dirty="0" smtClean="0">
                <a:solidFill>
                  <a:schemeClr val="tx1"/>
                </a:solidFill>
                <a:latin typeface="+mn-lt"/>
                <a:ea typeface="+mn-ea"/>
                <a:cs typeface="+mn-cs"/>
              </a:rPr>
              <a:t> pt</a:t>
            </a:r>
            <a:r>
              <a:rPr lang="en-US" sz="1200" kern="1200" baseline="0" dirty="0" smtClean="0">
                <a:solidFill>
                  <a:schemeClr val="tx1"/>
                </a:solidFill>
                <a:latin typeface="+mn-lt"/>
                <a:ea typeface="+mn-ea"/>
                <a:cs typeface="+mn-cs"/>
              </a:rPr>
              <a:t>, and in the </a:t>
            </a:r>
            <a:r>
              <a:rPr lang="en-US" sz="1200" b="1" kern="1200" baseline="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 pt</a:t>
            </a:r>
            <a:r>
              <a:rPr lang="en-US" sz="1200" kern="1200" baseline="0" dirty="0" smtClean="0">
                <a:solidFill>
                  <a:schemeClr val="tx1"/>
                </a:solidFill>
                <a:latin typeface="+mn-lt"/>
                <a:ea typeface="+mn-ea"/>
                <a:cs typeface="+mn-cs"/>
              </a:rPr>
              <a:t>. Click the button next to </a:t>
            </a:r>
            <a:r>
              <a:rPr lang="en-US" sz="1200" b="1" kern="1200" baseline="0" dirty="0" smtClean="0">
                <a:solidFill>
                  <a:schemeClr val="tx1"/>
                </a:solidFill>
                <a:latin typeface="+mn-lt"/>
                <a:ea typeface="+mn-ea"/>
                <a:cs typeface="+mn-cs"/>
              </a:rPr>
              <a:t>Bottom</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Bevel</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Circle </a:t>
            </a:r>
            <a:r>
              <a:rPr lang="en-US" sz="1200" b="0" kern="1200" baseline="0" dirty="0" smtClean="0">
                <a:solidFill>
                  <a:schemeClr val="tx1"/>
                </a:solidFill>
                <a:latin typeface="+mn-lt"/>
                <a:ea typeface="+mn-ea"/>
                <a:cs typeface="+mn-cs"/>
              </a:rPr>
              <a:t>(first row, first option from the left)</a:t>
            </a:r>
            <a:r>
              <a:rPr lang="en-US" sz="1200" kern="1200" baseline="0" dirty="0" smtClean="0">
                <a:solidFill>
                  <a:schemeClr val="tx1"/>
                </a:solidFill>
                <a:latin typeface="+mn-lt"/>
                <a:ea typeface="+mn-ea"/>
                <a:cs typeface="+mn-cs"/>
              </a:rPr>
              <a:t>. Next to </a:t>
            </a:r>
            <a:r>
              <a:rPr lang="en-US" sz="1200" b="1" kern="1200" baseline="0" dirty="0" smtClean="0">
                <a:solidFill>
                  <a:schemeClr val="tx1"/>
                </a:solidFill>
                <a:latin typeface="+mn-lt"/>
                <a:ea typeface="+mn-ea"/>
                <a:cs typeface="+mn-cs"/>
              </a:rPr>
              <a:t>Bottom</a:t>
            </a:r>
            <a:r>
              <a:rPr lang="en-US" sz="1200" kern="1200" baseline="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a:t>
            </a:r>
            <a:r>
              <a:rPr lang="en-US" sz="1200" b="1" kern="1200" baseline="0" dirty="0" smtClean="0">
                <a:solidFill>
                  <a:schemeClr val="tx1"/>
                </a:solidFill>
                <a:latin typeface="+mn-lt"/>
                <a:ea typeface="+mn-ea"/>
                <a:cs typeface="+mn-cs"/>
              </a:rPr>
              <a:t> pt</a:t>
            </a:r>
            <a:r>
              <a:rPr lang="en-US" sz="1200" kern="1200" baseline="0" dirty="0" smtClean="0">
                <a:solidFill>
                  <a:schemeClr val="tx1"/>
                </a:solidFill>
                <a:latin typeface="+mn-lt"/>
                <a:ea typeface="+mn-ea"/>
                <a:cs typeface="+mn-cs"/>
              </a:rPr>
              <a:t>, and in the </a:t>
            </a:r>
            <a:r>
              <a:rPr lang="en-US" sz="1200" b="1" kern="1200" baseline="0" dirty="0" smtClean="0">
                <a:solidFill>
                  <a:schemeClr val="tx1"/>
                </a:solidFill>
                <a:latin typeface="+mn-lt"/>
                <a:ea typeface="+mn-ea"/>
                <a:cs typeface="+mn-cs"/>
              </a:rPr>
              <a:t>Height</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 pt</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Surface</a:t>
            </a:r>
            <a:r>
              <a:rPr lang="en-US" sz="1200" kern="1200" baseline="0" dirty="0" smtClean="0">
                <a:solidFill>
                  <a:schemeClr val="tx1"/>
                </a:solidFill>
                <a:latin typeface="+mn-lt"/>
                <a:ea typeface="+mn-ea"/>
                <a:cs typeface="+mn-cs"/>
              </a:rPr>
              <a:t>, click the button next to </a:t>
            </a:r>
            <a:r>
              <a:rPr lang="en-US" sz="1200" b="1" kern="1200" baseline="0" dirty="0" smtClean="0">
                <a:solidFill>
                  <a:schemeClr val="tx1"/>
                </a:solidFill>
                <a:latin typeface="+mn-lt"/>
                <a:ea typeface="+mn-ea"/>
                <a:cs typeface="+mn-cs"/>
              </a:rPr>
              <a:t>Material</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Standard</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Warm Matte </a:t>
            </a:r>
            <a:r>
              <a:rPr lang="en-US" sz="1200" kern="1200" baseline="0" dirty="0" smtClean="0">
                <a:solidFill>
                  <a:schemeClr val="tx1"/>
                </a:solidFill>
                <a:latin typeface="+mn-lt"/>
                <a:ea typeface="+mn-ea"/>
                <a:cs typeface="+mn-cs"/>
              </a:rPr>
              <a:t>(second option from the left). Click the button next to </a:t>
            </a:r>
            <a:r>
              <a:rPr lang="en-US" sz="1200" b="1" kern="1200" baseline="0" dirty="0" smtClean="0">
                <a:solidFill>
                  <a:schemeClr val="tx1"/>
                </a:solidFill>
                <a:latin typeface="+mn-lt"/>
                <a:ea typeface="+mn-ea"/>
                <a:cs typeface="+mn-cs"/>
              </a:rPr>
              <a:t>Lighting</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Balance </a:t>
            </a:r>
            <a:r>
              <a:rPr lang="en-US" sz="1200" b="0" kern="1200" baseline="0" dirty="0" smtClean="0">
                <a:solidFill>
                  <a:schemeClr val="tx1"/>
                </a:solidFill>
                <a:latin typeface="+mn-lt"/>
                <a:ea typeface="+mn-ea"/>
                <a:cs typeface="+mn-cs"/>
              </a:rPr>
              <a:t>(first row, second option from the left)</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baseline="0" dirty="0" smtClean="0">
                <a:solidFill>
                  <a:schemeClr val="tx1"/>
                </a:solidFill>
                <a:latin typeface="+mn-lt"/>
                <a:ea typeface="+mn-ea"/>
                <a:cs typeface="+mn-cs"/>
              </a:rPr>
              <a:t>Select the teardrop shape. Press and hold CTRL and SHIFT (to duplicate and constrain the duplicate shape to a perpendicular axis), and then drag the teardrop shape to the right on the slide to create a duplicate. </a:t>
            </a:r>
          </a:p>
          <a:p>
            <a:pPr marL="228600" indent="-228600">
              <a:buFont typeface="+mj-lt"/>
              <a:buAutoNum type="arabicPeriod"/>
            </a:pPr>
            <a:r>
              <a:rPr lang="en-US" sz="1200" kern="1200" baseline="0" dirty="0" smtClean="0">
                <a:solidFill>
                  <a:schemeClr val="tx1"/>
                </a:solidFill>
                <a:latin typeface="+mn-lt"/>
                <a:ea typeface="+mn-ea"/>
                <a:cs typeface="+mn-cs"/>
              </a:rPr>
              <a:t>Select the duplicate teardrop shape.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Rotate</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Flip Horizontal</a:t>
            </a:r>
            <a:r>
              <a:rPr lang="en-US" sz="1200" kern="1200" baseline="0" dirty="0" smtClean="0">
                <a:solidFill>
                  <a:schemeClr val="tx1"/>
                </a:solidFill>
                <a:latin typeface="+mn-lt"/>
                <a:ea typeface="+mn-ea"/>
                <a:cs typeface="+mn-cs"/>
              </a:rPr>
              <a:t>. </a:t>
            </a:r>
          </a:p>
          <a:p>
            <a:pPr marL="228600" indent="-228600">
              <a:buFont typeface="+mj-lt"/>
              <a:buAutoNum type="arabicPeriod"/>
            </a:pPr>
            <a:r>
              <a:rPr lang="en-US" sz="1200" kern="1200" baseline="0" dirty="0" smtClean="0">
                <a:solidFill>
                  <a:schemeClr val="tx1"/>
                </a:solidFill>
                <a:latin typeface="+mn-lt"/>
                <a:ea typeface="+mn-ea"/>
                <a:cs typeface="+mn-cs"/>
              </a:rPr>
              <a:t>Press and hold SHIFT and select both teardrop shapes.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Press and hold CTRL and SHIFT (to duplicate and constrain the duplicate shapes to a perpendicular axis), and then drag the teardrop shapes to the right on the slide to create two duplicate teardrop shapes. </a:t>
            </a:r>
          </a:p>
          <a:p>
            <a:pPr marL="228600" indent="-228600">
              <a:buFont typeface="+mj-lt"/>
              <a:buAutoNum type="arabicPeriod"/>
            </a:pPr>
            <a:r>
              <a:rPr lang="en-US" sz="1200" kern="1200" baseline="0" dirty="0" smtClean="0">
                <a:solidFill>
                  <a:schemeClr val="tx1"/>
                </a:solidFill>
                <a:latin typeface="+mn-lt"/>
                <a:ea typeface="+mn-ea"/>
                <a:cs typeface="+mn-cs"/>
              </a:rPr>
              <a:t>Press and hold SHIFT and select the two new teardrop shapes.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Rotate</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Flip Vertical</a:t>
            </a:r>
            <a:r>
              <a:rPr lang="en-US" sz="1200" kern="1200" baseline="0" dirty="0" smtClean="0">
                <a:solidFill>
                  <a:schemeClr val="tx1"/>
                </a:solidFill>
                <a:latin typeface="+mn-lt"/>
                <a:ea typeface="+mn-ea"/>
                <a:cs typeface="+mn-cs"/>
              </a:rPr>
              <a:t>. </a:t>
            </a:r>
          </a:p>
          <a:p>
            <a:pPr marL="228600" indent="-228600">
              <a:buFont typeface="+mj-lt"/>
              <a:buAutoNum type="arabicPeriod"/>
            </a:pPr>
            <a:r>
              <a:rPr lang="en-US" sz="1200" kern="1200" baseline="0" dirty="0" smtClean="0">
                <a:solidFill>
                  <a:schemeClr val="tx1"/>
                </a:solidFill>
                <a:latin typeface="+mn-lt"/>
                <a:ea typeface="+mn-ea"/>
                <a:cs typeface="+mn-cs"/>
              </a:rPr>
              <a:t>On the slide, drag the two new duplicate teardrop shapes directly above the original teardrop shapes. </a:t>
            </a:r>
          </a:p>
          <a:p>
            <a:pPr marL="228600" indent="-228600">
              <a:buFont typeface="+mj-lt"/>
              <a:buAutoNum type="arabicPeriod"/>
            </a:pPr>
            <a:r>
              <a:rPr lang="en-US" sz="1200" kern="1200" baseline="0" dirty="0" smtClean="0">
                <a:solidFill>
                  <a:schemeClr val="tx1"/>
                </a:solidFill>
                <a:latin typeface="+mn-lt"/>
                <a:ea typeface="+mn-ea"/>
                <a:cs typeface="+mn-cs"/>
              </a:rPr>
              <a:t>Select the top left teardrop. 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launcher. 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click </a:t>
            </a:r>
            <a:r>
              <a:rPr lang="en-US" sz="1200" b="1" kern="1200" dirty="0" smtClean="0">
                <a:solidFill>
                  <a:schemeClr val="tx1"/>
                </a:solidFill>
                <a:latin typeface="+mn-lt"/>
                <a:ea typeface="+mn-ea"/>
                <a:cs typeface="+mn-cs"/>
              </a:rPr>
              <a:t>Position</a:t>
            </a:r>
            <a:r>
              <a:rPr lang="en-US" sz="1200" b="0" kern="1200" baseline="0" dirty="0" smtClean="0">
                <a:solidFill>
                  <a:schemeClr val="tx1"/>
                </a:solidFill>
                <a:latin typeface="+mn-lt"/>
                <a:ea typeface="+mn-ea"/>
                <a:cs typeface="+mn-cs"/>
              </a:rPr>
              <a:t> in the left pane</a:t>
            </a:r>
            <a:r>
              <a:rPr lang="en-US" sz="1200" kern="1200" baseline="0" dirty="0" smtClean="0">
                <a:solidFill>
                  <a:schemeClr val="tx1"/>
                </a:solidFill>
                <a:latin typeface="+mn-lt"/>
                <a:ea typeface="+mn-ea"/>
                <a:cs typeface="+mn-cs"/>
              </a:rPr>
              <a:t>, and in the right pane, under </a:t>
            </a:r>
            <a:r>
              <a:rPr lang="en-US" sz="1200" b="1" kern="1200" baseline="0" dirty="0" smtClean="0">
                <a:solidFill>
                  <a:schemeClr val="tx1"/>
                </a:solidFill>
                <a:latin typeface="+mn-lt"/>
                <a:ea typeface="+mn-ea"/>
                <a:cs typeface="+mn-cs"/>
              </a:rPr>
              <a:t>Position on slide</a:t>
            </a:r>
            <a:r>
              <a:rPr lang="en-US" sz="1200" kern="1200" baseline="0" dirty="0" smtClean="0">
                <a:solidFill>
                  <a:schemeClr val="tx1"/>
                </a:solidFill>
                <a:latin typeface="+mn-lt"/>
                <a:ea typeface="+mn-ea"/>
                <a:cs typeface="+mn-cs"/>
              </a:rPr>
              <a:t>, do the following:</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Horizontal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2.5”</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Vertical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0.83”</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Shapes</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Basic Shapes </a:t>
            </a: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Oval</a:t>
            </a:r>
            <a:r>
              <a:rPr lang="en-US" sz="1200" kern="1200" baseline="0" dirty="0" smtClean="0">
                <a:solidFill>
                  <a:schemeClr val="tx1"/>
                </a:solidFill>
                <a:latin typeface="+mn-lt"/>
                <a:ea typeface="+mn-ea"/>
                <a:cs typeface="+mn-cs"/>
              </a:rPr>
              <a:t> (first row, second option). On the slide, drag to draw an oval. </a:t>
            </a:r>
          </a:p>
          <a:p>
            <a:pPr marL="228600" indent="-228600">
              <a:buFont typeface="+mj-lt"/>
              <a:buAutoNum type="arabicPeriod"/>
            </a:pPr>
            <a:r>
              <a:rPr lang="en-US" sz="1200" kern="1200" baseline="0" dirty="0" smtClean="0">
                <a:solidFill>
                  <a:schemeClr val="tx1"/>
                </a:solidFill>
                <a:latin typeface="+mn-lt"/>
                <a:ea typeface="+mn-ea"/>
                <a:cs typeface="+mn-cs"/>
              </a:rPr>
              <a:t>Select the oval. 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Height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2.11”</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Width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2.11”</a:t>
            </a:r>
            <a:r>
              <a:rPr lang="en-US" sz="1200" b="0" kern="1200" baseline="0" dirty="0" smtClean="0">
                <a:solidFill>
                  <a:schemeClr val="tx1"/>
                </a:solidFill>
                <a:latin typeface="+mn-lt"/>
                <a:ea typeface="+mn-ea"/>
                <a:cs typeface="+mn-cs"/>
              </a:rPr>
              <a:t>.</a:t>
            </a:r>
            <a:endParaRPr lang="en-US" sz="1200" b="1" kern="1200" baseline="0" dirty="0" smtClean="0">
              <a:solidFill>
                <a:schemeClr val="tx1"/>
              </a:solidFill>
              <a:latin typeface="+mn-lt"/>
              <a:ea typeface="+mn-ea"/>
              <a:cs typeface="+mn-cs"/>
            </a:endParaRPr>
          </a:p>
          <a:p>
            <a:pPr marL="228600" indent="-228600">
              <a:buFont typeface="+mj-lt"/>
              <a:buAutoNum type="arabicPeriod"/>
            </a:pPr>
            <a:r>
              <a:rPr lang="en-US" sz="1200" kern="1200" baseline="0" dirty="0" smtClean="0">
                <a:solidFill>
                  <a:schemeClr val="tx1"/>
                </a:solidFill>
                <a:latin typeface="+mn-lt"/>
                <a:ea typeface="+mn-ea"/>
                <a:cs typeface="+mn-cs"/>
              </a:rPr>
              <a:t>Select the oval. 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launcher. 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click </a:t>
            </a:r>
            <a:r>
              <a:rPr lang="en-US" sz="1200" b="1" kern="1200" dirty="0" smtClean="0">
                <a:solidFill>
                  <a:schemeClr val="tx1"/>
                </a:solidFill>
                <a:latin typeface="+mn-lt"/>
                <a:ea typeface="+mn-ea"/>
                <a:cs typeface="+mn-cs"/>
              </a:rPr>
              <a:t>Position</a:t>
            </a:r>
            <a:r>
              <a:rPr lang="en-US" sz="1200" b="0" kern="1200" baseline="0" dirty="0" smtClean="0">
                <a:solidFill>
                  <a:schemeClr val="tx1"/>
                </a:solidFill>
                <a:latin typeface="+mn-lt"/>
                <a:ea typeface="+mn-ea"/>
                <a:cs typeface="+mn-cs"/>
              </a:rPr>
              <a:t> in the left pane</a:t>
            </a:r>
            <a:r>
              <a:rPr lang="en-US" sz="1200" kern="1200" baseline="0" dirty="0" smtClean="0">
                <a:solidFill>
                  <a:schemeClr val="tx1"/>
                </a:solidFill>
                <a:latin typeface="+mn-lt"/>
                <a:ea typeface="+mn-ea"/>
                <a:cs typeface="+mn-cs"/>
              </a:rPr>
              <a:t>, and in the right pane, under </a:t>
            </a:r>
            <a:r>
              <a:rPr lang="en-US" sz="1200" b="1" kern="1200" baseline="0" dirty="0" smtClean="0">
                <a:solidFill>
                  <a:schemeClr val="tx1"/>
                </a:solidFill>
                <a:latin typeface="+mn-lt"/>
                <a:ea typeface="+mn-ea"/>
                <a:cs typeface="+mn-cs"/>
              </a:rPr>
              <a:t>Position on slide</a:t>
            </a:r>
            <a:r>
              <a:rPr lang="en-US" sz="1200" kern="1200" baseline="0" dirty="0" smtClean="0">
                <a:solidFill>
                  <a:schemeClr val="tx1"/>
                </a:solidFill>
                <a:latin typeface="+mn-lt"/>
                <a:ea typeface="+mn-ea"/>
                <a:cs typeface="+mn-cs"/>
              </a:rPr>
              <a:t>, do the following:</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Horizontal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2.67”</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Vertical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arrow next to </a:t>
            </a:r>
            <a:r>
              <a:rPr lang="en-US" sz="1200" b="1" kern="1200" baseline="0" dirty="0" smtClean="0">
                <a:solidFill>
                  <a:schemeClr val="tx1"/>
                </a:solidFill>
                <a:latin typeface="+mn-lt"/>
                <a:ea typeface="+mn-ea"/>
                <a:cs typeface="+mn-cs"/>
              </a:rPr>
              <a:t>Shape Fill</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Darker 25% </a:t>
            </a:r>
            <a:r>
              <a:rPr lang="en-US" sz="1200" kern="1200" dirty="0" smtClean="0">
                <a:solidFill>
                  <a:schemeClr val="tx1"/>
                </a:solidFill>
                <a:latin typeface="+mn-lt"/>
                <a:ea typeface="+mn-ea"/>
                <a:cs typeface="+mn-cs"/>
              </a:rPr>
              <a:t>(fifth row, seventh option from the left). </a:t>
            </a:r>
          </a:p>
          <a:p>
            <a:pPr marL="228600" indent="-228600">
              <a:buFont typeface="+mj-lt"/>
              <a:buAutoNum type="arabicPeriod"/>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arrow next to </a:t>
            </a:r>
            <a:r>
              <a:rPr lang="en-US" sz="1200" b="1" kern="1200" baseline="0" dirty="0" smtClean="0">
                <a:solidFill>
                  <a:schemeClr val="tx1"/>
                </a:solidFill>
                <a:latin typeface="+mn-lt"/>
                <a:ea typeface="+mn-ea"/>
                <a:cs typeface="+mn-cs"/>
              </a:rPr>
              <a:t>Shape Outline</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No Outline</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Shape Effects</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Shadow</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Inner</a:t>
            </a:r>
            <a:r>
              <a:rPr lang="en-US" sz="1200" kern="1200" baseline="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Inside Diagonal Top Right </a:t>
            </a:r>
            <a:r>
              <a:rPr lang="en-US" sz="1200" b="0" kern="1200" dirty="0" smtClean="0">
                <a:solidFill>
                  <a:schemeClr val="tx1"/>
                </a:solidFill>
                <a:latin typeface="+mn-lt"/>
                <a:ea typeface="+mn-ea"/>
                <a:cs typeface="+mn-cs"/>
              </a:rPr>
              <a:t>(first</a:t>
            </a:r>
            <a:r>
              <a:rPr lang="en-US" sz="1200" b="0" kern="1200" baseline="0" dirty="0" smtClean="0">
                <a:solidFill>
                  <a:schemeClr val="tx1"/>
                </a:solidFill>
                <a:latin typeface="+mn-lt"/>
                <a:ea typeface="+mn-ea"/>
                <a:cs typeface="+mn-cs"/>
              </a:rPr>
              <a:t> row, third option from the left)</a:t>
            </a:r>
            <a:r>
              <a:rPr lang="en-US" sz="1200" kern="1200" dirty="0" smtClean="0">
                <a:solidFill>
                  <a:schemeClr val="tx1"/>
                </a:solidFill>
                <a:latin typeface="+mn-lt"/>
                <a:ea typeface="+mn-ea"/>
                <a:cs typeface="+mn-cs"/>
              </a:rPr>
              <a:t>.</a:t>
            </a:r>
          </a:p>
          <a:p>
            <a:pPr marL="228600" indent="-228600">
              <a:buFont typeface="+mj-lt"/>
              <a:buAutoNum type="arabicPeriod"/>
            </a:pPr>
            <a:r>
              <a:rPr lang="en-US" sz="1200" kern="1200" baseline="0" dirty="0" smtClean="0">
                <a:solidFill>
                  <a:schemeClr val="tx1"/>
                </a:solidFill>
                <a:latin typeface="+mn-lt"/>
                <a:ea typeface="+mn-ea"/>
                <a:cs typeface="+mn-cs"/>
              </a:rPr>
              <a:t>Right-click the oval and click </a:t>
            </a:r>
            <a:r>
              <a:rPr lang="en-US" sz="1200" b="1" kern="1200" baseline="0" dirty="0" smtClean="0">
                <a:solidFill>
                  <a:schemeClr val="tx1"/>
                </a:solidFill>
                <a:latin typeface="+mn-lt"/>
                <a:ea typeface="+mn-ea"/>
                <a:cs typeface="+mn-cs"/>
              </a:rPr>
              <a:t>Edit Text</a:t>
            </a:r>
            <a:r>
              <a:rPr lang="en-US" sz="1200" kern="1200" baseline="0" dirty="0" smtClean="0">
                <a:solidFill>
                  <a:schemeClr val="tx1"/>
                </a:solidFill>
                <a:latin typeface="+mn-lt"/>
                <a:ea typeface="+mn-ea"/>
                <a:cs typeface="+mn-cs"/>
              </a:rPr>
              <a:t>. </a:t>
            </a:r>
          </a:p>
          <a:p>
            <a:pPr marL="228600" indent="-228600">
              <a:buFont typeface="+mj-lt"/>
              <a:buAutoNum type="arabicPeriod"/>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kern="1200" dirty="0" smtClean="0">
                <a:solidFill>
                  <a:schemeClr val="tx1"/>
                </a:solidFill>
                <a:latin typeface="+mn-lt"/>
                <a:ea typeface="+mn-ea"/>
                <a:cs typeface="+mn-cs"/>
              </a:rPr>
              <a:t>Trebuchet MS</a:t>
            </a:r>
            <a:r>
              <a:rPr lang="en-US" sz="1200" i="0" baseline="0" dirty="0" smtClean="0"/>
              <a:t> from the </a:t>
            </a:r>
            <a:r>
              <a:rPr lang="en-US" sz="1200" b="1" i="0" baseline="0" dirty="0" smtClean="0"/>
              <a:t>Font</a:t>
            </a:r>
            <a:r>
              <a:rPr lang="en-US" sz="1200" i="0" baseline="0" dirty="0" smtClean="0"/>
              <a:t> list, select </a:t>
            </a:r>
            <a:r>
              <a:rPr lang="en-US" sz="1200" b="1" kern="1200" dirty="0" smtClean="0">
                <a:solidFill>
                  <a:schemeClr val="tx1"/>
                </a:solidFill>
                <a:latin typeface="+mn-lt"/>
                <a:ea typeface="+mn-ea"/>
                <a:cs typeface="+mn-cs"/>
              </a:rPr>
              <a:t>28</a:t>
            </a:r>
            <a:r>
              <a:rPr lang="en-US" sz="1200" i="0" baseline="0" dirty="0" smtClean="0"/>
              <a:t> from the </a:t>
            </a:r>
            <a:r>
              <a:rPr lang="en-US" sz="1200" b="1" i="0" baseline="0" dirty="0" smtClean="0"/>
              <a:t>Font Size </a:t>
            </a:r>
            <a:r>
              <a:rPr lang="en-US" sz="1200" i="0" baseline="0" dirty="0" smtClean="0"/>
              <a:t>list,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kern="1200" dirty="0" smtClean="0">
                <a:solidFill>
                  <a:schemeClr val="tx1"/>
                </a:solidFill>
                <a:latin typeface="+mn-lt"/>
                <a:ea typeface="+mn-ea"/>
                <a:cs typeface="+mn-cs"/>
              </a:rPr>
              <a:t>White, Background 1, Darker 5%</a:t>
            </a:r>
            <a:r>
              <a:rPr lang="en-US" sz="1200" b="0" kern="1200" baseline="0" dirty="0" smtClean="0">
                <a:solidFill>
                  <a:schemeClr val="tx1"/>
                </a:solidFill>
                <a:latin typeface="+mn-lt"/>
                <a:ea typeface="+mn-ea"/>
                <a:cs typeface="+mn-cs"/>
              </a:rPr>
              <a:t> (second row, first option from the left)</a:t>
            </a:r>
            <a:r>
              <a:rPr lang="en-US" sz="1200" i="0" baseline="0" dirty="0" smtClean="0"/>
              <a:t>.</a:t>
            </a:r>
          </a:p>
          <a:p>
            <a:pPr marL="228600" indent="-228600">
              <a:buFont typeface="+mj-lt"/>
              <a:buAutoNum type="arabicPeriod"/>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a:t>
            </a:r>
            <a:r>
              <a:rPr lang="en-US" sz="1200" i="0" baseline="0" dirty="0" smtClean="0"/>
              <a:t> to center the text in the oval.</a:t>
            </a:r>
            <a:endParaRPr lang="en-US" sz="1200" i="0" dirty="0" smtClean="0"/>
          </a:p>
          <a:p>
            <a:pPr marL="228600" indent="-228600">
              <a:buFont typeface="+mj-lt"/>
              <a:buAutoNum type="arabicPeriod"/>
            </a:pPr>
            <a:r>
              <a:rPr lang="en-US" sz="1200" kern="1200" baseline="0" dirty="0" smtClean="0">
                <a:solidFill>
                  <a:schemeClr val="tx1"/>
                </a:solidFill>
                <a:latin typeface="+mn-lt"/>
                <a:ea typeface="+mn-ea"/>
                <a:cs typeface="+mn-cs"/>
              </a:rPr>
              <a:t>Select the top right teardrop shape. 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launcher. 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click </a:t>
            </a:r>
            <a:r>
              <a:rPr lang="en-US" sz="1200" b="1" kern="1200" dirty="0" smtClean="0">
                <a:solidFill>
                  <a:schemeClr val="tx1"/>
                </a:solidFill>
                <a:latin typeface="+mn-lt"/>
                <a:ea typeface="+mn-ea"/>
                <a:cs typeface="+mn-cs"/>
              </a:rPr>
              <a:t>Position</a:t>
            </a:r>
            <a:r>
              <a:rPr lang="en-US" sz="1200" b="0" kern="1200" baseline="0" dirty="0" smtClean="0">
                <a:solidFill>
                  <a:schemeClr val="tx1"/>
                </a:solidFill>
                <a:latin typeface="+mn-lt"/>
                <a:ea typeface="+mn-ea"/>
                <a:cs typeface="+mn-cs"/>
              </a:rPr>
              <a:t> in the left pane</a:t>
            </a:r>
            <a:r>
              <a:rPr lang="en-US" sz="1200" kern="1200" baseline="0" dirty="0" smtClean="0">
                <a:solidFill>
                  <a:schemeClr val="tx1"/>
                </a:solidFill>
                <a:latin typeface="+mn-lt"/>
                <a:ea typeface="+mn-ea"/>
                <a:cs typeface="+mn-cs"/>
              </a:rPr>
              <a:t>, and in the right pane, under </a:t>
            </a:r>
            <a:r>
              <a:rPr lang="en-US" sz="1200" b="1" kern="1200" baseline="0" dirty="0" smtClean="0">
                <a:solidFill>
                  <a:schemeClr val="tx1"/>
                </a:solidFill>
                <a:latin typeface="+mn-lt"/>
                <a:ea typeface="+mn-ea"/>
                <a:cs typeface="+mn-cs"/>
              </a:rPr>
              <a:t>Position on slide</a:t>
            </a:r>
            <a:r>
              <a:rPr lang="en-US" sz="1200" kern="1200" baseline="0" dirty="0" smtClean="0">
                <a:solidFill>
                  <a:schemeClr val="tx1"/>
                </a:solidFill>
                <a:latin typeface="+mn-lt"/>
                <a:ea typeface="+mn-ea"/>
                <a:cs typeface="+mn-cs"/>
              </a:rPr>
              <a:t>, do the following:</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Horizontal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5.2”</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Vertical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0.83”</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pPr marL="228600" indent="-228600">
              <a:buFont typeface="+mj-lt"/>
              <a:buAutoNum type="arabicPeriod"/>
            </a:pPr>
            <a:r>
              <a:rPr lang="en-US" sz="1200" i="0" baseline="0" dirty="0" smtClean="0"/>
              <a:t>Select the oval on the top left teardrop shape. Press and hold CTRL and SHIFT (</a:t>
            </a:r>
            <a:r>
              <a:rPr lang="en-US" sz="1200" kern="1200" baseline="0" dirty="0" smtClean="0">
                <a:solidFill>
                  <a:schemeClr val="tx1"/>
                </a:solidFill>
                <a:latin typeface="+mn-lt"/>
                <a:ea typeface="+mn-ea"/>
                <a:cs typeface="+mn-cs"/>
              </a:rPr>
              <a:t>to duplicate and constrain the duplicate shape to a perpendicular axis), and then drag the oval onto the top right teardrop shape to create a second oval. </a:t>
            </a:r>
          </a:p>
          <a:p>
            <a:pPr marL="228600" indent="-228600">
              <a:buFont typeface="+mj-lt"/>
              <a:buAutoNum type="arabicPeriod"/>
            </a:pPr>
            <a:r>
              <a:rPr lang="en-US" sz="1200" i="0" kern="1200" baseline="0" dirty="0" smtClean="0">
                <a:solidFill>
                  <a:schemeClr val="tx1"/>
                </a:solidFill>
                <a:latin typeface="+mn-lt"/>
                <a:ea typeface="+mn-ea"/>
                <a:cs typeface="+mn-cs"/>
              </a:rPr>
              <a:t>Select the second oval. </a:t>
            </a:r>
            <a:r>
              <a:rPr lang="en-US" sz="120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launcher. 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click </a:t>
            </a:r>
            <a:r>
              <a:rPr lang="en-US" sz="1200" b="1" kern="1200" dirty="0" smtClean="0">
                <a:solidFill>
                  <a:schemeClr val="tx1"/>
                </a:solidFill>
                <a:latin typeface="+mn-lt"/>
                <a:ea typeface="+mn-ea"/>
                <a:cs typeface="+mn-cs"/>
              </a:rPr>
              <a:t>Position</a:t>
            </a:r>
            <a:r>
              <a:rPr lang="en-US" sz="1200" b="0" kern="1200" baseline="0" dirty="0" smtClean="0">
                <a:solidFill>
                  <a:schemeClr val="tx1"/>
                </a:solidFill>
                <a:latin typeface="+mn-lt"/>
                <a:ea typeface="+mn-ea"/>
                <a:cs typeface="+mn-cs"/>
              </a:rPr>
              <a:t> in the left pane</a:t>
            </a:r>
            <a:r>
              <a:rPr lang="en-US" sz="1200" kern="1200" baseline="0" dirty="0" smtClean="0">
                <a:solidFill>
                  <a:schemeClr val="tx1"/>
                </a:solidFill>
                <a:latin typeface="+mn-lt"/>
                <a:ea typeface="+mn-ea"/>
                <a:cs typeface="+mn-cs"/>
              </a:rPr>
              <a:t>, and in the right pane, under </a:t>
            </a:r>
            <a:r>
              <a:rPr lang="en-US" sz="1200" b="1" kern="1200" baseline="0" dirty="0" smtClean="0">
                <a:solidFill>
                  <a:schemeClr val="tx1"/>
                </a:solidFill>
                <a:latin typeface="+mn-lt"/>
                <a:ea typeface="+mn-ea"/>
                <a:cs typeface="+mn-cs"/>
              </a:rPr>
              <a:t>Position on slide</a:t>
            </a:r>
            <a:r>
              <a:rPr lang="en-US" sz="1200" kern="1200" baseline="0" dirty="0" smtClean="0">
                <a:solidFill>
                  <a:schemeClr val="tx1"/>
                </a:solidFill>
                <a:latin typeface="+mn-lt"/>
                <a:ea typeface="+mn-ea"/>
                <a:cs typeface="+mn-cs"/>
              </a:rPr>
              <a:t>, do the following:</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Horizontal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5.33”</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Vertical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en-US" sz="1200" i="0" dirty="0" smtClean="0"/>
          </a:p>
          <a:p>
            <a:pPr marL="228600" indent="-228600">
              <a:buFont typeface="+mj-lt"/>
              <a:buAutoNum type="arabicPeriod"/>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arrow next to </a:t>
            </a:r>
            <a:r>
              <a:rPr lang="en-US" sz="1200" b="1" kern="1200" baseline="0" dirty="0" smtClean="0">
                <a:solidFill>
                  <a:schemeClr val="tx1"/>
                </a:solidFill>
                <a:latin typeface="+mn-lt"/>
                <a:ea typeface="+mn-ea"/>
                <a:cs typeface="+mn-cs"/>
              </a:rPr>
              <a:t>Shape Fill</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Purple, Accent 4, Darker 25%</a:t>
            </a:r>
            <a:r>
              <a:rPr lang="en-US" sz="1200" kern="1200" dirty="0" smtClean="0">
                <a:solidFill>
                  <a:schemeClr val="tx1"/>
                </a:solidFill>
                <a:latin typeface="+mn-lt"/>
                <a:ea typeface="+mn-ea"/>
                <a:cs typeface="+mn-cs"/>
              </a:rPr>
              <a:t> (fifth row, eighth</a:t>
            </a:r>
            <a:r>
              <a:rPr lang="en-US" sz="1200" kern="1200" baseline="0" dirty="0" smtClean="0">
                <a:solidFill>
                  <a:schemeClr val="tx1"/>
                </a:solidFill>
                <a:latin typeface="+mn-lt"/>
                <a:ea typeface="+mn-ea"/>
                <a:cs typeface="+mn-cs"/>
              </a:rPr>
              <a:t> option from the left</a:t>
            </a:r>
            <a:r>
              <a:rPr lang="en-US" sz="1200" kern="120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baseline="0" dirty="0" smtClean="0">
                <a:solidFill>
                  <a:schemeClr val="tx1"/>
                </a:solidFill>
                <a:latin typeface="+mn-lt"/>
                <a:ea typeface="+mn-ea"/>
                <a:cs typeface="+mn-cs"/>
              </a:rPr>
              <a:t>Click the text in the second oval, and then edit as needed</a:t>
            </a:r>
            <a:r>
              <a:rPr lang="en-US" sz="1200" kern="1200" baseline="0" dirty="0" smtClean="0">
                <a:solidFill>
                  <a:schemeClr val="tx1"/>
                </a:solidFill>
                <a:latin typeface="+mn-lt"/>
                <a:ea typeface="+mn-ea"/>
                <a:cs typeface="+mn-cs"/>
              </a:rPr>
              <a:t>. </a:t>
            </a:r>
          </a:p>
          <a:p>
            <a:pPr marL="228600" indent="-228600">
              <a:buFont typeface="+mj-lt"/>
              <a:buAutoNum type="arabicPeriod"/>
            </a:pPr>
            <a:r>
              <a:rPr lang="en-US" sz="1200" kern="1200" dirty="0" smtClean="0">
                <a:solidFill>
                  <a:schemeClr val="tx1"/>
                </a:solidFill>
                <a:latin typeface="+mn-lt"/>
                <a:ea typeface="+mn-ea"/>
                <a:cs typeface="+mn-cs"/>
              </a:rPr>
              <a:t>Select the bottom left teardrop shape. </a:t>
            </a:r>
            <a:r>
              <a:rPr lang="en-US" sz="120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launcher. 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click </a:t>
            </a:r>
            <a:r>
              <a:rPr lang="en-US" sz="1200" b="1" kern="1200" dirty="0" smtClean="0">
                <a:solidFill>
                  <a:schemeClr val="tx1"/>
                </a:solidFill>
                <a:latin typeface="+mn-lt"/>
                <a:ea typeface="+mn-ea"/>
                <a:cs typeface="+mn-cs"/>
              </a:rPr>
              <a:t>Position</a:t>
            </a:r>
            <a:r>
              <a:rPr lang="en-US" sz="1200" b="0" kern="1200" baseline="0" dirty="0" smtClean="0">
                <a:solidFill>
                  <a:schemeClr val="tx1"/>
                </a:solidFill>
                <a:latin typeface="+mn-lt"/>
                <a:ea typeface="+mn-ea"/>
                <a:cs typeface="+mn-cs"/>
              </a:rPr>
              <a:t> in the left pane</a:t>
            </a:r>
            <a:r>
              <a:rPr lang="en-US" sz="1200" kern="1200" baseline="0" dirty="0" smtClean="0">
                <a:solidFill>
                  <a:schemeClr val="tx1"/>
                </a:solidFill>
                <a:latin typeface="+mn-lt"/>
                <a:ea typeface="+mn-ea"/>
                <a:cs typeface="+mn-cs"/>
              </a:rPr>
              <a:t>, and in the right pane, under </a:t>
            </a:r>
            <a:r>
              <a:rPr lang="en-US" sz="1200" b="1" kern="1200" baseline="0" dirty="0" smtClean="0">
                <a:solidFill>
                  <a:schemeClr val="tx1"/>
                </a:solidFill>
                <a:latin typeface="+mn-lt"/>
                <a:ea typeface="+mn-ea"/>
                <a:cs typeface="+mn-cs"/>
              </a:rPr>
              <a:t>Position on slide</a:t>
            </a:r>
            <a:r>
              <a:rPr lang="en-US" sz="1200" kern="1200" baseline="0" dirty="0" smtClean="0">
                <a:solidFill>
                  <a:schemeClr val="tx1"/>
                </a:solidFill>
                <a:latin typeface="+mn-lt"/>
                <a:ea typeface="+mn-ea"/>
                <a:cs typeface="+mn-cs"/>
              </a:rPr>
              <a:t>, do the following:</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Horizontal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2.5”</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Vertical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3.53”</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en-US" sz="1200" i="0" dirty="0" smtClean="0"/>
          </a:p>
          <a:p>
            <a:pPr marL="228600" indent="-228600">
              <a:buFont typeface="+mj-lt"/>
              <a:buAutoNum type="arabicPeriod"/>
            </a:pPr>
            <a:r>
              <a:rPr lang="en-US" sz="1200" kern="1200" dirty="0" smtClean="0">
                <a:solidFill>
                  <a:schemeClr val="tx1"/>
                </a:solidFill>
                <a:latin typeface="+mn-lt"/>
                <a:ea typeface="+mn-ea"/>
                <a:cs typeface="+mn-cs"/>
              </a:rPr>
              <a:t>Select the oval on the top left teardrop shape. </a:t>
            </a:r>
            <a:r>
              <a:rPr lang="en-US" sz="1200" i="0" baseline="0" dirty="0" smtClean="0"/>
              <a:t>Press and hold CTRL and SHIFT (</a:t>
            </a:r>
            <a:r>
              <a:rPr lang="en-US" sz="1200" kern="1200" baseline="0" dirty="0" smtClean="0">
                <a:solidFill>
                  <a:schemeClr val="tx1"/>
                </a:solidFill>
                <a:latin typeface="+mn-lt"/>
                <a:ea typeface="+mn-ea"/>
                <a:cs typeface="+mn-cs"/>
              </a:rPr>
              <a:t>to duplicate and constrain the duplicate shape to a perpendicular axis), and then drag the oval onto the bottom left teardrop shape to create a third oval. </a:t>
            </a:r>
          </a:p>
          <a:p>
            <a:pPr marL="228600" indent="-228600">
              <a:buFont typeface="+mj-lt"/>
              <a:buAutoNum type="arabicPeriod"/>
            </a:pPr>
            <a:r>
              <a:rPr lang="en-US" sz="1200" kern="1200" baseline="0" dirty="0" smtClean="0">
                <a:solidFill>
                  <a:schemeClr val="tx1"/>
                </a:solidFill>
                <a:latin typeface="+mn-lt"/>
                <a:ea typeface="+mn-ea"/>
                <a:cs typeface="+mn-cs"/>
              </a:rPr>
              <a:t>Select the third oval. 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launcher. 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click </a:t>
            </a:r>
            <a:r>
              <a:rPr lang="en-US" sz="1200" b="1" kern="1200" dirty="0" smtClean="0">
                <a:solidFill>
                  <a:schemeClr val="tx1"/>
                </a:solidFill>
                <a:latin typeface="+mn-lt"/>
                <a:ea typeface="+mn-ea"/>
                <a:cs typeface="+mn-cs"/>
              </a:rPr>
              <a:t>Position</a:t>
            </a:r>
            <a:r>
              <a:rPr lang="en-US" sz="1200" b="0" kern="1200" baseline="0" dirty="0" smtClean="0">
                <a:solidFill>
                  <a:schemeClr val="tx1"/>
                </a:solidFill>
                <a:latin typeface="+mn-lt"/>
                <a:ea typeface="+mn-ea"/>
                <a:cs typeface="+mn-cs"/>
              </a:rPr>
              <a:t> in the left pane</a:t>
            </a:r>
            <a:r>
              <a:rPr lang="en-US" sz="1200" kern="1200" baseline="0" dirty="0" smtClean="0">
                <a:solidFill>
                  <a:schemeClr val="tx1"/>
                </a:solidFill>
                <a:latin typeface="+mn-lt"/>
                <a:ea typeface="+mn-ea"/>
                <a:cs typeface="+mn-cs"/>
              </a:rPr>
              <a:t>, and in the right pane, under </a:t>
            </a:r>
            <a:r>
              <a:rPr lang="en-US" sz="1200" b="1" kern="1200" baseline="0" dirty="0" smtClean="0">
                <a:solidFill>
                  <a:schemeClr val="tx1"/>
                </a:solidFill>
                <a:latin typeface="+mn-lt"/>
                <a:ea typeface="+mn-ea"/>
                <a:cs typeface="+mn-cs"/>
              </a:rPr>
              <a:t>Position on slide</a:t>
            </a:r>
            <a:r>
              <a:rPr lang="en-US" sz="1200" kern="1200" baseline="0" dirty="0" smtClean="0">
                <a:solidFill>
                  <a:schemeClr val="tx1"/>
                </a:solidFill>
                <a:latin typeface="+mn-lt"/>
                <a:ea typeface="+mn-ea"/>
                <a:cs typeface="+mn-cs"/>
              </a:rPr>
              <a:t>, do the following:</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Horizontal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2.67”</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Vertical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3.7”</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en-US" sz="1200" i="0" dirty="0" smtClean="0"/>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Fill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Blue, Accent 1 </a:t>
            </a:r>
            <a:r>
              <a:rPr lang="en-US" sz="1200" kern="1200" baseline="0" dirty="0" smtClean="0">
                <a:solidFill>
                  <a:schemeClr val="tx1"/>
                </a:solidFill>
                <a:latin typeface="+mn-lt"/>
                <a:ea typeface="+mn-ea"/>
                <a:cs typeface="+mn-cs"/>
              </a:rPr>
              <a:t>(first row, 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baseline="0" dirty="0" smtClean="0">
                <a:solidFill>
                  <a:schemeClr val="tx1"/>
                </a:solidFill>
                <a:latin typeface="+mn-lt"/>
                <a:ea typeface="+mn-ea"/>
                <a:cs typeface="+mn-cs"/>
              </a:rPr>
              <a:t>Click the text in the third oval, and then edit as needed</a:t>
            </a:r>
            <a:r>
              <a:rPr lang="en-US" sz="1200" kern="1200" baseline="0" dirty="0" smtClean="0">
                <a:solidFill>
                  <a:schemeClr val="tx1"/>
                </a:solidFill>
                <a:latin typeface="+mn-lt"/>
                <a:ea typeface="+mn-ea"/>
                <a:cs typeface="+mn-cs"/>
              </a:rPr>
              <a:t>. </a:t>
            </a:r>
          </a:p>
          <a:p>
            <a:pPr marL="228600" indent="-228600">
              <a:buFont typeface="+mj-lt"/>
              <a:buAutoNum type="arabicPeriod"/>
            </a:pPr>
            <a:r>
              <a:rPr lang="en-US" sz="1200" kern="1200" baseline="0" dirty="0" smtClean="0">
                <a:solidFill>
                  <a:schemeClr val="tx1"/>
                </a:solidFill>
                <a:latin typeface="+mn-lt"/>
                <a:ea typeface="+mn-ea"/>
                <a:cs typeface="+mn-cs"/>
              </a:rPr>
              <a:t> Select the bottom right teardrop shape. 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launcher. 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click </a:t>
            </a:r>
            <a:r>
              <a:rPr lang="en-US" sz="1200" b="1" kern="1200" dirty="0" smtClean="0">
                <a:solidFill>
                  <a:schemeClr val="tx1"/>
                </a:solidFill>
                <a:latin typeface="+mn-lt"/>
                <a:ea typeface="+mn-ea"/>
                <a:cs typeface="+mn-cs"/>
              </a:rPr>
              <a:t>Position</a:t>
            </a:r>
            <a:r>
              <a:rPr lang="en-US" sz="1200" b="0" kern="1200" baseline="0" dirty="0" smtClean="0">
                <a:solidFill>
                  <a:schemeClr val="tx1"/>
                </a:solidFill>
                <a:latin typeface="+mn-lt"/>
                <a:ea typeface="+mn-ea"/>
                <a:cs typeface="+mn-cs"/>
              </a:rPr>
              <a:t> in the left pane</a:t>
            </a:r>
            <a:r>
              <a:rPr lang="en-US" sz="1200" kern="1200" baseline="0" dirty="0" smtClean="0">
                <a:solidFill>
                  <a:schemeClr val="tx1"/>
                </a:solidFill>
                <a:latin typeface="+mn-lt"/>
                <a:ea typeface="+mn-ea"/>
                <a:cs typeface="+mn-cs"/>
              </a:rPr>
              <a:t>, and in the right pane, under </a:t>
            </a:r>
            <a:r>
              <a:rPr lang="en-US" sz="1200" b="1" kern="1200" baseline="0" dirty="0" smtClean="0">
                <a:solidFill>
                  <a:schemeClr val="tx1"/>
                </a:solidFill>
                <a:latin typeface="+mn-lt"/>
                <a:ea typeface="+mn-ea"/>
                <a:cs typeface="+mn-cs"/>
              </a:rPr>
              <a:t>Position on slide</a:t>
            </a:r>
            <a:r>
              <a:rPr lang="en-US" sz="1200" kern="1200" baseline="0" dirty="0" smtClean="0">
                <a:solidFill>
                  <a:schemeClr val="tx1"/>
                </a:solidFill>
                <a:latin typeface="+mn-lt"/>
                <a:ea typeface="+mn-ea"/>
                <a:cs typeface="+mn-cs"/>
              </a:rPr>
              <a:t>, do the following:</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Horizontal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5.2”</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Vertical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3.53”</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en-US" sz="1200" i="0" dirty="0" smtClean="0"/>
          </a:p>
          <a:p>
            <a:pPr marL="228600" indent="-228600">
              <a:buFont typeface="+mj-lt"/>
              <a:buAutoNum type="arabicPeriod"/>
            </a:pPr>
            <a:r>
              <a:rPr lang="en-US" sz="1200" kern="1200" baseline="0" dirty="0" smtClean="0">
                <a:solidFill>
                  <a:schemeClr val="tx1"/>
                </a:solidFill>
                <a:latin typeface="+mn-lt"/>
                <a:ea typeface="+mn-ea"/>
                <a:cs typeface="+mn-cs"/>
              </a:rPr>
              <a:t> Select the third oval on the bottom left teardrop shape. </a:t>
            </a:r>
            <a:r>
              <a:rPr lang="en-US" sz="1200" i="0" baseline="0" dirty="0" smtClean="0"/>
              <a:t>Press and hold CTRL and SHIFT (</a:t>
            </a:r>
            <a:r>
              <a:rPr lang="en-US" sz="1200" kern="1200" baseline="0" dirty="0" smtClean="0">
                <a:solidFill>
                  <a:schemeClr val="tx1"/>
                </a:solidFill>
                <a:latin typeface="+mn-lt"/>
                <a:ea typeface="+mn-ea"/>
                <a:cs typeface="+mn-cs"/>
              </a:rPr>
              <a:t>to duplicate and constrain the duplicate shape to a perpendicular axis), and then drag the oval onto the bottom right teardrop shape to create a fourth oval. </a:t>
            </a:r>
          </a:p>
          <a:p>
            <a:pPr marL="228600" indent="-228600">
              <a:buFont typeface="+mj-lt"/>
              <a:buAutoNum type="arabicPeriod"/>
            </a:pPr>
            <a:r>
              <a:rPr lang="en-US" sz="1200" kern="1200" baseline="0" dirty="0" smtClean="0">
                <a:solidFill>
                  <a:schemeClr val="tx1"/>
                </a:solidFill>
                <a:latin typeface="+mn-lt"/>
                <a:ea typeface="+mn-ea"/>
                <a:cs typeface="+mn-cs"/>
              </a:rPr>
              <a:t>Select the fourth oval. 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launcher. 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ialog box, click </a:t>
            </a:r>
            <a:r>
              <a:rPr lang="en-US" sz="1200" b="1" kern="1200" dirty="0" smtClean="0">
                <a:solidFill>
                  <a:schemeClr val="tx1"/>
                </a:solidFill>
                <a:latin typeface="+mn-lt"/>
                <a:ea typeface="+mn-ea"/>
                <a:cs typeface="+mn-cs"/>
              </a:rPr>
              <a:t>Position</a:t>
            </a:r>
            <a:r>
              <a:rPr lang="en-US" sz="1200" b="0" kern="1200" baseline="0" dirty="0" smtClean="0">
                <a:solidFill>
                  <a:schemeClr val="tx1"/>
                </a:solidFill>
                <a:latin typeface="+mn-lt"/>
                <a:ea typeface="+mn-ea"/>
                <a:cs typeface="+mn-cs"/>
              </a:rPr>
              <a:t> in the left pane</a:t>
            </a:r>
            <a:r>
              <a:rPr lang="en-US" sz="1200" kern="1200" baseline="0" dirty="0" smtClean="0">
                <a:solidFill>
                  <a:schemeClr val="tx1"/>
                </a:solidFill>
                <a:latin typeface="+mn-lt"/>
                <a:ea typeface="+mn-ea"/>
                <a:cs typeface="+mn-cs"/>
              </a:rPr>
              <a:t>, and in the right pane, under </a:t>
            </a:r>
            <a:r>
              <a:rPr lang="en-US" sz="1200" b="1" kern="1200" baseline="0" dirty="0" smtClean="0">
                <a:solidFill>
                  <a:schemeClr val="tx1"/>
                </a:solidFill>
                <a:latin typeface="+mn-lt"/>
                <a:ea typeface="+mn-ea"/>
                <a:cs typeface="+mn-cs"/>
              </a:rPr>
              <a:t>Position on slide</a:t>
            </a:r>
            <a:r>
              <a:rPr lang="en-US" sz="1200" kern="1200" baseline="0" dirty="0" smtClean="0">
                <a:solidFill>
                  <a:schemeClr val="tx1"/>
                </a:solidFill>
                <a:latin typeface="+mn-lt"/>
                <a:ea typeface="+mn-ea"/>
                <a:cs typeface="+mn-cs"/>
              </a:rPr>
              <a:t>, do the following:</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Horizontal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5.33”</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Vertical</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3.7”</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228600" indent="-228600">
              <a:buFont typeface="+mj-lt"/>
              <a:buAutoNum type="arabicPeriod"/>
            </a:pP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arrow next to </a:t>
            </a:r>
            <a:r>
              <a:rPr lang="en-US" sz="1200" b="1" kern="1200" baseline="0" dirty="0" smtClean="0">
                <a:solidFill>
                  <a:schemeClr val="tx1"/>
                </a:solidFill>
                <a:latin typeface="+mn-lt"/>
                <a:ea typeface="+mn-ea"/>
                <a:cs typeface="+mn-cs"/>
              </a:rPr>
              <a:t>Shape Fill</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Orange, Accent 6, Darker 50% </a:t>
            </a:r>
            <a:r>
              <a:rPr lang="en-US" sz="1200" kern="1200" dirty="0" smtClean="0">
                <a:solidFill>
                  <a:schemeClr val="tx1"/>
                </a:solidFill>
                <a:latin typeface="+mn-lt"/>
                <a:ea typeface="+mn-ea"/>
                <a:cs typeface="+mn-cs"/>
              </a:rPr>
              <a:t>(sixth row, 10</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option from the left</a:t>
            </a:r>
            <a:r>
              <a:rPr lang="en-US" sz="1200" kern="120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baseline="0" dirty="0" smtClean="0">
                <a:solidFill>
                  <a:schemeClr val="tx1"/>
                </a:solidFill>
                <a:latin typeface="+mn-lt"/>
                <a:ea typeface="+mn-ea"/>
                <a:cs typeface="+mn-cs"/>
              </a:rPr>
              <a:t>To edit the text in the fourth oval, r</a:t>
            </a:r>
            <a:r>
              <a:rPr lang="en-US" sz="1200" kern="1200" baseline="0" dirty="0" smtClean="0">
                <a:solidFill>
                  <a:schemeClr val="tx1"/>
                </a:solidFill>
                <a:latin typeface="+mn-lt"/>
                <a:ea typeface="+mn-ea"/>
                <a:cs typeface="+mn-cs"/>
              </a:rPr>
              <a:t>ight-click the oval and click </a:t>
            </a:r>
            <a:r>
              <a:rPr lang="en-US" sz="1200" b="1" kern="1200" baseline="0" dirty="0" smtClean="0">
                <a:solidFill>
                  <a:schemeClr val="tx1"/>
                </a:solidFill>
                <a:latin typeface="+mn-lt"/>
                <a:ea typeface="+mn-ea"/>
                <a:cs typeface="+mn-cs"/>
              </a:rPr>
              <a:t>Edit Text</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Press CTRL+A to select all of the shapes on the slide.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 </a:t>
            </a:r>
            <a:r>
              <a:rPr lang="en-US" sz="1200" kern="1200" baseline="0" dirty="0" smtClean="0">
                <a:solidFill>
                  <a:schemeClr val="tx1"/>
                </a:solidFill>
                <a:latin typeface="+mn-lt"/>
                <a:ea typeface="+mn-ea"/>
                <a:cs typeface="+mn-cs"/>
              </a:rPr>
              <a:t>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Group</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3-D Rotation </a:t>
            </a:r>
            <a:r>
              <a:rPr lang="en-US" sz="1200" kern="1200" baseline="0" dirty="0" smtClean="0">
                <a:solidFill>
                  <a:schemeClr val="tx1"/>
                </a:solidFill>
                <a:latin typeface="+mn-lt"/>
                <a:ea typeface="+mn-ea"/>
                <a:cs typeface="+mn-cs"/>
              </a:rPr>
              <a:t>in the left pane, and then do the following in the </a:t>
            </a:r>
            <a:r>
              <a:rPr lang="en-US" sz="1200" b="1" kern="1200" baseline="0" dirty="0" smtClean="0">
                <a:solidFill>
                  <a:schemeClr val="tx1"/>
                </a:solidFill>
                <a:latin typeface="+mn-lt"/>
                <a:ea typeface="+mn-ea"/>
                <a:cs typeface="+mn-cs"/>
              </a:rPr>
              <a:t>3-D Rotation </a:t>
            </a:r>
            <a:r>
              <a:rPr lang="en-US" sz="1200" kern="1200" baseline="0" dirty="0" smtClean="0">
                <a:solidFill>
                  <a:schemeClr val="tx1"/>
                </a:solidFill>
                <a:latin typeface="+mn-lt"/>
                <a:ea typeface="+mn-ea"/>
                <a:cs typeface="+mn-cs"/>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Click the button next to </a:t>
            </a:r>
            <a:r>
              <a:rPr lang="en-US" sz="1200" b="1" kern="1200" baseline="0" dirty="0" smtClean="0">
                <a:solidFill>
                  <a:schemeClr val="tx1"/>
                </a:solidFill>
                <a:latin typeface="+mn-lt"/>
                <a:ea typeface="+mn-ea"/>
                <a:cs typeface="+mn-cs"/>
              </a:rPr>
              <a:t>Presets</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Perspective</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Perspective Front </a:t>
            </a:r>
            <a:r>
              <a:rPr lang="en-US" sz="1200" kern="1200" baseline="0" dirty="0" smtClean="0">
                <a:solidFill>
                  <a:schemeClr val="tx1"/>
                </a:solidFill>
                <a:latin typeface="+mn-lt"/>
                <a:ea typeface="+mn-ea"/>
                <a:cs typeface="+mn-cs"/>
              </a:rPr>
              <a:t>(first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X</a:t>
            </a:r>
            <a:r>
              <a:rPr lang="en-US" sz="1200" kern="1200" baseline="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325°</a:t>
            </a:r>
            <a:r>
              <a:rPr lang="en-US" sz="120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Y</a:t>
            </a:r>
            <a:r>
              <a:rPr lang="en-US" sz="1200" kern="1200" baseline="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325°</a:t>
            </a:r>
            <a:r>
              <a:rPr lang="en-US" sz="120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Z </a:t>
            </a:r>
            <a:r>
              <a:rPr lang="en-US" sz="1200" kern="1200" baseline="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Perspective</a:t>
            </a:r>
            <a:r>
              <a:rPr lang="en-US" sz="1200" kern="1200" baseline="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Also in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Shadow</a:t>
            </a:r>
            <a:r>
              <a:rPr lang="en-US" sz="1200" kern="1200" baseline="0" dirty="0" smtClean="0">
                <a:solidFill>
                  <a:schemeClr val="tx1"/>
                </a:solidFill>
                <a:latin typeface="+mn-lt"/>
                <a:ea typeface="+mn-ea"/>
                <a:cs typeface="+mn-cs"/>
              </a:rPr>
              <a:t> in the left pane. In the </a:t>
            </a:r>
            <a:r>
              <a:rPr lang="en-US" sz="1200" b="1" kern="1200" baseline="0" dirty="0" smtClean="0">
                <a:solidFill>
                  <a:schemeClr val="tx1"/>
                </a:solidFill>
                <a:latin typeface="+mn-lt"/>
                <a:ea typeface="+mn-ea"/>
                <a:cs typeface="+mn-cs"/>
              </a:rPr>
              <a:t>Shadow</a:t>
            </a:r>
            <a:r>
              <a:rPr lang="en-US" sz="1200" kern="1200" baseline="0" dirty="0" smtClean="0">
                <a:solidFill>
                  <a:schemeClr val="tx1"/>
                </a:solidFill>
                <a:latin typeface="+mn-lt"/>
                <a:ea typeface="+mn-ea"/>
                <a:cs typeface="+mn-cs"/>
              </a:rPr>
              <a:t> pane, click the button next to </a:t>
            </a:r>
            <a:r>
              <a:rPr lang="en-US" sz="1200" b="1" kern="1200" baseline="0" dirty="0" smtClean="0">
                <a:solidFill>
                  <a:schemeClr val="tx1"/>
                </a:solidFill>
                <a:latin typeface="+mn-lt"/>
                <a:ea typeface="+mn-ea"/>
                <a:cs typeface="+mn-cs"/>
              </a:rPr>
              <a:t>Presets</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Outer</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Offset Center </a:t>
            </a:r>
            <a:r>
              <a:rPr lang="en-US" sz="1200" kern="1200" baseline="0" dirty="0" smtClean="0">
                <a:solidFill>
                  <a:schemeClr val="tx1"/>
                </a:solidFill>
                <a:latin typeface="+mn-lt"/>
                <a:ea typeface="+mn-ea"/>
                <a:cs typeface="+mn-cs"/>
              </a:rPr>
              <a:t>(second row, second option from the left). </a:t>
            </a:r>
          </a:p>
          <a:p>
            <a:r>
              <a:rPr lang="en-US" sz="1200" kern="1200" dirty="0" smtClean="0">
                <a:solidFill>
                  <a:schemeClr val="tx1"/>
                </a:solidFill>
                <a:latin typeface="+mn-lt"/>
                <a:ea typeface="+mn-ea"/>
                <a:cs typeface="+mn-cs"/>
              </a:rPr>
              <a:t> </a:t>
            </a:r>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Diagonal</a:t>
            </a:r>
            <a:r>
              <a:rPr lang="en-US" sz="120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row,</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first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1" dirty="0" smtClean="0"/>
              <a:t>°</a:t>
            </a:r>
            <a:r>
              <a:rPr lang="en-US" sz="1200" dirty="0" smtClean="0"/>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 </a:t>
            </a:r>
            <a:r>
              <a:rPr lang="en-US" sz="1200" kern="1200" dirty="0" smtClean="0">
                <a:solidFill>
                  <a:schemeClr val="tx1"/>
                </a:solidFill>
                <a:latin typeface="+mn-lt"/>
                <a:ea typeface="+mn-ea"/>
                <a:cs typeface="+mn-cs"/>
              </a:rPr>
              <a:t>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a:t>
            </a:r>
            <a:r>
              <a:rPr lang="en-US" sz="1200" b="0" kern="1200" baseline="0" dirty="0" smtClean="0">
                <a:solidFill>
                  <a:schemeClr val="tx1"/>
                </a:solidFill>
                <a:latin typeface="+mn-lt"/>
                <a:ea typeface="+mn-ea"/>
                <a:cs typeface="+mn-cs"/>
              </a:rPr>
              <a:t> from the left)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a:t>
            </a:r>
            <a:r>
              <a:rPr lang="en-US" sz="120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 1</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Darker 35% </a:t>
            </a:r>
            <a:r>
              <a:rPr lang="en-US" sz="1200" b="0" kern="1200" baseline="0" dirty="0" smtClean="0">
                <a:solidFill>
                  <a:schemeClr val="tx1"/>
                </a:solidFill>
                <a:latin typeface="+mn-lt"/>
                <a:ea typeface="+mn-ea"/>
                <a:cs typeface="+mn-cs"/>
              </a:rPr>
              <a:t>(fifth row, first option from the left)</a:t>
            </a:r>
            <a:r>
              <a:rPr lang="en-US" sz="1200" dirty="0" smtClean="0"/>
              <a:t>. </a:t>
            </a:r>
          </a:p>
          <a:p>
            <a:endParaRPr lang="en-US" sz="1200" dirty="0" smtClean="0"/>
          </a:p>
          <a:p>
            <a:endParaRPr lang="en-US" sz="120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08970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15</a:t>
            </a:fld>
            <a:endParaRPr lang="en-IN" dirty="0"/>
          </a:p>
        </p:txBody>
      </p:sp>
    </p:spTree>
    <p:extLst>
      <p:ext uri="{BB962C8B-B14F-4D97-AF65-F5344CB8AC3E}">
        <p14:creationId xmlns:p14="http://schemas.microsoft.com/office/powerpoint/2010/main" val="205809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16</a:t>
            </a:fld>
            <a:endParaRPr lang="en-IN" dirty="0"/>
          </a:p>
        </p:txBody>
      </p:sp>
    </p:spTree>
    <p:extLst>
      <p:ext uri="{BB962C8B-B14F-4D97-AF65-F5344CB8AC3E}">
        <p14:creationId xmlns:p14="http://schemas.microsoft.com/office/powerpoint/2010/main" val="117395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17</a:t>
            </a:fld>
            <a:endParaRPr lang="en-IN" dirty="0"/>
          </a:p>
        </p:txBody>
      </p:sp>
    </p:spTree>
    <p:extLst>
      <p:ext uri="{BB962C8B-B14F-4D97-AF65-F5344CB8AC3E}">
        <p14:creationId xmlns:p14="http://schemas.microsoft.com/office/powerpoint/2010/main" val="323764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18</a:t>
            </a:fld>
            <a:endParaRPr lang="en-IN" dirty="0"/>
          </a:p>
        </p:txBody>
      </p:sp>
    </p:spTree>
    <p:extLst>
      <p:ext uri="{BB962C8B-B14F-4D97-AF65-F5344CB8AC3E}">
        <p14:creationId xmlns:p14="http://schemas.microsoft.com/office/powerpoint/2010/main" val="152364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19</a:t>
            </a:fld>
            <a:endParaRPr lang="en-IN" dirty="0"/>
          </a:p>
        </p:txBody>
      </p:sp>
    </p:spTree>
    <p:extLst>
      <p:ext uri="{BB962C8B-B14F-4D97-AF65-F5344CB8AC3E}">
        <p14:creationId xmlns:p14="http://schemas.microsoft.com/office/powerpoint/2010/main" val="3981012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20</a:t>
            </a:fld>
            <a:endParaRPr lang="en-IN" dirty="0"/>
          </a:p>
        </p:txBody>
      </p:sp>
    </p:spTree>
    <p:extLst>
      <p:ext uri="{BB962C8B-B14F-4D97-AF65-F5344CB8AC3E}">
        <p14:creationId xmlns:p14="http://schemas.microsoft.com/office/powerpoint/2010/main" val="128646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21</a:t>
            </a:fld>
            <a:endParaRPr lang="en-IN" dirty="0"/>
          </a:p>
        </p:txBody>
      </p:sp>
    </p:spTree>
    <p:extLst>
      <p:ext uri="{BB962C8B-B14F-4D97-AF65-F5344CB8AC3E}">
        <p14:creationId xmlns:p14="http://schemas.microsoft.com/office/powerpoint/2010/main" val="109530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22</a:t>
            </a:fld>
            <a:endParaRPr lang="en-IN" dirty="0"/>
          </a:p>
        </p:txBody>
      </p:sp>
    </p:spTree>
    <p:extLst>
      <p:ext uri="{BB962C8B-B14F-4D97-AF65-F5344CB8AC3E}">
        <p14:creationId xmlns:p14="http://schemas.microsoft.com/office/powerpoint/2010/main" val="152436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23</a:t>
            </a:fld>
            <a:endParaRPr lang="en-IN" dirty="0"/>
          </a:p>
        </p:txBody>
      </p:sp>
    </p:spTree>
    <p:extLst>
      <p:ext uri="{BB962C8B-B14F-4D97-AF65-F5344CB8AC3E}">
        <p14:creationId xmlns:p14="http://schemas.microsoft.com/office/powerpoint/2010/main" val="3904088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24</a:t>
            </a:fld>
            <a:endParaRPr lang="en-IN" dirty="0"/>
          </a:p>
        </p:txBody>
      </p:sp>
    </p:spTree>
    <p:extLst>
      <p:ext uri="{BB962C8B-B14F-4D97-AF65-F5344CB8AC3E}">
        <p14:creationId xmlns:p14="http://schemas.microsoft.com/office/powerpoint/2010/main" val="357546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2</a:t>
            </a:fld>
            <a:endParaRPr lang="en-IN" dirty="0"/>
          </a:p>
        </p:txBody>
      </p:sp>
    </p:spTree>
    <p:extLst>
      <p:ext uri="{BB962C8B-B14F-4D97-AF65-F5344CB8AC3E}">
        <p14:creationId xmlns:p14="http://schemas.microsoft.com/office/powerpoint/2010/main" val="3250653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25</a:t>
            </a:fld>
            <a:endParaRPr lang="en-IN" dirty="0"/>
          </a:p>
        </p:txBody>
      </p:sp>
    </p:spTree>
    <p:extLst>
      <p:ext uri="{BB962C8B-B14F-4D97-AF65-F5344CB8AC3E}">
        <p14:creationId xmlns:p14="http://schemas.microsoft.com/office/powerpoint/2010/main" val="2248816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26</a:t>
            </a:fld>
            <a:endParaRPr lang="en-IN" dirty="0"/>
          </a:p>
        </p:txBody>
      </p:sp>
    </p:spTree>
    <p:extLst>
      <p:ext uri="{BB962C8B-B14F-4D97-AF65-F5344CB8AC3E}">
        <p14:creationId xmlns:p14="http://schemas.microsoft.com/office/powerpoint/2010/main" val="3937171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27</a:t>
            </a:fld>
            <a:endParaRPr lang="en-IN" dirty="0"/>
          </a:p>
        </p:txBody>
      </p:sp>
    </p:spTree>
    <p:extLst>
      <p:ext uri="{BB962C8B-B14F-4D97-AF65-F5344CB8AC3E}">
        <p14:creationId xmlns:p14="http://schemas.microsoft.com/office/powerpoint/2010/main" val="2420747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29</a:t>
            </a:fld>
            <a:endParaRPr lang="en-IN" dirty="0"/>
          </a:p>
        </p:txBody>
      </p:sp>
    </p:spTree>
    <p:extLst>
      <p:ext uri="{BB962C8B-B14F-4D97-AF65-F5344CB8AC3E}">
        <p14:creationId xmlns:p14="http://schemas.microsoft.com/office/powerpoint/2010/main" val="2925477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30</a:t>
            </a:fld>
            <a:endParaRPr lang="en-IN" dirty="0"/>
          </a:p>
        </p:txBody>
      </p:sp>
    </p:spTree>
    <p:extLst>
      <p:ext uri="{BB962C8B-B14F-4D97-AF65-F5344CB8AC3E}">
        <p14:creationId xmlns:p14="http://schemas.microsoft.com/office/powerpoint/2010/main" val="314308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31</a:t>
            </a:fld>
            <a:endParaRPr lang="en-IN" dirty="0"/>
          </a:p>
        </p:txBody>
      </p:sp>
    </p:spTree>
    <p:extLst>
      <p:ext uri="{BB962C8B-B14F-4D97-AF65-F5344CB8AC3E}">
        <p14:creationId xmlns:p14="http://schemas.microsoft.com/office/powerpoint/2010/main" val="362688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32</a:t>
            </a:fld>
            <a:endParaRPr lang="en-IN" dirty="0"/>
          </a:p>
        </p:txBody>
      </p:sp>
    </p:spTree>
    <p:extLst>
      <p:ext uri="{BB962C8B-B14F-4D97-AF65-F5344CB8AC3E}">
        <p14:creationId xmlns:p14="http://schemas.microsoft.com/office/powerpoint/2010/main" val="3876467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33</a:t>
            </a:fld>
            <a:endParaRPr lang="en-IN" dirty="0"/>
          </a:p>
        </p:txBody>
      </p:sp>
    </p:spTree>
    <p:extLst>
      <p:ext uri="{BB962C8B-B14F-4D97-AF65-F5344CB8AC3E}">
        <p14:creationId xmlns:p14="http://schemas.microsoft.com/office/powerpoint/2010/main" val="2483304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34</a:t>
            </a:fld>
            <a:endParaRPr lang="en-IN" dirty="0"/>
          </a:p>
        </p:txBody>
      </p:sp>
    </p:spTree>
    <p:extLst>
      <p:ext uri="{BB962C8B-B14F-4D97-AF65-F5344CB8AC3E}">
        <p14:creationId xmlns:p14="http://schemas.microsoft.com/office/powerpoint/2010/main" val="420987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5</a:t>
            </a:fld>
            <a:endParaRPr lang="en-IN" dirty="0"/>
          </a:p>
        </p:txBody>
      </p:sp>
    </p:spTree>
    <p:extLst>
      <p:ext uri="{BB962C8B-B14F-4D97-AF65-F5344CB8AC3E}">
        <p14:creationId xmlns:p14="http://schemas.microsoft.com/office/powerpoint/2010/main" val="104922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6</a:t>
            </a:fld>
            <a:endParaRPr lang="en-IN" dirty="0"/>
          </a:p>
        </p:txBody>
      </p:sp>
    </p:spTree>
    <p:extLst>
      <p:ext uri="{BB962C8B-B14F-4D97-AF65-F5344CB8AC3E}">
        <p14:creationId xmlns:p14="http://schemas.microsoft.com/office/powerpoint/2010/main" val="300239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10</a:t>
            </a:fld>
            <a:endParaRPr lang="en-IN" dirty="0"/>
          </a:p>
        </p:txBody>
      </p:sp>
    </p:spTree>
    <p:extLst>
      <p:ext uri="{BB962C8B-B14F-4D97-AF65-F5344CB8AC3E}">
        <p14:creationId xmlns:p14="http://schemas.microsoft.com/office/powerpoint/2010/main" val="56797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11</a:t>
            </a:fld>
            <a:endParaRPr lang="en-IN" dirty="0"/>
          </a:p>
        </p:txBody>
      </p:sp>
    </p:spTree>
    <p:extLst>
      <p:ext uri="{BB962C8B-B14F-4D97-AF65-F5344CB8AC3E}">
        <p14:creationId xmlns:p14="http://schemas.microsoft.com/office/powerpoint/2010/main" val="58463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12</a:t>
            </a:fld>
            <a:endParaRPr lang="en-IN" dirty="0"/>
          </a:p>
        </p:txBody>
      </p:sp>
    </p:spTree>
    <p:extLst>
      <p:ext uri="{BB962C8B-B14F-4D97-AF65-F5344CB8AC3E}">
        <p14:creationId xmlns:p14="http://schemas.microsoft.com/office/powerpoint/2010/main" val="233010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13</a:t>
            </a:fld>
            <a:endParaRPr lang="en-IN" dirty="0"/>
          </a:p>
        </p:txBody>
      </p:sp>
    </p:spTree>
    <p:extLst>
      <p:ext uri="{BB962C8B-B14F-4D97-AF65-F5344CB8AC3E}">
        <p14:creationId xmlns:p14="http://schemas.microsoft.com/office/powerpoint/2010/main" val="266230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8C3B76-D271-4201-B54F-655EA0425E90}" type="slidenum">
              <a:rPr lang="en-IN" smtClean="0"/>
              <a:pPr/>
              <a:t>14</a:t>
            </a:fld>
            <a:endParaRPr lang="en-IN" dirty="0"/>
          </a:p>
        </p:txBody>
      </p:sp>
    </p:spTree>
    <p:extLst>
      <p:ext uri="{BB962C8B-B14F-4D97-AF65-F5344CB8AC3E}">
        <p14:creationId xmlns:p14="http://schemas.microsoft.com/office/powerpoint/2010/main" val="83365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776826"/>
            <a:ext cx="8229600" cy="70957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10" name="Rectangle 9"/>
          <p:cNvSpPr/>
          <p:nvPr/>
        </p:nvSpPr>
        <p:spPr>
          <a:xfrm>
            <a:off x="-8230" y="4842662"/>
            <a:ext cx="2024482" cy="57058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11" name="Rectangle 10"/>
          <p:cNvSpPr/>
          <p:nvPr/>
        </p:nvSpPr>
        <p:spPr>
          <a:xfrm>
            <a:off x="2123237" y="4835347"/>
            <a:ext cx="6106363" cy="57058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8" name="Title 7"/>
          <p:cNvSpPr>
            <a:spLocks noGrp="1"/>
          </p:cNvSpPr>
          <p:nvPr>
            <p:ph type="ctrTitle"/>
          </p:nvPr>
        </p:nvSpPr>
        <p:spPr>
          <a:xfrm>
            <a:off x="2125980" y="3230880"/>
            <a:ext cx="5829300" cy="146304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25980" y="4840030"/>
            <a:ext cx="6035040" cy="548640"/>
          </a:xfrm>
        </p:spPr>
        <p:txBody>
          <a:bodyPr anchor="ctr">
            <a:normAutofit/>
          </a:bodyPr>
          <a:lstStyle>
            <a:lvl1pPr marL="0" indent="0" algn="l">
              <a:buNone/>
              <a:defRPr sz="2200">
                <a:solidFill>
                  <a:srgbClr val="FFFFFF"/>
                </a:solidFill>
              </a:defRPr>
            </a:lvl1pPr>
            <a:lvl2pPr marL="391866" indent="0" algn="ctr">
              <a:buNone/>
            </a:lvl2pPr>
            <a:lvl3pPr marL="783732" indent="0" algn="ctr">
              <a:buNone/>
            </a:lvl3pPr>
            <a:lvl4pPr marL="1175598" indent="0" algn="ctr">
              <a:buNone/>
            </a:lvl4pPr>
            <a:lvl5pPr marL="1567464" indent="0" algn="ctr">
              <a:buNone/>
            </a:lvl5pPr>
            <a:lvl6pPr marL="1959331" indent="0" algn="ctr">
              <a:buNone/>
            </a:lvl6pPr>
            <a:lvl7pPr marL="2351197" indent="0" algn="ctr">
              <a:buNone/>
            </a:lvl7pPr>
            <a:lvl8pPr marL="2743063" indent="0" algn="ctr">
              <a:buNone/>
            </a:lvl8pPr>
            <a:lvl9pPr marL="3134929"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8580" y="4854959"/>
            <a:ext cx="1851660" cy="548640"/>
          </a:xfrm>
        </p:spPr>
        <p:txBody>
          <a:bodyPr>
            <a:noAutofit/>
          </a:bodyPr>
          <a:lstStyle>
            <a:lvl1pPr algn="ctr">
              <a:defRPr sz="1700">
                <a:solidFill>
                  <a:srgbClr val="FFFFFF"/>
                </a:solidFill>
              </a:defRPr>
            </a:lvl1pPr>
          </a:lstStyle>
          <a:p>
            <a:fld id="{271B6031-A2CD-42FF-AB2D-B460B5E03638}" type="datetimeFigureOut">
              <a:rPr lang="en-US" smtClean="0"/>
              <a:pPr/>
              <a:t>5/13/2016</a:t>
            </a:fld>
            <a:endParaRPr lang="en-US" dirty="0"/>
          </a:p>
        </p:txBody>
      </p:sp>
      <p:sp>
        <p:nvSpPr>
          <p:cNvPr id="17" name="Footer Placeholder 16"/>
          <p:cNvSpPr>
            <a:spLocks noGrp="1"/>
          </p:cNvSpPr>
          <p:nvPr>
            <p:ph type="ftr" sz="quarter" idx="11"/>
          </p:nvPr>
        </p:nvSpPr>
        <p:spPr>
          <a:xfrm>
            <a:off x="1876854" y="189231"/>
            <a:ext cx="5280660" cy="292100"/>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7200900" y="182880"/>
            <a:ext cx="754380" cy="304800"/>
          </a:xfrm>
        </p:spPr>
        <p:txBody>
          <a:bodyPr/>
          <a:lstStyle>
            <a:lvl1pPr>
              <a:defRPr>
                <a:solidFill>
                  <a:schemeClr val="tx2"/>
                </a:solidFill>
              </a:defRPr>
            </a:lvl1pPr>
          </a:lstStyle>
          <a:p>
            <a:fld id="{6DFB21A0-2812-4CC7-AB09-DD5F1D4B0A6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1B6031-A2CD-42FF-AB2D-B460B5E03638}" type="datetimeFigureOut">
              <a:rPr lang="en-US" smtClean="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FB21A0-2812-4CC7-AB09-DD5F1D4B0A6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97880" y="487681"/>
            <a:ext cx="1851660" cy="441325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1480" y="487680"/>
            <a:ext cx="5006340" cy="441325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897880" y="4998722"/>
            <a:ext cx="1988820" cy="292100"/>
          </a:xfrm>
        </p:spPr>
        <p:txBody>
          <a:bodyPr/>
          <a:lstStyle/>
          <a:p>
            <a:fld id="{271B6031-A2CD-42FF-AB2D-B460B5E03638}" type="datetimeFigureOut">
              <a:rPr lang="en-US" smtClean="0"/>
              <a:pPr/>
              <a:t>5/13/2016</a:t>
            </a:fld>
            <a:endParaRPr lang="en-US" dirty="0"/>
          </a:p>
        </p:txBody>
      </p:sp>
      <p:sp>
        <p:nvSpPr>
          <p:cNvPr id="5" name="Footer Placeholder 4"/>
          <p:cNvSpPr>
            <a:spLocks noGrp="1"/>
          </p:cNvSpPr>
          <p:nvPr>
            <p:ph type="ftr" sz="quarter" idx="11"/>
          </p:nvPr>
        </p:nvSpPr>
        <p:spPr>
          <a:xfrm>
            <a:off x="411481" y="4998566"/>
            <a:ext cx="5016135" cy="292100"/>
          </a:xfrm>
        </p:spPr>
        <p:txBody>
          <a:bodyPr/>
          <a:lstStyle/>
          <a:p>
            <a:endParaRPr lang="en-US" dirty="0"/>
          </a:p>
        </p:txBody>
      </p:sp>
      <p:sp>
        <p:nvSpPr>
          <p:cNvPr id="7" name="Rectangle 6"/>
          <p:cNvSpPr/>
          <p:nvPr/>
        </p:nvSpPr>
        <p:spPr bwMode="white">
          <a:xfrm>
            <a:off x="5486686" y="0"/>
            <a:ext cx="288036" cy="54864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78373" tIns="39187" rIns="78373" bIns="39187" rtlCol="0" anchor="ctr"/>
          <a:lstStyle/>
          <a:p>
            <a:pPr algn="ctr" eaLnBrk="1" latinLnBrk="0" hangingPunct="1"/>
            <a:endParaRPr kumimoji="0" lang="en-US" dirty="0"/>
          </a:p>
        </p:txBody>
      </p:sp>
      <p:sp>
        <p:nvSpPr>
          <p:cNvPr id="8" name="Rectangle 7"/>
          <p:cNvSpPr/>
          <p:nvPr/>
        </p:nvSpPr>
        <p:spPr>
          <a:xfrm>
            <a:off x="5527834" y="487680"/>
            <a:ext cx="205740" cy="499872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78373" tIns="39187" rIns="78373" bIns="39187" rtlCol="0" anchor="ctr"/>
          <a:lstStyle/>
          <a:p>
            <a:pPr algn="ctr" eaLnBrk="1" latinLnBrk="0" hangingPunct="1"/>
            <a:endParaRPr kumimoji="0" lang="en-US" dirty="0"/>
          </a:p>
        </p:txBody>
      </p:sp>
      <p:sp>
        <p:nvSpPr>
          <p:cNvPr id="9" name="Rectangle 8"/>
          <p:cNvSpPr/>
          <p:nvPr/>
        </p:nvSpPr>
        <p:spPr>
          <a:xfrm>
            <a:off x="5527834" y="0"/>
            <a:ext cx="205740" cy="42672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78373" tIns="39187" rIns="78373" bIns="39187"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417344" y="103346"/>
            <a:ext cx="426720" cy="220028"/>
          </a:xfrm>
        </p:spPr>
        <p:txBody>
          <a:bodyPr/>
          <a:lstStyle/>
          <a:p>
            <a:fld id="{6DFB21A0-2812-4CC7-AB09-DD5F1D4B0A6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1383" y="182880"/>
            <a:ext cx="7338060" cy="79248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71B6031-A2CD-42FF-AB2D-B460B5E03638}" type="datetimeFigureOut">
              <a:rPr lang="en-US" smtClean="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FB21A0-2812-4CC7-AB09-DD5F1D4B0A60}" type="slidenum">
              <a:rPr lang="en-US" smtClean="0"/>
              <a:pPr/>
              <a:t>‹#›</a:t>
            </a:fld>
            <a:endParaRPr lang="en-US" dirty="0"/>
          </a:p>
        </p:txBody>
      </p:sp>
      <p:sp>
        <p:nvSpPr>
          <p:cNvPr id="8" name="Content Placeholder 7"/>
          <p:cNvSpPr>
            <a:spLocks noGrp="1"/>
          </p:cNvSpPr>
          <p:nvPr>
            <p:ph sz="quarter" idx="1"/>
          </p:nvPr>
        </p:nvSpPr>
        <p:spPr>
          <a:xfrm>
            <a:off x="551383" y="1280160"/>
            <a:ext cx="7338060" cy="359664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4440" y="2194560"/>
            <a:ext cx="6410802" cy="1338580"/>
          </a:xfrm>
        </p:spPr>
        <p:txBody>
          <a:bodyPr anchor="t"/>
          <a:lstStyle>
            <a:lvl1pPr marL="0" indent="0">
              <a:buNone/>
              <a:defRPr sz="2400">
                <a:solidFill>
                  <a:schemeClr val="tx2"/>
                </a:solidFill>
              </a:defRPr>
            </a:lvl1pPr>
            <a:lvl2pPr>
              <a:buNone/>
              <a:defRPr sz="1500">
                <a:solidFill>
                  <a:schemeClr val="tx1">
                    <a:tint val="75000"/>
                  </a:schemeClr>
                </a:solidFill>
              </a:defRPr>
            </a:lvl2pPr>
            <a:lvl3pPr>
              <a:buNone/>
              <a:defRPr sz="1400">
                <a:solidFill>
                  <a:schemeClr val="tx1">
                    <a:tint val="75000"/>
                  </a:schemeClr>
                </a:solidFill>
              </a:defRPr>
            </a:lvl3pPr>
            <a:lvl4pPr>
              <a:buNone/>
              <a:defRPr sz="1200">
                <a:solidFill>
                  <a:schemeClr val="tx1">
                    <a:tint val="75000"/>
                  </a:schemeClr>
                </a:solidFill>
              </a:defRPr>
            </a:lvl4pPr>
            <a:lvl5pPr>
              <a:buNone/>
              <a:defRPr sz="12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219200"/>
            <a:ext cx="8229600" cy="914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8" name="Rectangle 7"/>
          <p:cNvSpPr/>
          <p:nvPr/>
        </p:nvSpPr>
        <p:spPr>
          <a:xfrm>
            <a:off x="0" y="1280160"/>
            <a:ext cx="1165860" cy="7924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9" name="Rectangle 8"/>
          <p:cNvSpPr/>
          <p:nvPr/>
        </p:nvSpPr>
        <p:spPr>
          <a:xfrm>
            <a:off x="1234440" y="1280160"/>
            <a:ext cx="6995160" cy="7924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2" name="Title 1"/>
          <p:cNvSpPr>
            <a:spLocks noGrp="1"/>
          </p:cNvSpPr>
          <p:nvPr>
            <p:ph type="title"/>
          </p:nvPr>
        </p:nvSpPr>
        <p:spPr>
          <a:xfrm>
            <a:off x="1234440" y="1280160"/>
            <a:ext cx="6858000" cy="792480"/>
          </a:xfrm>
        </p:spPr>
        <p:txBody>
          <a:bodyPr/>
          <a:lstStyle>
            <a:lvl1pPr algn="l">
              <a:buNone/>
              <a:defRPr sz="38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71B6031-A2CD-42FF-AB2D-B460B5E03638}" type="datetimeFigureOut">
              <a:rPr lang="en-US" smtClean="0"/>
              <a:pPr/>
              <a:t>5/13/2016</a:t>
            </a:fld>
            <a:endParaRPr lang="en-US" dirty="0"/>
          </a:p>
        </p:txBody>
      </p:sp>
      <p:sp>
        <p:nvSpPr>
          <p:cNvPr id="13" name="Slide Number Placeholder 12"/>
          <p:cNvSpPr>
            <a:spLocks noGrp="1"/>
          </p:cNvSpPr>
          <p:nvPr>
            <p:ph type="sldNum" sz="quarter" idx="11"/>
          </p:nvPr>
        </p:nvSpPr>
        <p:spPr>
          <a:xfrm>
            <a:off x="0" y="1402080"/>
            <a:ext cx="1165860" cy="561341"/>
          </a:xfrm>
        </p:spPr>
        <p:txBody>
          <a:bodyPr>
            <a:noAutofit/>
          </a:bodyPr>
          <a:lstStyle>
            <a:lvl1pPr>
              <a:defRPr sz="2100">
                <a:solidFill>
                  <a:srgbClr val="FFFFFF"/>
                </a:solidFill>
              </a:defRPr>
            </a:lvl1pPr>
          </a:lstStyle>
          <a:p>
            <a:fld id="{6DFB21A0-2812-4CC7-AB09-DD5F1D4B0A60}"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548640" y="1271654"/>
            <a:ext cx="3497580" cy="3657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360411" y="1271654"/>
            <a:ext cx="3497580" cy="3657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71B6031-A2CD-42FF-AB2D-B460B5E03638}" type="datetimeFigureOut">
              <a:rPr lang="en-US" smtClean="0"/>
              <a:pPr/>
              <a:t>5/13/2016</a:t>
            </a:fld>
            <a:endParaRPr lang="en-US" dirty="0"/>
          </a:p>
        </p:txBody>
      </p:sp>
      <p:sp>
        <p:nvSpPr>
          <p:cNvPr id="10" name="Slide Number Placeholder 9"/>
          <p:cNvSpPr>
            <a:spLocks noGrp="1"/>
          </p:cNvSpPr>
          <p:nvPr>
            <p:ph type="sldNum" sz="quarter" idx="16"/>
          </p:nvPr>
        </p:nvSpPr>
        <p:spPr/>
        <p:txBody>
          <a:bodyPr rtlCol="0"/>
          <a:lstStyle/>
          <a:p>
            <a:fld id="{6DFB21A0-2812-4CC7-AB09-DD5F1D4B0A60}"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218440"/>
            <a:ext cx="7338060" cy="69596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548640" y="1950720"/>
            <a:ext cx="3497580" cy="28651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20540" y="1950720"/>
            <a:ext cx="3497580" cy="28651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71B6031-A2CD-42FF-AB2D-B460B5E03638}" type="datetimeFigureOut">
              <a:rPr lang="en-US" smtClean="0"/>
              <a:pPr/>
              <a:t>5/13/2016</a:t>
            </a:fld>
            <a:endParaRPr lang="en-US" dirty="0"/>
          </a:p>
        </p:txBody>
      </p:sp>
      <p:sp>
        <p:nvSpPr>
          <p:cNvPr id="12" name="Slide Number Placeholder 11"/>
          <p:cNvSpPr>
            <a:spLocks noGrp="1"/>
          </p:cNvSpPr>
          <p:nvPr>
            <p:ph type="sldNum" sz="quarter" idx="16"/>
          </p:nvPr>
        </p:nvSpPr>
        <p:spPr/>
        <p:txBody>
          <a:bodyPr rtlCol="0"/>
          <a:lstStyle/>
          <a:p>
            <a:fld id="{6DFB21A0-2812-4CC7-AB09-DD5F1D4B0A60}"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548640" y="1402080"/>
            <a:ext cx="3497580" cy="512064"/>
          </a:xfrm>
          <a:solidFill>
            <a:schemeClr val="accent2"/>
          </a:solidFill>
        </p:spPr>
        <p:txBody>
          <a:bodyPr rtlCol="0" anchor="ctr"/>
          <a:lstStyle>
            <a:lvl1pPr marL="0" indent="0">
              <a:buFontTx/>
              <a:buNone/>
              <a:defRPr sz="17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320540" y="1402080"/>
            <a:ext cx="3497580" cy="512064"/>
          </a:xfrm>
          <a:solidFill>
            <a:schemeClr val="accent4"/>
          </a:solidFill>
        </p:spPr>
        <p:txBody>
          <a:bodyPr rtlCol="0" anchor="ctr"/>
          <a:lstStyle>
            <a:lvl1pPr marL="0" indent="0">
              <a:buFontTx/>
              <a:buNone/>
              <a:defRPr sz="17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1B6031-A2CD-42FF-AB2D-B460B5E03638}" type="datetimeFigureOut">
              <a:rPr lang="en-US" smtClean="0"/>
              <a:pPr/>
              <a:t>5/13/2016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DFB21A0-2812-4CC7-AB09-DD5F1D4B0A6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B6031-A2CD-42FF-AB2D-B460B5E03638}" type="datetimeFigureOut">
              <a:rPr lang="en-US" smtClean="0"/>
              <a:pPr/>
              <a:t>5/13/2016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4998720"/>
            <a:ext cx="480060" cy="304800"/>
          </a:xfrm>
        </p:spPr>
        <p:txBody>
          <a:bodyPr/>
          <a:lstStyle>
            <a:lvl1pPr>
              <a:defRPr>
                <a:solidFill>
                  <a:schemeClr val="tx2"/>
                </a:solidFill>
              </a:defRPr>
            </a:lvl1pPr>
          </a:lstStyle>
          <a:p>
            <a:fld id="{6DFB21A0-2812-4CC7-AB09-DD5F1D4B0A6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18440"/>
            <a:ext cx="7269480" cy="695960"/>
          </a:xfrm>
        </p:spPr>
        <p:txBody>
          <a:bodyPr anchor="ctr"/>
          <a:lstStyle>
            <a:lvl1pPr algn="l">
              <a:buNone/>
              <a:defRPr sz="38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71B6031-A2CD-42FF-AB2D-B460B5E03638}" type="datetimeFigureOut">
              <a:rPr lang="en-US" smtClean="0"/>
              <a:pPr/>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DFB21A0-2812-4CC7-AB09-DD5F1D4B0A60}" type="slidenum">
              <a:rPr lang="en-US" smtClean="0"/>
              <a:pPr/>
              <a:t>‹#›</a:t>
            </a:fld>
            <a:endParaRPr lang="en-US" dirty="0"/>
          </a:p>
        </p:txBody>
      </p:sp>
      <p:sp>
        <p:nvSpPr>
          <p:cNvPr id="3" name="Text Placeholder 2"/>
          <p:cNvSpPr>
            <a:spLocks noGrp="1"/>
          </p:cNvSpPr>
          <p:nvPr>
            <p:ph type="body" idx="2"/>
          </p:nvPr>
        </p:nvSpPr>
        <p:spPr>
          <a:xfrm>
            <a:off x="548640" y="1402080"/>
            <a:ext cx="1440180" cy="347472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17560" tIns="156746" rIns="117560" bIns="78373"/>
          <a:lstStyle>
            <a:lvl1pPr marL="0" indent="0">
              <a:spcAft>
                <a:spcPts val="857"/>
              </a:spcAft>
              <a:buNone/>
              <a:defRPr sz="1500"/>
            </a:lvl1pPr>
            <a:lvl2pPr>
              <a:buNone/>
              <a:defRPr sz="1000"/>
            </a:lvl2pPr>
            <a:lvl3pPr>
              <a:buNone/>
              <a:defRPr sz="900"/>
            </a:lvl3pPr>
            <a:lvl4pPr>
              <a:buNone/>
              <a:defRPr sz="800"/>
            </a:lvl4pPr>
            <a:lvl5pPr>
              <a:buNone/>
              <a:defRPr sz="8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125980" y="1402080"/>
            <a:ext cx="5760720" cy="353568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40180" y="4389120"/>
            <a:ext cx="6583680" cy="548640"/>
          </a:xfrm>
        </p:spPr>
        <p:txBody>
          <a:bodyPr/>
          <a:lstStyle>
            <a:lvl1pPr marL="0" indent="0">
              <a:buFontTx/>
              <a:buNone/>
              <a:defRPr sz="1500"/>
            </a:lvl1pPr>
            <a:lvl2pPr>
              <a:buFontTx/>
              <a:buNone/>
              <a:defRPr sz="1000"/>
            </a:lvl2pPr>
            <a:lvl3pPr>
              <a:buFontTx/>
              <a:buNone/>
              <a:defRPr sz="900"/>
            </a:lvl3pPr>
            <a:lvl4pPr>
              <a:buFontTx/>
              <a:buNone/>
              <a:defRPr sz="800"/>
            </a:lvl4pPr>
            <a:lvl5pPr>
              <a:buFontTx/>
              <a:buNone/>
              <a:defRPr sz="800"/>
            </a:lvl5pPr>
          </a:lstStyle>
          <a:p>
            <a:pPr lvl="0" eaLnBrk="1" latinLnBrk="0" hangingPunct="1"/>
            <a:r>
              <a:rPr kumimoji="0" lang="en-US" smtClean="0"/>
              <a:t>Click to edit Master text styles</a:t>
            </a:r>
          </a:p>
        </p:txBody>
      </p:sp>
      <p:sp>
        <p:nvSpPr>
          <p:cNvPr id="8" name="Rectangle 7"/>
          <p:cNvSpPr/>
          <p:nvPr/>
        </p:nvSpPr>
        <p:spPr bwMode="white">
          <a:xfrm>
            <a:off x="-8230" y="3657600"/>
            <a:ext cx="8229600" cy="70957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9" name="Rectangle 8"/>
          <p:cNvSpPr/>
          <p:nvPr/>
        </p:nvSpPr>
        <p:spPr>
          <a:xfrm>
            <a:off x="-8230" y="3730752"/>
            <a:ext cx="1316736" cy="57058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10" name="Rectangle 9"/>
          <p:cNvSpPr/>
          <p:nvPr/>
        </p:nvSpPr>
        <p:spPr>
          <a:xfrm>
            <a:off x="1390802" y="3723437"/>
            <a:ext cx="6838798" cy="57058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2" name="Title 1"/>
          <p:cNvSpPr>
            <a:spLocks noGrp="1"/>
          </p:cNvSpPr>
          <p:nvPr>
            <p:ph type="title"/>
          </p:nvPr>
        </p:nvSpPr>
        <p:spPr>
          <a:xfrm>
            <a:off x="1440180" y="3718560"/>
            <a:ext cx="6583680" cy="548640"/>
          </a:xfrm>
        </p:spPr>
        <p:txBody>
          <a:bodyPr anchor="ctr"/>
          <a:lstStyle>
            <a:lvl1pPr algn="l">
              <a:buNone/>
              <a:defRPr sz="24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303020" y="0"/>
            <a:ext cx="90526" cy="549371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12" name="Date Placeholder 11"/>
          <p:cNvSpPr>
            <a:spLocks noGrp="1"/>
          </p:cNvSpPr>
          <p:nvPr>
            <p:ph type="dt" sz="half" idx="10"/>
          </p:nvPr>
        </p:nvSpPr>
        <p:spPr>
          <a:xfrm>
            <a:off x="5623560" y="4998720"/>
            <a:ext cx="2400300" cy="292100"/>
          </a:xfrm>
        </p:spPr>
        <p:txBody>
          <a:bodyPr rtlCol="0"/>
          <a:lstStyle/>
          <a:p>
            <a:fld id="{271B6031-A2CD-42FF-AB2D-B460B5E03638}" type="datetimeFigureOut">
              <a:rPr lang="en-US" smtClean="0"/>
              <a:pPr/>
              <a:t>5/13/2016</a:t>
            </a:fld>
            <a:endParaRPr lang="en-US" dirty="0"/>
          </a:p>
        </p:txBody>
      </p:sp>
      <p:sp>
        <p:nvSpPr>
          <p:cNvPr id="13" name="Slide Number Placeholder 12"/>
          <p:cNvSpPr>
            <a:spLocks noGrp="1"/>
          </p:cNvSpPr>
          <p:nvPr>
            <p:ph type="sldNum" sz="quarter" idx="11"/>
          </p:nvPr>
        </p:nvSpPr>
        <p:spPr>
          <a:xfrm>
            <a:off x="0" y="3733799"/>
            <a:ext cx="1303020" cy="530862"/>
          </a:xfrm>
        </p:spPr>
        <p:txBody>
          <a:bodyPr rtlCol="0"/>
          <a:lstStyle>
            <a:lvl1pPr>
              <a:defRPr sz="2400"/>
            </a:lvl1pPr>
          </a:lstStyle>
          <a:p>
            <a:fld id="{6DFB21A0-2812-4CC7-AB09-DD5F1D4B0A60}" type="slidenum">
              <a:rPr lang="en-US" smtClean="0"/>
              <a:pPr/>
              <a:t>‹#›</a:t>
            </a:fld>
            <a:endParaRPr lang="en-US" dirty="0"/>
          </a:p>
        </p:txBody>
      </p:sp>
      <p:sp>
        <p:nvSpPr>
          <p:cNvPr id="14" name="Footer Placeholder 13"/>
          <p:cNvSpPr>
            <a:spLocks noGrp="1"/>
          </p:cNvSpPr>
          <p:nvPr>
            <p:ph type="ftr" sz="quarter" idx="12"/>
          </p:nvPr>
        </p:nvSpPr>
        <p:spPr>
          <a:xfrm>
            <a:off x="1440180" y="4998565"/>
            <a:ext cx="4114800" cy="292100"/>
          </a:xfrm>
        </p:spPr>
        <p:txBody>
          <a:bodyPr rtlCol="0"/>
          <a:lstStyle/>
          <a:p>
            <a:endParaRPr lang="en-US" dirty="0"/>
          </a:p>
        </p:txBody>
      </p:sp>
      <p:sp>
        <p:nvSpPr>
          <p:cNvPr id="3" name="Picture Placeholder 2"/>
          <p:cNvSpPr>
            <a:spLocks noGrp="1"/>
          </p:cNvSpPr>
          <p:nvPr>
            <p:ph type="pic" idx="1"/>
          </p:nvPr>
        </p:nvSpPr>
        <p:spPr>
          <a:xfrm>
            <a:off x="1404518" y="0"/>
            <a:ext cx="6825082" cy="3655162"/>
          </a:xfrm>
          <a:solidFill>
            <a:schemeClr val="accent1">
              <a:tint val="40000"/>
            </a:schemeClr>
          </a:solidFill>
          <a:ln>
            <a:noFill/>
          </a:ln>
        </p:spPr>
        <p:txBody>
          <a:bodyPr/>
          <a:lstStyle>
            <a:lvl1pPr marL="0" indent="0">
              <a:buNone/>
              <a:defRPr sz="27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48640" y="182880"/>
            <a:ext cx="7338060" cy="792480"/>
          </a:xfrm>
          <a:prstGeom prst="rect">
            <a:avLst/>
          </a:prstGeom>
        </p:spPr>
        <p:txBody>
          <a:bodyPr vert="horz" lIns="78373" tIns="39187" rIns="78373" bIns="39187"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551383" y="1280160"/>
            <a:ext cx="7338060" cy="3621024"/>
          </a:xfrm>
          <a:prstGeom prst="rect">
            <a:avLst/>
          </a:prstGeom>
        </p:spPr>
        <p:txBody>
          <a:bodyPr vert="horz" lIns="78373" tIns="39187" rIns="78373" bIns="3918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5486400" y="4998720"/>
            <a:ext cx="2400300" cy="292100"/>
          </a:xfrm>
          <a:prstGeom prst="rect">
            <a:avLst/>
          </a:prstGeom>
        </p:spPr>
        <p:txBody>
          <a:bodyPr vert="horz" lIns="78373" tIns="39187" rIns="78373" bIns="39187" anchor="ctr" anchorCtr="0"/>
          <a:lstStyle>
            <a:lvl1pPr algn="l" eaLnBrk="1" latinLnBrk="0" hangingPunct="1">
              <a:defRPr kumimoji="0" sz="1200">
                <a:solidFill>
                  <a:schemeClr val="tx2"/>
                </a:solidFill>
              </a:defRPr>
            </a:lvl1pPr>
          </a:lstStyle>
          <a:p>
            <a:fld id="{271B6031-A2CD-42FF-AB2D-B460B5E03638}" type="datetimeFigureOut">
              <a:rPr lang="en-US" smtClean="0"/>
              <a:pPr/>
              <a:t>5/13/2016</a:t>
            </a:fld>
            <a:endParaRPr lang="en-US" dirty="0"/>
          </a:p>
        </p:txBody>
      </p:sp>
      <p:sp>
        <p:nvSpPr>
          <p:cNvPr id="3" name="Footer Placeholder 2"/>
          <p:cNvSpPr>
            <a:spLocks noGrp="1"/>
          </p:cNvSpPr>
          <p:nvPr>
            <p:ph type="ftr" sz="quarter" idx="3"/>
          </p:nvPr>
        </p:nvSpPr>
        <p:spPr>
          <a:xfrm>
            <a:off x="548640" y="4998565"/>
            <a:ext cx="4878975" cy="292100"/>
          </a:xfrm>
          <a:prstGeom prst="rect">
            <a:avLst/>
          </a:prstGeom>
        </p:spPr>
        <p:txBody>
          <a:bodyPr vert="horz" lIns="78373" tIns="39187" rIns="78373" bIns="39187" anchor="ctr"/>
          <a:lstStyle>
            <a:lvl1pPr algn="r" eaLnBrk="1" latinLnBrk="0" hangingPunct="1">
              <a:defRPr kumimoji="0" sz="1200">
                <a:solidFill>
                  <a:schemeClr val="tx2"/>
                </a:solidFill>
              </a:defRPr>
            </a:lvl1pPr>
          </a:lstStyle>
          <a:p>
            <a:endParaRPr lang="en-US" dirty="0"/>
          </a:p>
        </p:txBody>
      </p:sp>
      <p:sp>
        <p:nvSpPr>
          <p:cNvPr id="7" name="Rectangle 6"/>
          <p:cNvSpPr/>
          <p:nvPr/>
        </p:nvSpPr>
        <p:spPr bwMode="white">
          <a:xfrm>
            <a:off x="0" y="987552"/>
            <a:ext cx="8229600" cy="25603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8" name="Rectangle 7"/>
          <p:cNvSpPr/>
          <p:nvPr/>
        </p:nvSpPr>
        <p:spPr>
          <a:xfrm>
            <a:off x="0" y="1024128"/>
            <a:ext cx="480060" cy="1828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9" name="Rectangle 8"/>
          <p:cNvSpPr/>
          <p:nvPr/>
        </p:nvSpPr>
        <p:spPr>
          <a:xfrm>
            <a:off x="531495" y="1024128"/>
            <a:ext cx="7698105" cy="1828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78373" tIns="39187" rIns="78373" bIns="39187"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017778"/>
            <a:ext cx="480060" cy="195581"/>
          </a:xfrm>
          <a:prstGeom prst="rect">
            <a:avLst/>
          </a:prstGeom>
        </p:spPr>
        <p:txBody>
          <a:bodyPr vert="horz" lIns="78373" tIns="39187" rIns="78373" bIns="39187" anchor="ctr" anchorCtr="0">
            <a:normAutofit/>
          </a:bodyPr>
          <a:lstStyle>
            <a:lvl1pPr algn="ctr" eaLnBrk="1" latinLnBrk="0" hangingPunct="1">
              <a:defRPr kumimoji="0" sz="1200" b="1">
                <a:solidFill>
                  <a:srgbClr val="FFFFFF"/>
                </a:solidFill>
              </a:defRPr>
            </a:lvl1pPr>
          </a:lstStyle>
          <a:p>
            <a:fld id="{6DFB21A0-2812-4CC7-AB09-DD5F1D4B0A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latinLnBrk="0" hangingPunct="1">
        <a:spcBef>
          <a:spcPct val="0"/>
        </a:spcBef>
        <a:buNone/>
        <a:defRPr kumimoji="0" sz="3800" kern="1200">
          <a:solidFill>
            <a:schemeClr val="tx2"/>
          </a:solidFill>
          <a:latin typeface="+mj-lt"/>
          <a:ea typeface="+mj-ea"/>
          <a:cs typeface="+mj-cs"/>
        </a:defRPr>
      </a:lvl1pPr>
    </p:titleStyle>
    <p:bodyStyle>
      <a:lvl1pPr marL="274306" indent="-274306" algn="l" rtl="0" eaLnBrk="1" latinLnBrk="0" hangingPunct="1">
        <a:spcBef>
          <a:spcPts val="600"/>
        </a:spcBef>
        <a:buClr>
          <a:schemeClr val="accent2"/>
        </a:buClr>
        <a:buSzPct val="60000"/>
        <a:buFont typeface="Wingdings"/>
        <a:buChar char=""/>
        <a:defRPr kumimoji="0" sz="2500" kern="1200">
          <a:solidFill>
            <a:schemeClr val="tx1"/>
          </a:solidFill>
          <a:latin typeface="+mn-lt"/>
          <a:ea typeface="+mn-ea"/>
          <a:cs typeface="+mn-cs"/>
        </a:defRPr>
      </a:lvl1pPr>
      <a:lvl2pPr marL="548613" indent="-235120" algn="l" rtl="0" eaLnBrk="1" latinLnBrk="0" hangingPunct="1">
        <a:spcBef>
          <a:spcPts val="471"/>
        </a:spcBef>
        <a:buClr>
          <a:schemeClr val="accent1"/>
        </a:buClr>
        <a:buSzPct val="70000"/>
        <a:buFont typeface="Wingdings 2"/>
        <a:buChar char=""/>
        <a:defRPr kumimoji="0" sz="2200" kern="1200">
          <a:solidFill>
            <a:schemeClr val="tx1"/>
          </a:solidFill>
          <a:latin typeface="+mn-lt"/>
          <a:ea typeface="+mn-ea"/>
          <a:cs typeface="+mn-cs"/>
        </a:defRPr>
      </a:lvl2pPr>
      <a:lvl3pPr marL="783732" indent="-195933" algn="l" rtl="0" eaLnBrk="1" latinLnBrk="0" hangingPunct="1">
        <a:spcBef>
          <a:spcPts val="429"/>
        </a:spcBef>
        <a:buClr>
          <a:schemeClr val="accent2"/>
        </a:buClr>
        <a:buSzPct val="75000"/>
        <a:buFont typeface="Wingdings"/>
        <a:buChar char=""/>
        <a:defRPr kumimoji="0" sz="2000" kern="1200">
          <a:solidFill>
            <a:schemeClr val="tx1"/>
          </a:solidFill>
          <a:latin typeface="+mn-lt"/>
          <a:ea typeface="+mn-ea"/>
          <a:cs typeface="+mn-cs"/>
        </a:defRPr>
      </a:lvl3pPr>
      <a:lvl4pPr marL="1175598" indent="-195933" algn="l" rtl="0" eaLnBrk="1" latinLnBrk="0" hangingPunct="1">
        <a:spcBef>
          <a:spcPts val="343"/>
        </a:spcBef>
        <a:buClr>
          <a:schemeClr val="accent3"/>
        </a:buClr>
        <a:buSzPct val="75000"/>
        <a:buFont typeface="Wingdings"/>
        <a:buChar char=""/>
        <a:defRPr kumimoji="0" sz="1700" kern="1200">
          <a:solidFill>
            <a:schemeClr val="tx1"/>
          </a:solidFill>
          <a:latin typeface="+mn-lt"/>
          <a:ea typeface="+mn-ea"/>
          <a:cs typeface="+mn-cs"/>
        </a:defRPr>
      </a:lvl4pPr>
      <a:lvl5pPr marL="1567464" indent="-195933" algn="l" rtl="0" eaLnBrk="1" latinLnBrk="0" hangingPunct="1">
        <a:spcBef>
          <a:spcPts val="343"/>
        </a:spcBef>
        <a:buClr>
          <a:schemeClr val="accent4"/>
        </a:buClr>
        <a:buSzPct val="65000"/>
        <a:buFont typeface="Wingdings"/>
        <a:buChar char=""/>
        <a:defRPr kumimoji="0" sz="1700" kern="1200">
          <a:solidFill>
            <a:schemeClr val="tx1"/>
          </a:solidFill>
          <a:latin typeface="+mn-lt"/>
          <a:ea typeface="+mn-ea"/>
          <a:cs typeface="+mn-cs"/>
        </a:defRPr>
      </a:lvl5pPr>
      <a:lvl6pPr marL="1802584" indent="-195933" algn="l" rtl="0" eaLnBrk="1" latinLnBrk="0" hangingPunct="1">
        <a:spcBef>
          <a:spcPct val="20000"/>
        </a:spcBef>
        <a:buClr>
          <a:schemeClr val="accent1"/>
        </a:buClr>
        <a:buFont typeface="Wingdings"/>
        <a:buChar char="§"/>
        <a:defRPr kumimoji="0" sz="1500" kern="1200" baseline="0">
          <a:solidFill>
            <a:schemeClr val="tx1"/>
          </a:solidFill>
          <a:latin typeface="+mn-lt"/>
          <a:ea typeface="+mn-ea"/>
          <a:cs typeface="+mn-cs"/>
        </a:defRPr>
      </a:lvl6pPr>
      <a:lvl7pPr marL="2037704" indent="-195933" algn="l" rtl="0" eaLnBrk="1" latinLnBrk="0" hangingPunct="1">
        <a:spcBef>
          <a:spcPct val="20000"/>
        </a:spcBef>
        <a:buClr>
          <a:schemeClr val="accent2"/>
        </a:buClr>
        <a:buFont typeface="Wingdings"/>
        <a:buChar char="§"/>
        <a:defRPr kumimoji="0" sz="1500" kern="1200" baseline="0">
          <a:solidFill>
            <a:schemeClr val="tx1"/>
          </a:solidFill>
          <a:latin typeface="+mn-lt"/>
          <a:ea typeface="+mn-ea"/>
          <a:cs typeface="+mn-cs"/>
        </a:defRPr>
      </a:lvl7pPr>
      <a:lvl8pPr marL="2272823" indent="-195933" algn="l" rtl="0" eaLnBrk="1" latinLnBrk="0" hangingPunct="1">
        <a:spcBef>
          <a:spcPct val="20000"/>
        </a:spcBef>
        <a:buClr>
          <a:schemeClr val="accent3"/>
        </a:buClr>
        <a:buFont typeface="Wingdings"/>
        <a:buChar char="§"/>
        <a:defRPr kumimoji="0" sz="1500" kern="1200" baseline="0">
          <a:solidFill>
            <a:schemeClr val="tx1"/>
          </a:solidFill>
          <a:latin typeface="+mn-lt"/>
          <a:ea typeface="+mn-ea"/>
          <a:cs typeface="+mn-cs"/>
        </a:defRPr>
      </a:lvl8pPr>
      <a:lvl9pPr marL="2507943" indent="-195933" algn="l" rtl="0" eaLnBrk="1" latinLnBrk="0" hangingPunct="1">
        <a:spcBef>
          <a:spcPct val="20000"/>
        </a:spcBef>
        <a:buClr>
          <a:schemeClr val="accent4"/>
        </a:buClr>
        <a:buFont typeface="Wingdings"/>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91866" algn="l" rtl="0" eaLnBrk="1" latinLnBrk="0" hangingPunct="1">
        <a:defRPr kumimoji="0" kern="1200">
          <a:solidFill>
            <a:schemeClr val="tx1"/>
          </a:solidFill>
          <a:latin typeface="+mn-lt"/>
          <a:ea typeface="+mn-ea"/>
          <a:cs typeface="+mn-cs"/>
        </a:defRPr>
      </a:lvl2pPr>
      <a:lvl3pPr marL="783732" algn="l" rtl="0" eaLnBrk="1" latinLnBrk="0" hangingPunct="1">
        <a:defRPr kumimoji="0" kern="1200">
          <a:solidFill>
            <a:schemeClr val="tx1"/>
          </a:solidFill>
          <a:latin typeface="+mn-lt"/>
          <a:ea typeface="+mn-ea"/>
          <a:cs typeface="+mn-cs"/>
        </a:defRPr>
      </a:lvl3pPr>
      <a:lvl4pPr marL="1175598" algn="l" rtl="0" eaLnBrk="1" latinLnBrk="0" hangingPunct="1">
        <a:defRPr kumimoji="0" kern="1200">
          <a:solidFill>
            <a:schemeClr val="tx1"/>
          </a:solidFill>
          <a:latin typeface="+mn-lt"/>
          <a:ea typeface="+mn-ea"/>
          <a:cs typeface="+mn-cs"/>
        </a:defRPr>
      </a:lvl4pPr>
      <a:lvl5pPr marL="1567464" algn="l" rtl="0" eaLnBrk="1" latinLnBrk="0" hangingPunct="1">
        <a:defRPr kumimoji="0" kern="1200">
          <a:solidFill>
            <a:schemeClr val="tx1"/>
          </a:solidFill>
          <a:latin typeface="+mn-lt"/>
          <a:ea typeface="+mn-ea"/>
          <a:cs typeface="+mn-cs"/>
        </a:defRPr>
      </a:lvl5pPr>
      <a:lvl6pPr marL="1959331" algn="l" rtl="0" eaLnBrk="1" latinLnBrk="0" hangingPunct="1">
        <a:defRPr kumimoji="0" kern="1200">
          <a:solidFill>
            <a:schemeClr val="tx1"/>
          </a:solidFill>
          <a:latin typeface="+mn-lt"/>
          <a:ea typeface="+mn-ea"/>
          <a:cs typeface="+mn-cs"/>
        </a:defRPr>
      </a:lvl6pPr>
      <a:lvl7pPr marL="2351197" algn="l" rtl="0" eaLnBrk="1" latinLnBrk="0" hangingPunct="1">
        <a:defRPr kumimoji="0" kern="1200">
          <a:solidFill>
            <a:schemeClr val="tx1"/>
          </a:solidFill>
          <a:latin typeface="+mn-lt"/>
          <a:ea typeface="+mn-ea"/>
          <a:cs typeface="+mn-cs"/>
        </a:defRPr>
      </a:lvl7pPr>
      <a:lvl8pPr marL="2743063" algn="l" rtl="0" eaLnBrk="1" latinLnBrk="0" hangingPunct="1">
        <a:defRPr kumimoji="0" kern="1200">
          <a:solidFill>
            <a:schemeClr val="tx1"/>
          </a:solidFill>
          <a:latin typeface="+mn-lt"/>
          <a:ea typeface="+mn-ea"/>
          <a:cs typeface="+mn-cs"/>
        </a:defRPr>
      </a:lvl8pPr>
      <a:lvl9pPr marL="313492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2484688" y="2110930"/>
            <a:ext cx="3260224" cy="3232670"/>
            <a:chOff x="2286000" y="762000"/>
            <a:chExt cx="4705350" cy="4705350"/>
          </a:xfrm>
          <a:effectLst>
            <a:outerShdw blurRad="63500" sx="102000" sy="102000" algn="ctr" rotWithShape="0">
              <a:prstClr val="black">
                <a:alpha val="40000"/>
              </a:prstClr>
            </a:outerShdw>
          </a:effectLst>
          <a:scene3d>
            <a:camera prst="perspectiveFront" fov="2400000">
              <a:rot lat="19500000" lon="19500000" rev="2400000"/>
            </a:camera>
            <a:lightRig rig="threePt" dir="t"/>
          </a:scene3d>
        </p:grpSpPr>
        <p:sp>
          <p:nvSpPr>
            <p:cNvPr id="6" name="Teardrop 5"/>
            <p:cNvSpPr/>
            <p:nvPr/>
          </p:nvSpPr>
          <p:spPr>
            <a:xfrm rot="5400000">
              <a:off x="2286000" y="762000"/>
              <a:ext cx="2236970" cy="2236970"/>
            </a:xfrm>
            <a:prstGeom prst="teardrop">
              <a:avLst>
                <a:gd name="adj" fmla="val 100919"/>
              </a:avLst>
            </a:prstGeom>
            <a:solidFill>
              <a:schemeClr val="tx1">
                <a:lumMod val="65000"/>
              </a:schemeClr>
            </a:solidFill>
            <a:ln>
              <a:noFill/>
            </a:ln>
            <a:effectLst/>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920" dirty="0">
                <a:latin typeface="Trebuchet MS" pitchFamily="34" charset="0"/>
              </a:endParaRPr>
            </a:p>
          </p:txBody>
        </p:sp>
        <p:sp>
          <p:nvSpPr>
            <p:cNvPr id="9" name="Oval 8"/>
            <p:cNvSpPr/>
            <p:nvPr/>
          </p:nvSpPr>
          <p:spPr>
            <a:xfrm>
              <a:off x="2440274" y="916274"/>
              <a:ext cx="1928422" cy="1928422"/>
            </a:xfrm>
            <a:prstGeom prst="ellipse">
              <a:avLst/>
            </a:prstGeom>
            <a:solidFill>
              <a:srgbClr val="5E7B29"/>
            </a:solidFill>
            <a:ln>
              <a:noFill/>
            </a:ln>
            <a:effectLst>
              <a:innerShdw blurRad="63500" dist="50800" dir="18900000">
                <a:prstClr val="black">
                  <a:alpha val="50000"/>
                </a:prstClr>
              </a:inn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40" dirty="0">
                  <a:solidFill>
                    <a:schemeClr val="tx1">
                      <a:lumMod val="95000"/>
                    </a:schemeClr>
                  </a:solidFill>
                  <a:latin typeface="Trebuchet MS" pitchFamily="34" charset="0"/>
                </a:rPr>
                <a:t>Recruit</a:t>
              </a:r>
            </a:p>
          </p:txBody>
        </p:sp>
        <p:sp>
          <p:nvSpPr>
            <p:cNvPr id="11" name="Teardrop 10"/>
            <p:cNvSpPr/>
            <p:nvPr/>
          </p:nvSpPr>
          <p:spPr>
            <a:xfrm>
              <a:off x="2286000" y="3230380"/>
              <a:ext cx="2236970" cy="2236970"/>
            </a:xfrm>
            <a:prstGeom prst="teardrop">
              <a:avLst>
                <a:gd name="adj" fmla="val 100919"/>
              </a:avLst>
            </a:prstGeom>
            <a:solidFill>
              <a:schemeClr val="tx1">
                <a:lumMod val="65000"/>
              </a:schemeClr>
            </a:solidFill>
            <a:ln>
              <a:noFill/>
            </a:ln>
            <a:effectLst/>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920" dirty="0">
                <a:latin typeface="Trebuchet MS" pitchFamily="34" charset="0"/>
              </a:endParaRPr>
            </a:p>
          </p:txBody>
        </p:sp>
        <p:sp>
          <p:nvSpPr>
            <p:cNvPr id="12" name="Oval 11"/>
            <p:cNvSpPr/>
            <p:nvPr/>
          </p:nvSpPr>
          <p:spPr>
            <a:xfrm>
              <a:off x="2440274" y="3384654"/>
              <a:ext cx="1928422" cy="1928422"/>
            </a:xfrm>
            <a:prstGeom prst="ellipse">
              <a:avLst/>
            </a:prstGeom>
            <a:ln>
              <a:noFill/>
            </a:ln>
            <a:effectLst>
              <a:innerShdw blurRad="63500" dist="50800" dir="18900000">
                <a:prstClr val="black">
                  <a:alpha val="50000"/>
                </a:prstClr>
              </a:inn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40" dirty="0">
                  <a:solidFill>
                    <a:prstClr val="white">
                      <a:lumMod val="95000"/>
                    </a:prstClr>
                  </a:solidFill>
                  <a:latin typeface="Trebuchet MS" pitchFamily="34" charset="0"/>
                </a:rPr>
                <a:t>Motivate</a:t>
              </a:r>
            </a:p>
          </p:txBody>
        </p:sp>
        <p:sp>
          <p:nvSpPr>
            <p:cNvPr id="13" name="Teardrop 12"/>
            <p:cNvSpPr/>
            <p:nvPr/>
          </p:nvSpPr>
          <p:spPr>
            <a:xfrm rot="16200000">
              <a:off x="4754380" y="3230380"/>
              <a:ext cx="2236970" cy="2236970"/>
            </a:xfrm>
            <a:prstGeom prst="teardrop">
              <a:avLst>
                <a:gd name="adj" fmla="val 100919"/>
              </a:avLst>
            </a:prstGeom>
            <a:solidFill>
              <a:schemeClr val="tx1">
                <a:lumMod val="65000"/>
              </a:schemeClr>
            </a:solidFill>
            <a:ln>
              <a:noFill/>
            </a:ln>
            <a:effectLst/>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920" dirty="0">
                <a:latin typeface="Trebuchet MS" pitchFamily="34" charset="0"/>
              </a:endParaRPr>
            </a:p>
          </p:txBody>
        </p:sp>
        <p:sp>
          <p:nvSpPr>
            <p:cNvPr id="14" name="Oval 13"/>
            <p:cNvSpPr/>
            <p:nvPr/>
          </p:nvSpPr>
          <p:spPr>
            <a:xfrm>
              <a:off x="4908654" y="3384654"/>
              <a:ext cx="1928422" cy="1928422"/>
            </a:xfrm>
            <a:prstGeom prst="ellipse">
              <a:avLst/>
            </a:prstGeom>
            <a:solidFill>
              <a:schemeClr val="accent6">
                <a:lumMod val="50000"/>
              </a:schemeClr>
            </a:solidFill>
            <a:ln>
              <a:noFill/>
            </a:ln>
            <a:effectLst>
              <a:innerShdw blurRad="63500" dist="50800" dir="18900000">
                <a:prstClr val="black">
                  <a:alpha val="50000"/>
                </a:prstClr>
              </a:inn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40" dirty="0">
                  <a:solidFill>
                    <a:prstClr val="white">
                      <a:lumMod val="95000"/>
                    </a:prstClr>
                  </a:solidFill>
                  <a:latin typeface="Trebuchet MS" pitchFamily="34" charset="0"/>
                </a:rPr>
                <a:t>Engage</a:t>
              </a:r>
            </a:p>
          </p:txBody>
        </p:sp>
        <p:sp>
          <p:nvSpPr>
            <p:cNvPr id="17" name="Teardrop 16"/>
            <p:cNvSpPr/>
            <p:nvPr/>
          </p:nvSpPr>
          <p:spPr>
            <a:xfrm rot="10800000">
              <a:off x="4754380" y="762000"/>
              <a:ext cx="2236970" cy="2236970"/>
            </a:xfrm>
            <a:prstGeom prst="teardrop">
              <a:avLst>
                <a:gd name="adj" fmla="val 100919"/>
              </a:avLst>
            </a:prstGeom>
            <a:solidFill>
              <a:schemeClr val="tx1">
                <a:lumMod val="65000"/>
              </a:schemeClr>
            </a:solidFill>
            <a:ln>
              <a:noFill/>
            </a:ln>
            <a:effectLst/>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920" dirty="0">
                <a:latin typeface="Trebuchet MS" pitchFamily="34" charset="0"/>
              </a:endParaRPr>
            </a:p>
          </p:txBody>
        </p:sp>
        <p:sp>
          <p:nvSpPr>
            <p:cNvPr id="18" name="Oval 17"/>
            <p:cNvSpPr/>
            <p:nvPr/>
          </p:nvSpPr>
          <p:spPr>
            <a:xfrm>
              <a:off x="4908654" y="916274"/>
              <a:ext cx="1928422" cy="1928422"/>
            </a:xfrm>
            <a:prstGeom prst="ellipse">
              <a:avLst/>
            </a:prstGeom>
            <a:solidFill>
              <a:schemeClr val="accent4">
                <a:lumMod val="75000"/>
              </a:schemeClr>
            </a:solidFill>
            <a:ln>
              <a:noFill/>
            </a:ln>
            <a:effectLst>
              <a:innerShdw blurRad="63500" dist="50800" dir="18900000">
                <a:prstClr val="black">
                  <a:alpha val="50000"/>
                </a:prstClr>
              </a:innerShdw>
            </a:effectLs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40" dirty="0">
                  <a:solidFill>
                    <a:prstClr val="white">
                      <a:lumMod val="95000"/>
                    </a:prstClr>
                  </a:solidFill>
                  <a:latin typeface="Trebuchet MS" pitchFamily="34" charset="0"/>
                </a:rPr>
                <a:t>Manage</a:t>
              </a:r>
            </a:p>
          </p:txBody>
        </p:sp>
      </p:grpSp>
      <p:pic>
        <p:nvPicPr>
          <p:cNvPr id="15" name="Picture 14"/>
          <p:cNvPicPr/>
          <p:nvPr/>
        </p:nvPicPr>
        <p:blipFill>
          <a:blip r:embed="rId3"/>
          <a:srcRect/>
          <a:stretch>
            <a:fillRect/>
          </a:stretch>
        </p:blipFill>
        <p:spPr bwMode="auto">
          <a:xfrm>
            <a:off x="2271394" y="271408"/>
            <a:ext cx="3542360" cy="851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7"/>
          <p:cNvSpPr>
            <a:spLocks noChangeArrowheads="1"/>
          </p:cNvSpPr>
          <p:nvPr/>
        </p:nvSpPr>
        <p:spPr bwMode="auto">
          <a:xfrm>
            <a:off x="395165" y="1310658"/>
            <a:ext cx="7315200" cy="447440"/>
          </a:xfrm>
          <a:prstGeom prst="rect">
            <a:avLst/>
          </a:prstGeom>
          <a:noFill/>
          <a:ln>
            <a:noFill/>
          </a:ln>
          <a:effectLst/>
        </p:spPr>
        <p:txBody>
          <a:bodyPr anchor="ctr"/>
          <a:lstStyle>
            <a:lvl1pPr>
              <a:defRPr sz="2400">
                <a:solidFill>
                  <a:schemeClr val="bg1"/>
                </a:solidFill>
                <a:latin typeface="Lucida Handwriting" panose="03010101010101010101" pitchFamily="66" charset="0"/>
                <a:cs typeface="Arial" panose="020B0604020202020204" pitchFamily="34" charset="0"/>
              </a:defRPr>
            </a:lvl1pPr>
            <a:lvl2pPr>
              <a:defRPr sz="2400">
                <a:solidFill>
                  <a:schemeClr val="bg1"/>
                </a:solidFill>
                <a:latin typeface="Lucida Handwriting" panose="03010101010101010101" pitchFamily="66" charset="0"/>
                <a:cs typeface="Arial" panose="020B0604020202020204" pitchFamily="34" charset="0"/>
              </a:defRPr>
            </a:lvl2pPr>
            <a:lvl3pPr>
              <a:defRPr sz="2400">
                <a:solidFill>
                  <a:schemeClr val="bg1"/>
                </a:solidFill>
                <a:latin typeface="Lucida Handwriting" panose="03010101010101010101" pitchFamily="66" charset="0"/>
                <a:cs typeface="Arial" panose="020B0604020202020204" pitchFamily="34" charset="0"/>
              </a:defRPr>
            </a:lvl3pPr>
            <a:lvl4pPr>
              <a:defRPr sz="2400">
                <a:solidFill>
                  <a:schemeClr val="bg1"/>
                </a:solidFill>
                <a:latin typeface="Lucida Handwriting" panose="03010101010101010101" pitchFamily="66" charset="0"/>
                <a:cs typeface="Arial" panose="020B0604020202020204" pitchFamily="34" charset="0"/>
              </a:defRPr>
            </a:lvl4pPr>
            <a:lvl5pPr>
              <a:defRPr sz="2400">
                <a:solidFill>
                  <a:schemeClr val="bg1"/>
                </a:solidFill>
                <a:latin typeface="Lucida Handwriting" panose="03010101010101010101" pitchFamily="66" charset="0"/>
                <a:cs typeface="Arial" panose="020B0604020202020204" pitchFamily="34" charset="0"/>
              </a:defRPr>
            </a:lvl5pPr>
            <a:lvl6pPr marL="457200" fontAlgn="base">
              <a:spcBef>
                <a:spcPct val="0"/>
              </a:spcBef>
              <a:spcAft>
                <a:spcPct val="0"/>
              </a:spcAft>
              <a:defRPr sz="2400">
                <a:solidFill>
                  <a:schemeClr val="bg1"/>
                </a:solidFill>
                <a:latin typeface="Lucida Handwriting" panose="03010101010101010101" pitchFamily="66" charset="0"/>
                <a:cs typeface="Arial" panose="020B0604020202020204" pitchFamily="34" charset="0"/>
              </a:defRPr>
            </a:lvl6pPr>
            <a:lvl7pPr marL="914400" fontAlgn="base">
              <a:spcBef>
                <a:spcPct val="0"/>
              </a:spcBef>
              <a:spcAft>
                <a:spcPct val="0"/>
              </a:spcAft>
              <a:defRPr sz="2400">
                <a:solidFill>
                  <a:schemeClr val="bg1"/>
                </a:solidFill>
                <a:latin typeface="Lucida Handwriting" panose="03010101010101010101" pitchFamily="66" charset="0"/>
                <a:cs typeface="Arial" panose="020B0604020202020204" pitchFamily="34" charset="0"/>
              </a:defRPr>
            </a:lvl7pPr>
            <a:lvl8pPr marL="1371600" fontAlgn="base">
              <a:spcBef>
                <a:spcPct val="0"/>
              </a:spcBef>
              <a:spcAft>
                <a:spcPct val="0"/>
              </a:spcAft>
              <a:defRPr sz="2400">
                <a:solidFill>
                  <a:schemeClr val="bg1"/>
                </a:solidFill>
                <a:latin typeface="Lucida Handwriting" panose="03010101010101010101" pitchFamily="66" charset="0"/>
                <a:cs typeface="Arial" panose="020B0604020202020204" pitchFamily="34" charset="0"/>
              </a:defRPr>
            </a:lvl8pPr>
            <a:lvl9pPr marL="1828800" fontAlgn="base">
              <a:spcBef>
                <a:spcPct val="0"/>
              </a:spcBef>
              <a:spcAft>
                <a:spcPct val="0"/>
              </a:spcAft>
              <a:defRPr sz="2400">
                <a:solidFill>
                  <a:schemeClr val="bg1"/>
                </a:solidFill>
                <a:latin typeface="Lucida Handwriting" panose="03010101010101010101" pitchFamily="66" charset="0"/>
                <a:cs typeface="Arial" panose="020B0604020202020204" pitchFamily="34" charset="0"/>
              </a:defRPr>
            </a:lvl9pPr>
          </a:lstStyle>
          <a:p>
            <a:pPr algn="ctr" eaLnBrk="1" hangingPunct="1"/>
            <a:r>
              <a:rPr lang="en-US" sz="2240" dirty="0" smtClean="0">
                <a:ln w="0"/>
                <a:solidFill>
                  <a:schemeClr val="tx1"/>
                </a:solidFill>
                <a:effectLst>
                  <a:outerShdw blurRad="38100" dist="19050" dir="2700000" algn="tl" rotWithShape="0">
                    <a:schemeClr val="dk1">
                      <a:alpha val="40000"/>
                    </a:schemeClr>
                  </a:outerShdw>
                </a:effectLst>
              </a:rPr>
              <a:t>Your Strategic HR partner </a:t>
            </a:r>
            <a:endParaRPr lang="en-US" sz="224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298376" y="1663490"/>
            <a:ext cx="7704856" cy="646331"/>
          </a:xfrm>
          <a:prstGeom prst="rect">
            <a:avLst/>
          </a:prstGeom>
        </p:spPr>
        <p:txBody>
          <a:bodyPr wrap="square">
            <a:spAutoFit/>
          </a:bodyPr>
          <a:lstStyle/>
          <a:p>
            <a:pPr algn="ctr"/>
            <a:r>
              <a:rPr lang="en-US" dirty="0"/>
              <a:t>Application for Human Resources which enables to hire, train, and deploy, assess, motivate and reward its people more effectively than ever before</a:t>
            </a:r>
            <a:endParaRPr lang="en-US" dirty="0"/>
          </a:p>
        </p:txBody>
      </p:sp>
    </p:spTree>
    <p:extLst>
      <p:ext uri="{BB962C8B-B14F-4D97-AF65-F5344CB8AC3E}">
        <p14:creationId xmlns:p14="http://schemas.microsoft.com/office/powerpoint/2010/main" val="1495103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4825495" y="1970444"/>
            <a:ext cx="3240000" cy="2304000"/>
          </a:xfrm>
          <a:prstGeom prst="foldedCorner">
            <a:avLst>
              <a:gd name="adj" fmla="val 1501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28" name="Folded Corner 27"/>
          <p:cNvSpPr/>
          <p:nvPr/>
        </p:nvSpPr>
        <p:spPr>
          <a:xfrm rot="10800000">
            <a:off x="154360" y="1933110"/>
            <a:ext cx="3456000" cy="2340000"/>
          </a:xfrm>
          <a:prstGeom prst="foldedCorner">
            <a:avLst>
              <a:gd name="adj" fmla="val 1707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7" name="Rectangle 6"/>
          <p:cNvSpPr/>
          <p:nvPr/>
        </p:nvSpPr>
        <p:spPr>
          <a:xfrm>
            <a:off x="3025295" y="2113130"/>
            <a:ext cx="2160240"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ktangel 32"/>
          <p:cNvSpPr>
            <a:spLocks noChangeArrowheads="1"/>
          </p:cNvSpPr>
          <p:nvPr/>
        </p:nvSpPr>
        <p:spPr bwMode="auto">
          <a:xfrm>
            <a:off x="514400" y="222885"/>
            <a:ext cx="5760000" cy="680866"/>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algn="just" eaLnBrk="0" fontAlgn="base" hangingPunct="0">
              <a:lnSpc>
                <a:spcPct val="150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ORGANISATION MANAGEMENT</a:t>
            </a:r>
            <a:endParaRPr lang="en-US" sz="2000" b="1" dirty="0">
              <a:solidFill>
                <a:schemeClr val="bg1"/>
              </a:solidFill>
              <a:latin typeface="Verdana" pitchFamily="34" charset="0"/>
              <a:ea typeface="Verdana" pitchFamily="34" charset="0"/>
              <a:cs typeface="Verdana" pitchFamily="34" charset="0"/>
            </a:endParaRPr>
          </a:p>
        </p:txBody>
      </p:sp>
      <p:pic>
        <p:nvPicPr>
          <p:cNvPr id="14"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435850"/>
            <a:ext cx="1067264" cy="160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26630" y="2614612"/>
            <a:ext cx="2160000" cy="861774"/>
          </a:xfrm>
          <a:prstGeom prst="rect">
            <a:avLst/>
          </a:prstGeom>
          <a:noFill/>
        </p:spPr>
        <p:txBody>
          <a:bodyPr wrap="square" rtlCol="0">
            <a:spAutoFit/>
          </a:bodyPr>
          <a:lstStyle/>
          <a:p>
            <a:pPr marL="171450" lvl="0" indent="-171450" defTabSz="914400">
              <a:buBlip>
                <a:blip r:embed="rId5"/>
              </a:buBlip>
              <a:defRPr/>
            </a:pPr>
            <a:r>
              <a:rPr lang="en-IN" sz="1000" b="1" kern="0" dirty="0" smtClean="0">
                <a:solidFill>
                  <a:schemeClr val="bg1"/>
                </a:solidFill>
                <a:latin typeface="Verdana" pitchFamily="34" charset="0"/>
                <a:ea typeface="Verdana" pitchFamily="34" charset="0"/>
                <a:cs typeface="Verdana" pitchFamily="34" charset="0"/>
              </a:rPr>
              <a:t>Organisation Structure</a:t>
            </a:r>
            <a:endParaRPr lang="en-IN" sz="1000" b="1" kern="0" dirty="0" smtClean="0">
              <a:solidFill>
                <a:schemeClr val="bg1"/>
              </a:solidFill>
              <a:latin typeface="Verdana" pitchFamily="34" charset="0"/>
              <a:ea typeface="Verdana" pitchFamily="34" charset="0"/>
              <a:cs typeface="Verdana" pitchFamily="34" charset="0"/>
            </a:endParaRPr>
          </a:p>
          <a:p>
            <a:pPr lvl="0" defTabSz="914400">
              <a:defRPr/>
            </a:pPr>
            <a:endParaRPr lang="en-IN"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5"/>
              </a:buBlip>
              <a:defRPr/>
            </a:pPr>
            <a:r>
              <a:rPr lang="en-IN" sz="1000" b="1" kern="0" dirty="0" smtClean="0">
                <a:solidFill>
                  <a:schemeClr val="bg1"/>
                </a:solidFill>
                <a:latin typeface="Verdana" pitchFamily="34" charset="0"/>
                <a:ea typeface="Verdana" pitchFamily="34" charset="0"/>
                <a:cs typeface="Verdana" pitchFamily="34" charset="0"/>
              </a:rPr>
              <a:t>Organisation Profile</a:t>
            </a:r>
            <a:endParaRPr lang="en-IN" sz="1000" b="1" kern="0" dirty="0" smtClean="0">
              <a:solidFill>
                <a:schemeClr val="bg1"/>
              </a:solidFill>
              <a:latin typeface="Verdana" pitchFamily="34" charset="0"/>
              <a:ea typeface="Verdana" pitchFamily="34" charset="0"/>
              <a:cs typeface="Verdana" pitchFamily="34" charset="0"/>
            </a:endParaRPr>
          </a:p>
          <a:p>
            <a:pPr lvl="0" defTabSz="914400">
              <a:defRPr/>
            </a:pPr>
            <a:endParaRPr lang="en-IN"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5"/>
              </a:buBlip>
              <a:defRPr/>
            </a:pPr>
            <a:r>
              <a:rPr lang="en-IN" sz="1000" b="1" kern="0" dirty="0" smtClean="0">
                <a:solidFill>
                  <a:schemeClr val="bg1"/>
                </a:solidFill>
                <a:latin typeface="Verdana" pitchFamily="34" charset="0"/>
                <a:ea typeface="Verdana" pitchFamily="34" charset="0"/>
                <a:cs typeface="Verdana" pitchFamily="34" charset="0"/>
              </a:rPr>
              <a:t>Branch / Location setup</a:t>
            </a:r>
            <a:endParaRPr lang="en-IN" sz="1000" b="1" kern="0" dirty="0" smtClean="0">
              <a:solidFill>
                <a:schemeClr val="bg1"/>
              </a:solidFill>
              <a:latin typeface="Verdana" pitchFamily="34" charset="0"/>
              <a:ea typeface="Verdana" pitchFamily="34" charset="0"/>
              <a:cs typeface="Verdana" pitchFamily="34" charset="0"/>
            </a:endParaRPr>
          </a:p>
        </p:txBody>
      </p:sp>
      <p:sp>
        <p:nvSpPr>
          <p:cNvPr id="13" name="TextBox 12"/>
          <p:cNvSpPr txBox="1"/>
          <p:nvPr/>
        </p:nvSpPr>
        <p:spPr>
          <a:xfrm>
            <a:off x="5764010" y="2460723"/>
            <a:ext cx="2160000" cy="707886"/>
          </a:xfrm>
          <a:prstGeom prst="rect">
            <a:avLst/>
          </a:prstGeom>
          <a:noFill/>
        </p:spPr>
        <p:txBody>
          <a:bodyPr wrap="square" rtlCol="0">
            <a:spAutoFit/>
          </a:bodyPr>
          <a:lstStyle/>
          <a:p>
            <a:pPr marL="171450" lvl="0" indent="-171450" defTabSz="914400">
              <a:buBlip>
                <a:blip r:embed="rId5"/>
              </a:buBlip>
              <a:defRPr/>
            </a:pPr>
            <a:r>
              <a:rPr lang="en-US" sz="1000" b="1" kern="0" dirty="0" smtClean="0">
                <a:solidFill>
                  <a:schemeClr val="bg1"/>
                </a:solidFill>
                <a:latin typeface="Verdana" pitchFamily="34" charset="0"/>
                <a:ea typeface="Verdana" pitchFamily="34" charset="0"/>
                <a:cs typeface="Verdana" pitchFamily="34" charset="0"/>
              </a:rPr>
              <a:t>Position Management</a:t>
            </a:r>
            <a:endParaRPr lang="en-US" sz="1000" b="1" kern="0" dirty="0" smtClean="0">
              <a:solidFill>
                <a:schemeClr val="bg1"/>
              </a:solidFill>
              <a:latin typeface="Verdana" pitchFamily="34" charset="0"/>
              <a:ea typeface="Verdana" pitchFamily="34" charset="0"/>
              <a:cs typeface="Verdana" pitchFamily="34" charset="0"/>
            </a:endParaRPr>
          </a:p>
          <a:p>
            <a:pPr defTabSz="914400">
              <a:defRPr/>
            </a:pPr>
            <a:endParaRPr lang="en-US" sz="1000" b="1" kern="0" dirty="0" smtClean="0">
              <a:solidFill>
                <a:schemeClr val="bg1"/>
              </a:solidFill>
              <a:latin typeface="Verdana" pitchFamily="34" charset="0"/>
              <a:ea typeface="Verdana" pitchFamily="34" charset="0"/>
              <a:cs typeface="Verdana" pitchFamily="34" charset="0"/>
            </a:endParaRPr>
          </a:p>
          <a:p>
            <a:pPr marL="171450" indent="-171450" defTabSz="914400">
              <a:buBlip>
                <a:blip r:embed="rId5"/>
              </a:buBlip>
              <a:defRPr/>
            </a:pPr>
            <a:r>
              <a:rPr lang="en-US" sz="1000" b="1" kern="0" dirty="0" smtClean="0">
                <a:solidFill>
                  <a:schemeClr val="bg1"/>
                </a:solidFill>
                <a:latin typeface="Verdana" pitchFamily="34" charset="0"/>
                <a:ea typeface="Verdana" pitchFamily="34" charset="0"/>
                <a:cs typeface="Verdana" pitchFamily="34" charset="0"/>
              </a:rPr>
              <a:t>Organization Chart</a:t>
            </a:r>
            <a:endParaRPr lang="en-US" sz="1000" b="1" kern="0" dirty="0">
              <a:solidFill>
                <a:schemeClr val="bg1"/>
              </a:solidFill>
              <a:latin typeface="Verdana" pitchFamily="34" charset="0"/>
              <a:ea typeface="Verdana" pitchFamily="34" charset="0"/>
              <a:cs typeface="Verdana" pitchFamily="34" charset="0"/>
            </a:endParaRPr>
          </a:p>
          <a:p>
            <a:pPr lvl="0" defTabSz="914400">
              <a:defRPr/>
            </a:pPr>
            <a:endParaRPr lang="en-IN" sz="1000" b="1" kern="0" dirty="0" smtClean="0">
              <a:solidFill>
                <a:schemeClr val="bg1"/>
              </a:solidFill>
              <a:latin typeface="Verdana" pitchFamily="34" charset="0"/>
              <a:ea typeface="Verdana" pitchFamily="34" charset="0"/>
              <a:cs typeface="Verdana" pitchFamily="34" charset="0"/>
            </a:endParaRPr>
          </a:p>
        </p:txBody>
      </p:sp>
      <p:grpSp>
        <p:nvGrpSpPr>
          <p:cNvPr id="5" name="Group 4"/>
          <p:cNvGrpSpPr/>
          <p:nvPr/>
        </p:nvGrpSpPr>
        <p:grpSpPr>
          <a:xfrm>
            <a:off x="2477856" y="1545785"/>
            <a:ext cx="3294928" cy="3294928"/>
            <a:chOff x="2477856" y="1545785"/>
            <a:chExt cx="3294928" cy="3294928"/>
          </a:xfrm>
        </p:grpSpPr>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5888">
              <a:off x="2477856" y="1545785"/>
              <a:ext cx="3294928" cy="3294928"/>
            </a:xfrm>
            <a:prstGeom prst="rect">
              <a:avLst/>
            </a:prstGeom>
          </p:spPr>
        </p:pic>
        <p:pic>
          <p:nvPicPr>
            <p:cNvPr id="2" name="Picture 1"/>
            <p:cNvPicPr>
              <a:picLocks noChangeAspect="1"/>
            </p:cNvPicPr>
            <p:nvPr/>
          </p:nvPicPr>
          <p:blipFill>
            <a:blip r:embed="rId7"/>
            <a:stretch>
              <a:fillRect/>
            </a:stretch>
          </p:blipFill>
          <p:spPr>
            <a:xfrm>
              <a:off x="3418853" y="2434776"/>
              <a:ext cx="1460344" cy="1460344"/>
            </a:xfrm>
            <a:prstGeom prst="rect">
              <a:avLst/>
            </a:prstGeom>
          </p:spPr>
        </p:pic>
      </p:grpSp>
    </p:spTree>
    <p:extLst>
      <p:ext uri="{BB962C8B-B14F-4D97-AF65-F5344CB8AC3E}">
        <p14:creationId xmlns:p14="http://schemas.microsoft.com/office/powerpoint/2010/main" val="3172409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4825495" y="1970444"/>
            <a:ext cx="3240000" cy="2304000"/>
          </a:xfrm>
          <a:prstGeom prst="foldedCorner">
            <a:avLst>
              <a:gd name="adj" fmla="val 1501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28" name="Folded Corner 27"/>
          <p:cNvSpPr/>
          <p:nvPr/>
        </p:nvSpPr>
        <p:spPr>
          <a:xfrm rot="10800000">
            <a:off x="154360" y="1933110"/>
            <a:ext cx="3456000" cy="2340000"/>
          </a:xfrm>
          <a:prstGeom prst="foldedCorner">
            <a:avLst>
              <a:gd name="adj" fmla="val 1707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7" name="Rectangle 6"/>
          <p:cNvSpPr/>
          <p:nvPr/>
        </p:nvSpPr>
        <p:spPr>
          <a:xfrm>
            <a:off x="3025295" y="2113130"/>
            <a:ext cx="2160240"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ktangel 32"/>
          <p:cNvSpPr>
            <a:spLocks noChangeArrowheads="1"/>
          </p:cNvSpPr>
          <p:nvPr/>
        </p:nvSpPr>
        <p:spPr bwMode="auto">
          <a:xfrm>
            <a:off x="514400" y="222885"/>
            <a:ext cx="5760000" cy="680866"/>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algn="just" eaLnBrk="0" fontAlgn="base" hangingPunct="0">
              <a:lnSpc>
                <a:spcPct val="150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MY TEAM</a:t>
            </a:r>
            <a:endParaRPr lang="en-US" sz="2000" b="1" dirty="0">
              <a:solidFill>
                <a:schemeClr val="bg1"/>
              </a:solidFill>
              <a:latin typeface="Verdana" pitchFamily="34" charset="0"/>
              <a:ea typeface="Verdana" pitchFamily="34" charset="0"/>
              <a:cs typeface="Verdana" pitchFamily="34" charset="0"/>
            </a:endParaRPr>
          </a:p>
        </p:txBody>
      </p:sp>
      <p:pic>
        <p:nvPicPr>
          <p:cNvPr id="14"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435850"/>
            <a:ext cx="1067264" cy="160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26630" y="2614612"/>
            <a:ext cx="2160000" cy="861774"/>
          </a:xfrm>
          <a:prstGeom prst="rect">
            <a:avLst/>
          </a:prstGeom>
          <a:noFill/>
        </p:spPr>
        <p:txBody>
          <a:bodyPr wrap="square" rtlCol="0">
            <a:spAutoFit/>
          </a:bodyPr>
          <a:lstStyle/>
          <a:p>
            <a:pPr marL="171450" lvl="0" indent="-171450" defTabSz="914400">
              <a:buBlip>
                <a:blip r:embed="rId5"/>
              </a:buBlip>
              <a:defRPr/>
            </a:pPr>
            <a:r>
              <a:rPr lang="en-IN" sz="1000" b="1" kern="0" dirty="0" smtClean="0">
                <a:solidFill>
                  <a:schemeClr val="bg1"/>
                </a:solidFill>
                <a:latin typeface="Verdana" pitchFamily="34" charset="0"/>
                <a:ea typeface="Verdana" pitchFamily="34" charset="0"/>
                <a:cs typeface="Verdana" pitchFamily="34" charset="0"/>
              </a:rPr>
              <a:t>Attendance</a:t>
            </a:r>
            <a:endParaRPr lang="en-IN" sz="1000" b="1" kern="0" dirty="0" smtClean="0">
              <a:solidFill>
                <a:schemeClr val="bg1"/>
              </a:solidFill>
              <a:latin typeface="Verdana" pitchFamily="34" charset="0"/>
              <a:ea typeface="Verdana" pitchFamily="34" charset="0"/>
              <a:cs typeface="Verdana" pitchFamily="34" charset="0"/>
            </a:endParaRPr>
          </a:p>
          <a:p>
            <a:pPr lvl="0" defTabSz="914400">
              <a:defRPr/>
            </a:pPr>
            <a:endParaRPr lang="en-IN"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5"/>
              </a:buBlip>
              <a:defRPr/>
            </a:pPr>
            <a:r>
              <a:rPr lang="en-IN" sz="1000" b="1" kern="0" dirty="0" smtClean="0">
                <a:solidFill>
                  <a:schemeClr val="bg1"/>
                </a:solidFill>
                <a:latin typeface="Verdana" pitchFamily="34" charset="0"/>
                <a:ea typeface="Verdana" pitchFamily="34" charset="0"/>
                <a:cs typeface="Verdana" pitchFamily="34" charset="0"/>
              </a:rPr>
              <a:t>Leave</a:t>
            </a:r>
            <a:endParaRPr lang="en-IN" sz="1000" b="1" kern="0" dirty="0" smtClean="0">
              <a:solidFill>
                <a:schemeClr val="bg1"/>
              </a:solidFill>
              <a:latin typeface="Verdana" pitchFamily="34" charset="0"/>
              <a:ea typeface="Verdana" pitchFamily="34" charset="0"/>
              <a:cs typeface="Verdana" pitchFamily="34" charset="0"/>
            </a:endParaRPr>
          </a:p>
          <a:p>
            <a:pPr lvl="0" defTabSz="914400">
              <a:defRPr/>
            </a:pPr>
            <a:endParaRPr lang="en-IN"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5"/>
              </a:buBlip>
              <a:defRPr/>
            </a:pPr>
            <a:r>
              <a:rPr lang="en-IN" sz="1000" b="1" kern="0" dirty="0" smtClean="0">
                <a:solidFill>
                  <a:schemeClr val="bg1"/>
                </a:solidFill>
                <a:latin typeface="Verdana" pitchFamily="34" charset="0"/>
                <a:ea typeface="Verdana" pitchFamily="34" charset="0"/>
                <a:cs typeface="Verdana" pitchFamily="34" charset="0"/>
              </a:rPr>
              <a:t>POD</a:t>
            </a:r>
            <a:endParaRPr lang="en-IN" sz="1000" b="1" kern="0" dirty="0" smtClean="0">
              <a:solidFill>
                <a:schemeClr val="bg1"/>
              </a:solidFill>
              <a:latin typeface="Verdana" pitchFamily="34" charset="0"/>
              <a:ea typeface="Verdana" pitchFamily="34" charset="0"/>
              <a:cs typeface="Verdana" pitchFamily="34" charset="0"/>
            </a:endParaRPr>
          </a:p>
        </p:txBody>
      </p:sp>
      <p:sp>
        <p:nvSpPr>
          <p:cNvPr id="13" name="TextBox 12"/>
          <p:cNvSpPr txBox="1"/>
          <p:nvPr/>
        </p:nvSpPr>
        <p:spPr>
          <a:xfrm>
            <a:off x="5764010" y="2460723"/>
            <a:ext cx="2160000" cy="707886"/>
          </a:xfrm>
          <a:prstGeom prst="rect">
            <a:avLst/>
          </a:prstGeom>
          <a:noFill/>
        </p:spPr>
        <p:txBody>
          <a:bodyPr wrap="square" rtlCol="0">
            <a:spAutoFit/>
          </a:bodyPr>
          <a:lstStyle/>
          <a:p>
            <a:pPr marL="171450" lvl="0" indent="-171450" defTabSz="914400">
              <a:buBlip>
                <a:blip r:embed="rId5"/>
              </a:buBlip>
              <a:defRPr/>
            </a:pPr>
            <a:r>
              <a:rPr lang="en-US" sz="1000" b="1" kern="0" dirty="0" smtClean="0">
                <a:solidFill>
                  <a:schemeClr val="bg1"/>
                </a:solidFill>
                <a:latin typeface="Verdana" pitchFamily="34" charset="0"/>
                <a:ea typeface="Verdana" pitchFamily="34" charset="0"/>
                <a:cs typeface="Verdana" pitchFamily="34" charset="0"/>
              </a:rPr>
              <a:t>Early out</a:t>
            </a:r>
            <a:endParaRPr lang="en-US" sz="1000" b="1" kern="0" dirty="0" smtClean="0">
              <a:solidFill>
                <a:schemeClr val="bg1"/>
              </a:solidFill>
              <a:latin typeface="Verdana" pitchFamily="34" charset="0"/>
              <a:ea typeface="Verdana" pitchFamily="34" charset="0"/>
              <a:cs typeface="Verdana" pitchFamily="34" charset="0"/>
            </a:endParaRPr>
          </a:p>
          <a:p>
            <a:pPr defTabSz="914400">
              <a:defRPr/>
            </a:pPr>
            <a:endParaRPr lang="en-US" sz="1000" b="1" kern="0" dirty="0" smtClean="0">
              <a:solidFill>
                <a:schemeClr val="bg1"/>
              </a:solidFill>
              <a:latin typeface="Verdana" pitchFamily="34" charset="0"/>
              <a:ea typeface="Verdana" pitchFamily="34" charset="0"/>
              <a:cs typeface="Verdana" pitchFamily="34" charset="0"/>
            </a:endParaRPr>
          </a:p>
          <a:p>
            <a:pPr marL="171450" indent="-171450" defTabSz="914400">
              <a:buBlip>
                <a:blip r:embed="rId5"/>
              </a:buBlip>
              <a:defRPr/>
            </a:pPr>
            <a:r>
              <a:rPr lang="en-US" sz="1000" b="1" kern="0" dirty="0" smtClean="0">
                <a:solidFill>
                  <a:schemeClr val="bg1"/>
                </a:solidFill>
                <a:latin typeface="Verdana" pitchFamily="34" charset="0"/>
                <a:ea typeface="Verdana" pitchFamily="34" charset="0"/>
                <a:cs typeface="Verdana" pitchFamily="34" charset="0"/>
              </a:rPr>
              <a:t>Late in</a:t>
            </a:r>
            <a:endParaRPr lang="en-US" sz="1000" b="1" kern="0" dirty="0">
              <a:solidFill>
                <a:schemeClr val="bg1"/>
              </a:solidFill>
              <a:latin typeface="Verdana" pitchFamily="34" charset="0"/>
              <a:ea typeface="Verdana" pitchFamily="34" charset="0"/>
              <a:cs typeface="Verdana" pitchFamily="34" charset="0"/>
            </a:endParaRPr>
          </a:p>
          <a:p>
            <a:pPr lvl="0" defTabSz="914400">
              <a:defRPr/>
            </a:pPr>
            <a:endParaRPr lang="en-IN" sz="1000" b="1" kern="0" dirty="0" smtClean="0">
              <a:solidFill>
                <a:schemeClr val="bg1"/>
              </a:solidFill>
              <a:latin typeface="Verdana" pitchFamily="34" charset="0"/>
              <a:ea typeface="Verdana" pitchFamily="34" charset="0"/>
              <a:cs typeface="Verdana" pitchFamily="34" charset="0"/>
            </a:endParaRPr>
          </a:p>
        </p:txBody>
      </p:sp>
      <p:grpSp>
        <p:nvGrpSpPr>
          <p:cNvPr id="8" name="Group 7"/>
          <p:cNvGrpSpPr/>
          <p:nvPr/>
        </p:nvGrpSpPr>
        <p:grpSpPr>
          <a:xfrm>
            <a:off x="2477856" y="1545785"/>
            <a:ext cx="3294928" cy="3294928"/>
            <a:chOff x="2477856" y="1545785"/>
            <a:chExt cx="3294928" cy="3294928"/>
          </a:xfrm>
        </p:grpSpPr>
        <p:grpSp>
          <p:nvGrpSpPr>
            <p:cNvPr id="5" name="Group 4"/>
            <p:cNvGrpSpPr/>
            <p:nvPr/>
          </p:nvGrpSpPr>
          <p:grpSpPr>
            <a:xfrm>
              <a:off x="2477856" y="1545785"/>
              <a:ext cx="3294928" cy="3294928"/>
              <a:chOff x="2477856" y="1545785"/>
              <a:chExt cx="3294928" cy="3294928"/>
            </a:xfrm>
          </p:grpSpPr>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5888">
                <a:off x="2477856" y="1545785"/>
                <a:ext cx="3294928" cy="3294928"/>
              </a:xfrm>
              <a:prstGeom prst="rect">
                <a:avLst/>
              </a:prstGeom>
            </p:spPr>
          </p:pic>
          <p:pic>
            <p:nvPicPr>
              <p:cNvPr id="2" name="Picture 1"/>
              <p:cNvPicPr>
                <a:picLocks noChangeAspect="1"/>
              </p:cNvPicPr>
              <p:nvPr/>
            </p:nvPicPr>
            <p:blipFill>
              <a:blip r:embed="rId7"/>
              <a:stretch>
                <a:fillRect/>
              </a:stretch>
            </p:blipFill>
            <p:spPr>
              <a:xfrm>
                <a:off x="3418853" y="2434776"/>
                <a:ext cx="1460344" cy="1460344"/>
              </a:xfrm>
              <a:prstGeom prst="rect">
                <a:avLst/>
              </a:prstGeom>
            </p:spPr>
          </p:pic>
        </p:grpSp>
        <p:pic>
          <p:nvPicPr>
            <p:cNvPr id="6" name="Picture 5"/>
            <p:cNvPicPr>
              <a:picLocks noChangeAspect="1"/>
            </p:cNvPicPr>
            <p:nvPr/>
          </p:nvPicPr>
          <p:blipFill>
            <a:blip r:embed="rId8"/>
            <a:stretch>
              <a:fillRect/>
            </a:stretch>
          </p:blipFill>
          <p:spPr>
            <a:xfrm>
              <a:off x="3288126" y="2478111"/>
              <a:ext cx="1682773" cy="1405731"/>
            </a:xfrm>
            <a:prstGeom prst="rect">
              <a:avLst/>
            </a:prstGeom>
          </p:spPr>
        </p:pic>
      </p:grpSp>
    </p:spTree>
    <p:extLst>
      <p:ext uri="{BB962C8B-B14F-4D97-AF65-F5344CB8AC3E}">
        <p14:creationId xmlns:p14="http://schemas.microsoft.com/office/powerpoint/2010/main" val="42553076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4825495" y="1970444"/>
            <a:ext cx="3240000" cy="2304000"/>
          </a:xfrm>
          <a:prstGeom prst="foldedCorner">
            <a:avLst>
              <a:gd name="adj" fmla="val 1501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28" name="Folded Corner 27"/>
          <p:cNvSpPr/>
          <p:nvPr/>
        </p:nvSpPr>
        <p:spPr>
          <a:xfrm rot="10800000">
            <a:off x="154360" y="1933110"/>
            <a:ext cx="3456000" cy="2340000"/>
          </a:xfrm>
          <a:prstGeom prst="foldedCorner">
            <a:avLst>
              <a:gd name="adj" fmla="val 1707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7" name="Rectangle 6"/>
          <p:cNvSpPr/>
          <p:nvPr/>
        </p:nvSpPr>
        <p:spPr>
          <a:xfrm>
            <a:off x="3025295" y="2113130"/>
            <a:ext cx="2160240"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ktangel 32"/>
          <p:cNvSpPr>
            <a:spLocks noChangeArrowheads="1"/>
          </p:cNvSpPr>
          <p:nvPr/>
        </p:nvSpPr>
        <p:spPr bwMode="auto">
          <a:xfrm>
            <a:off x="514400" y="222885"/>
            <a:ext cx="5760000" cy="680866"/>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algn="just" eaLnBrk="0" fontAlgn="base" hangingPunct="0">
              <a:lnSpc>
                <a:spcPct val="150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HR UTILITY</a:t>
            </a:r>
            <a:endParaRPr lang="en-US" sz="2000" b="1" dirty="0">
              <a:solidFill>
                <a:schemeClr val="bg1"/>
              </a:solidFill>
              <a:latin typeface="Verdana" pitchFamily="34" charset="0"/>
              <a:ea typeface="Verdana" pitchFamily="34" charset="0"/>
              <a:cs typeface="Verdana" pitchFamily="34" charset="0"/>
            </a:endParaRPr>
          </a:p>
        </p:txBody>
      </p:sp>
      <p:pic>
        <p:nvPicPr>
          <p:cNvPr id="14"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435850"/>
            <a:ext cx="1067264" cy="160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5888">
            <a:off x="2477856" y="1545785"/>
            <a:ext cx="3294928" cy="3294928"/>
          </a:xfrm>
          <a:prstGeom prst="rect">
            <a:avLst/>
          </a:prstGeom>
        </p:spPr>
      </p:pic>
      <p:sp>
        <p:nvSpPr>
          <p:cNvPr id="12" name="TextBox 11"/>
          <p:cNvSpPr txBox="1"/>
          <p:nvPr/>
        </p:nvSpPr>
        <p:spPr>
          <a:xfrm>
            <a:off x="326630" y="2614612"/>
            <a:ext cx="2160000" cy="1015663"/>
          </a:xfrm>
          <a:prstGeom prst="rect">
            <a:avLst/>
          </a:prstGeom>
          <a:noFill/>
        </p:spPr>
        <p:txBody>
          <a:bodyPr wrap="square" rtlCol="0">
            <a:spAutoFit/>
          </a:bodyPr>
          <a:lstStyle/>
          <a:p>
            <a:pPr marL="171450" lvl="0" indent="-171450" defTabSz="914400">
              <a:buBlip>
                <a:blip r:embed="rId6"/>
              </a:buBlip>
              <a:defRPr/>
            </a:pPr>
            <a:r>
              <a:rPr lang="en-IN" sz="1000" b="1" kern="0" dirty="0" smtClean="0">
                <a:solidFill>
                  <a:schemeClr val="bg1"/>
                </a:solidFill>
                <a:latin typeface="Verdana" pitchFamily="34" charset="0"/>
                <a:ea typeface="Verdana" pitchFamily="34" charset="0"/>
                <a:cs typeface="Verdana" pitchFamily="34" charset="0"/>
              </a:rPr>
              <a:t>Company Policy</a:t>
            </a:r>
          </a:p>
          <a:p>
            <a:pPr lvl="0" defTabSz="914400">
              <a:defRPr/>
            </a:pPr>
            <a:endParaRPr lang="en-IN"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6"/>
              </a:buBlip>
              <a:defRPr/>
            </a:pPr>
            <a:r>
              <a:rPr lang="en-IN" sz="1000" b="1" kern="0" dirty="0" smtClean="0">
                <a:solidFill>
                  <a:schemeClr val="bg1"/>
                </a:solidFill>
                <a:latin typeface="Verdana" pitchFamily="34" charset="0"/>
                <a:ea typeface="Verdana" pitchFamily="34" charset="0"/>
                <a:cs typeface="Verdana" pitchFamily="34" charset="0"/>
              </a:rPr>
              <a:t>New Employee Handbook</a:t>
            </a:r>
          </a:p>
          <a:p>
            <a:pPr lvl="0" defTabSz="914400">
              <a:defRPr/>
            </a:pPr>
            <a:endParaRPr lang="en-IN"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6"/>
              </a:buBlip>
              <a:defRPr/>
            </a:pPr>
            <a:r>
              <a:rPr lang="en-IN" sz="1000" b="1" kern="0" dirty="0" smtClean="0">
                <a:solidFill>
                  <a:schemeClr val="bg1"/>
                </a:solidFill>
                <a:latin typeface="Verdana" pitchFamily="34" charset="0"/>
                <a:ea typeface="Verdana" pitchFamily="34" charset="0"/>
                <a:cs typeface="Verdana" pitchFamily="34" charset="0"/>
              </a:rPr>
              <a:t>Organisation Documents</a:t>
            </a:r>
          </a:p>
        </p:txBody>
      </p:sp>
      <p:sp>
        <p:nvSpPr>
          <p:cNvPr id="13" name="TextBox 12"/>
          <p:cNvSpPr txBox="1"/>
          <p:nvPr/>
        </p:nvSpPr>
        <p:spPr>
          <a:xfrm>
            <a:off x="5764010" y="2460723"/>
            <a:ext cx="2160000" cy="1477328"/>
          </a:xfrm>
          <a:prstGeom prst="rect">
            <a:avLst/>
          </a:prstGeom>
          <a:noFill/>
        </p:spPr>
        <p:txBody>
          <a:bodyPr wrap="square" rtlCol="0">
            <a:spAutoFit/>
          </a:bodyPr>
          <a:lstStyle/>
          <a:p>
            <a:pPr marL="171450" lvl="0" indent="-171450" defTabSz="914400">
              <a:buBlip>
                <a:blip r:embed="rId6"/>
              </a:buBlip>
              <a:defRPr/>
            </a:pPr>
            <a:r>
              <a:rPr lang="en-US" sz="1000" b="1" kern="0" dirty="0">
                <a:solidFill>
                  <a:schemeClr val="bg1"/>
                </a:solidFill>
                <a:latin typeface="Verdana" pitchFamily="34" charset="0"/>
                <a:ea typeface="Verdana" pitchFamily="34" charset="0"/>
                <a:cs typeface="Verdana" pitchFamily="34" charset="0"/>
              </a:rPr>
              <a:t>News and announcements: Post date, Expiry date, </a:t>
            </a:r>
            <a:r>
              <a:rPr lang="en-US" sz="1000" b="1" kern="0" dirty="0" smtClean="0">
                <a:solidFill>
                  <a:schemeClr val="bg1"/>
                </a:solidFill>
                <a:latin typeface="Verdana" pitchFamily="34" charset="0"/>
                <a:ea typeface="Verdana" pitchFamily="34" charset="0"/>
                <a:cs typeface="Verdana" pitchFamily="34" charset="0"/>
              </a:rPr>
              <a:t>Action</a:t>
            </a:r>
          </a:p>
          <a:p>
            <a:pPr defTabSz="914400">
              <a:defRPr/>
            </a:pPr>
            <a:endParaRPr lang="en-US" sz="1000" b="1" kern="0" dirty="0" smtClean="0">
              <a:solidFill>
                <a:schemeClr val="bg1"/>
              </a:solidFill>
              <a:latin typeface="Verdana" pitchFamily="34" charset="0"/>
              <a:ea typeface="Verdana" pitchFamily="34" charset="0"/>
              <a:cs typeface="Verdana" pitchFamily="34" charset="0"/>
            </a:endParaRPr>
          </a:p>
          <a:p>
            <a:pPr marL="171450" indent="-171450" defTabSz="914400">
              <a:buBlip>
                <a:blip r:embed="rId6"/>
              </a:buBlip>
              <a:defRPr/>
            </a:pPr>
            <a:r>
              <a:rPr lang="en-US" sz="1000" b="1" kern="0" dirty="0" smtClean="0">
                <a:solidFill>
                  <a:schemeClr val="bg1"/>
                </a:solidFill>
                <a:latin typeface="Verdana" pitchFamily="34" charset="0"/>
                <a:ea typeface="Verdana" pitchFamily="34" charset="0"/>
                <a:cs typeface="Verdana" pitchFamily="34" charset="0"/>
              </a:rPr>
              <a:t>Letter </a:t>
            </a:r>
            <a:r>
              <a:rPr lang="en-US" sz="1000" b="1" kern="0" dirty="0">
                <a:solidFill>
                  <a:schemeClr val="bg1"/>
                </a:solidFill>
                <a:latin typeface="Verdana" pitchFamily="34" charset="0"/>
                <a:ea typeface="Verdana" pitchFamily="34" charset="0"/>
                <a:cs typeface="Verdana" pitchFamily="34" charset="0"/>
              </a:rPr>
              <a:t>Generation: Approve request, All letter request, Issue letter</a:t>
            </a:r>
          </a:p>
          <a:p>
            <a:pPr lvl="0" defTabSz="914400">
              <a:defRPr/>
            </a:pPr>
            <a:endParaRPr lang="en-IN" sz="1000" b="1" kern="0" dirty="0" smtClean="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411413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lded Corner 29"/>
          <p:cNvSpPr/>
          <p:nvPr/>
        </p:nvSpPr>
        <p:spPr>
          <a:xfrm>
            <a:off x="5041918" y="2113370"/>
            <a:ext cx="2988000" cy="2160000"/>
          </a:xfrm>
          <a:prstGeom prst="foldedCorner">
            <a:avLst>
              <a:gd name="adj" fmla="val 19963"/>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31" name="Folded Corner 30"/>
          <p:cNvSpPr/>
          <p:nvPr/>
        </p:nvSpPr>
        <p:spPr>
          <a:xfrm rot="10800000">
            <a:off x="154360" y="2077617"/>
            <a:ext cx="2880000" cy="2160000"/>
          </a:xfrm>
          <a:prstGeom prst="foldedCorner">
            <a:avLst>
              <a:gd name="adj" fmla="val 22024"/>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 name="Rectangle 1"/>
          <p:cNvSpPr/>
          <p:nvPr/>
        </p:nvSpPr>
        <p:spPr>
          <a:xfrm>
            <a:off x="2764650" y="2338156"/>
            <a:ext cx="2385585" cy="1710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ktangel 32"/>
          <p:cNvSpPr>
            <a:spLocks noChangeArrowheads="1"/>
          </p:cNvSpPr>
          <p:nvPr/>
        </p:nvSpPr>
        <p:spPr bwMode="auto">
          <a:xfrm>
            <a:off x="513420" y="245142"/>
            <a:ext cx="5760000" cy="68400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lnSpc>
                <a:spcPct val="95000"/>
              </a:lnSpc>
            </a:pPr>
            <a:r>
              <a:rPr lang="en-US" sz="2000" b="1" dirty="0" smtClean="0">
                <a:solidFill>
                  <a:schemeClr val="bg1"/>
                </a:solidFill>
                <a:latin typeface="Verdana" pitchFamily="34" charset="0"/>
                <a:ea typeface="Verdana" pitchFamily="34" charset="0"/>
                <a:cs typeface="Verdana" pitchFamily="34" charset="0"/>
              </a:rPr>
              <a:t>Hiring</a:t>
            </a:r>
            <a:endParaRPr lang="en-US" sz="2000" b="1" dirty="0">
              <a:solidFill>
                <a:schemeClr val="bg1"/>
              </a:solidFill>
              <a:latin typeface="Verdana" pitchFamily="34" charset="0"/>
              <a:ea typeface="Verdana" pitchFamily="34" charset="0"/>
              <a:cs typeface="Verdana" pitchFamily="34" charset="0"/>
            </a:endParaRPr>
          </a:p>
        </p:txBody>
      </p:sp>
      <p:pic>
        <p:nvPicPr>
          <p:cNvPr id="16"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38" name="TextBox 37"/>
          <p:cNvSpPr txBox="1"/>
          <p:nvPr/>
        </p:nvSpPr>
        <p:spPr>
          <a:xfrm>
            <a:off x="290284" y="2452080"/>
            <a:ext cx="2088000" cy="1785104"/>
          </a:xfrm>
          <a:prstGeom prst="rect">
            <a:avLst/>
          </a:prstGeom>
          <a:noFill/>
        </p:spPr>
        <p:txBody>
          <a:bodyPr wrap="square" rtlCol="0">
            <a:spAutoFit/>
          </a:bodyPr>
          <a:lstStyle/>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Quick Hiring, Manage jobs,Recruitment team, Manage Applicants, Resume bank,Recruiter page</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Manage offer letter,recruitment agency,Refferal management,manage job portal</a:t>
            </a:r>
          </a:p>
        </p:txBody>
      </p:sp>
      <p:sp>
        <p:nvSpPr>
          <p:cNvPr id="39" name="TextBox 38"/>
          <p:cNvSpPr txBox="1"/>
          <p:nvPr/>
        </p:nvSpPr>
        <p:spPr>
          <a:xfrm>
            <a:off x="5779532" y="2203140"/>
            <a:ext cx="2070683" cy="861774"/>
          </a:xfrm>
          <a:prstGeom prst="rect">
            <a:avLst/>
          </a:prstGeom>
          <a:noFill/>
        </p:spPr>
        <p:txBody>
          <a:bodyPr wrap="square" rtlCol="0">
            <a:spAutoFit/>
          </a:bodyPr>
          <a:lstStyle/>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Open jobs</a:t>
            </a:r>
          </a:p>
          <a:p>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Closed jobs</a:t>
            </a:r>
          </a:p>
          <a:p>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Hiring report</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732" y="2653190"/>
            <a:ext cx="1191468" cy="115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35146">
            <a:off x="2433003" y="1601463"/>
            <a:ext cx="3276000" cy="3276000"/>
          </a:xfrm>
          <a:prstGeom prst="rect">
            <a:avLst/>
          </a:prstGeom>
        </p:spPr>
      </p:pic>
    </p:spTree>
    <p:extLst>
      <p:ext uri="{BB962C8B-B14F-4D97-AF65-F5344CB8AC3E}">
        <p14:creationId xmlns:p14="http://schemas.microsoft.com/office/powerpoint/2010/main" val="3492363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a:xfrm>
            <a:off x="4754235" y="2113370"/>
            <a:ext cx="3276000" cy="2160000"/>
          </a:xfrm>
          <a:prstGeom prst="foldedCorner">
            <a:avLst>
              <a:gd name="adj" fmla="val 19356"/>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34" name="Folded Corner 33"/>
          <p:cNvSpPr/>
          <p:nvPr/>
        </p:nvSpPr>
        <p:spPr>
          <a:xfrm rot="10800000">
            <a:off x="150053" y="2113370"/>
            <a:ext cx="3132000" cy="2160000"/>
          </a:xfrm>
          <a:prstGeom prst="foldedCorner">
            <a:avLst>
              <a:gd name="adj" fmla="val 22024"/>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 name="Rectangle 1"/>
          <p:cNvSpPr/>
          <p:nvPr/>
        </p:nvSpPr>
        <p:spPr>
          <a:xfrm>
            <a:off x="2954036" y="2158134"/>
            <a:ext cx="2295254" cy="2070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4"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20" name="Rektangel 32"/>
          <p:cNvSpPr>
            <a:spLocks noChangeArrowheads="1"/>
          </p:cNvSpPr>
          <p:nvPr/>
        </p:nvSpPr>
        <p:spPr bwMode="auto">
          <a:xfrm>
            <a:off x="514349" y="222885"/>
            <a:ext cx="5760000" cy="68400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lnSpc>
                <a:spcPct val="95000"/>
              </a:lnSpc>
            </a:pPr>
            <a:r>
              <a:rPr lang="en-US" sz="2000" b="1" dirty="0" smtClean="0">
                <a:solidFill>
                  <a:schemeClr val="bg1"/>
                </a:solidFill>
                <a:latin typeface="Verdana" pitchFamily="34" charset="0"/>
                <a:ea typeface="Verdana" pitchFamily="34" charset="0"/>
                <a:cs typeface="Verdana" pitchFamily="34" charset="0"/>
              </a:rPr>
              <a:t>Employee On-boarding</a:t>
            </a:r>
            <a:endParaRPr lang="en-US" sz="2000" b="1" dirty="0">
              <a:solidFill>
                <a:schemeClr val="bg1"/>
              </a:solidFill>
              <a:latin typeface="Verdana" pitchFamily="34" charset="0"/>
              <a:ea typeface="Verdana" pitchFamily="34" charset="0"/>
              <a:cs typeface="Verdana" pitchFamily="34" charset="0"/>
            </a:endParaRPr>
          </a:p>
        </p:txBody>
      </p:sp>
      <p:sp>
        <p:nvSpPr>
          <p:cNvPr id="38" name="TextBox 37"/>
          <p:cNvSpPr txBox="1"/>
          <p:nvPr/>
        </p:nvSpPr>
        <p:spPr>
          <a:xfrm>
            <a:off x="289375" y="2473170"/>
            <a:ext cx="2160240" cy="1785104"/>
          </a:xfrm>
          <a:prstGeom prst="rect">
            <a:avLst/>
          </a:prstGeom>
          <a:noFill/>
        </p:spPr>
        <p:txBody>
          <a:bodyPr wrap="square" rtlCol="0">
            <a:spAutoFit/>
          </a:bodyPr>
          <a:lstStyle/>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Candidate Joining </a:t>
            </a:r>
          </a:p>
          <a:p>
            <a:pPr lvl="0" defTabSz="914400">
              <a:defRPr/>
            </a:pPr>
            <a:r>
              <a:rPr lang="en-US" sz="1000" b="1" kern="0" dirty="0">
                <a:solidFill>
                  <a:schemeClr val="bg1"/>
                </a:solidFill>
                <a:latin typeface="Verdana" pitchFamily="34" charset="0"/>
                <a:ea typeface="Verdana" pitchFamily="34" charset="0"/>
                <a:cs typeface="Verdana" pitchFamily="34" charset="0"/>
              </a:rPr>
              <a:t> </a:t>
            </a:r>
            <a:r>
              <a:rPr lang="en-US" sz="1000" b="1" kern="0" dirty="0" smtClean="0">
                <a:solidFill>
                  <a:schemeClr val="bg1"/>
                </a:solidFill>
                <a:latin typeface="Verdana" pitchFamily="34" charset="0"/>
                <a:ea typeface="Verdana" pitchFamily="34" charset="0"/>
                <a:cs typeface="Verdana" pitchFamily="34" charset="0"/>
              </a:rPr>
              <a:t>   Details</a:t>
            </a:r>
          </a:p>
          <a:p>
            <a:pPr lvl="0" defTabSz="914400">
              <a:defRPr/>
            </a:pPr>
            <a:endParaRPr lang="en-US" sz="1000" b="1" kern="0" dirty="0" smtClean="0">
              <a:solidFill>
                <a:schemeClr val="bg1"/>
              </a:solidFill>
              <a:latin typeface="Verdana" pitchFamily="34" charset="0"/>
              <a:ea typeface="Verdana" pitchFamily="34" charset="0"/>
              <a:cs typeface="Verdana" pitchFamily="34" charset="0"/>
            </a:endParaRPr>
          </a:p>
          <a:p>
            <a:pPr marL="171450" indent="-171450" defTabSz="914400">
              <a:buBlip>
                <a:blip r:embed="rId4"/>
              </a:buBlip>
              <a:defRPr/>
            </a:pPr>
            <a:r>
              <a:rPr lang="en-IN" sz="1000" b="1" dirty="0" smtClean="0">
                <a:solidFill>
                  <a:schemeClr val="bg1"/>
                </a:solidFill>
                <a:latin typeface="Verdana" pitchFamily="34" charset="0"/>
                <a:ea typeface="Verdana" pitchFamily="34" charset="0"/>
                <a:cs typeface="Verdana" pitchFamily="34" charset="0"/>
              </a:rPr>
              <a:t>Automated </a:t>
            </a:r>
            <a:r>
              <a:rPr lang="en-IN" sz="1000" b="1" dirty="0">
                <a:solidFill>
                  <a:schemeClr val="bg1"/>
                </a:solidFill>
                <a:latin typeface="Verdana" pitchFamily="34" charset="0"/>
                <a:ea typeface="Verdana" pitchFamily="34" charset="0"/>
                <a:cs typeface="Verdana" pitchFamily="34" charset="0"/>
              </a:rPr>
              <a:t>Employee </a:t>
            </a:r>
            <a:r>
              <a:rPr lang="en-IN" sz="1000" b="1" dirty="0" smtClean="0">
                <a:solidFill>
                  <a:schemeClr val="bg1"/>
                </a:solidFill>
                <a:latin typeface="Verdana" pitchFamily="34" charset="0"/>
                <a:ea typeface="Verdana" pitchFamily="34" charset="0"/>
                <a:cs typeface="Verdana" pitchFamily="34" charset="0"/>
              </a:rPr>
              <a:t>verification</a:t>
            </a:r>
          </a:p>
          <a:p>
            <a:pPr defTabSz="914400">
              <a:defRPr/>
            </a:pPr>
            <a:r>
              <a:rPr lang="en-IN" sz="1000" b="1" dirty="0" smtClean="0">
                <a:solidFill>
                  <a:schemeClr val="bg1"/>
                </a:solidFill>
                <a:latin typeface="Verdana" pitchFamily="34" charset="0"/>
                <a:ea typeface="Verdana" pitchFamily="34" charset="0"/>
                <a:cs typeface="Verdana" pitchFamily="34" charset="0"/>
              </a:rPr>
              <a:t>   (Agency/Direct)</a:t>
            </a:r>
          </a:p>
          <a:p>
            <a:pPr defTabSz="914400">
              <a:defRPr/>
            </a:pPr>
            <a:r>
              <a:rPr lang="en-IN" sz="1000" b="1" dirty="0" smtClean="0">
                <a:solidFill>
                  <a:schemeClr val="bg1"/>
                </a:solidFill>
                <a:latin typeface="Verdana" pitchFamily="34" charset="0"/>
                <a:ea typeface="Verdana" pitchFamily="34" charset="0"/>
                <a:cs typeface="Verdana" pitchFamily="34" charset="0"/>
              </a:rPr>
              <a:t> </a:t>
            </a:r>
            <a:endParaRPr lang="en-IN" sz="1000" b="1" dirty="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Induction Program</a:t>
            </a:r>
          </a:p>
          <a:p>
            <a:pPr marL="171450" lvl="0" indent="-171450" defTabSz="914400">
              <a:buBlip>
                <a:blip r:embed="rId4"/>
              </a:buBlip>
              <a:defRPr/>
            </a:pPr>
            <a:endParaRPr lang="en-US" sz="1000" b="1" kern="0" dirty="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Extended and Turned </a:t>
            </a:r>
          </a:p>
          <a:p>
            <a:pPr lvl="0" defTabSz="914400">
              <a:defRPr/>
            </a:pPr>
            <a:r>
              <a:rPr lang="en-US" sz="1000" b="1" kern="0" dirty="0">
                <a:solidFill>
                  <a:schemeClr val="bg1"/>
                </a:solidFill>
                <a:latin typeface="Verdana" pitchFamily="34" charset="0"/>
                <a:ea typeface="Verdana" pitchFamily="34" charset="0"/>
                <a:cs typeface="Verdana" pitchFamily="34" charset="0"/>
              </a:rPr>
              <a:t> </a:t>
            </a:r>
            <a:r>
              <a:rPr lang="en-US" sz="1000" b="1" kern="0" dirty="0" smtClean="0">
                <a:solidFill>
                  <a:schemeClr val="bg1"/>
                </a:solidFill>
                <a:latin typeface="Verdana" pitchFamily="34" charset="0"/>
                <a:ea typeface="Verdana" pitchFamily="34" charset="0"/>
                <a:cs typeface="Verdana" pitchFamily="34" charset="0"/>
              </a:rPr>
              <a:t>   down Employee</a:t>
            </a:r>
          </a:p>
        </p:txBody>
      </p:sp>
      <p:sp>
        <p:nvSpPr>
          <p:cNvPr id="11" name="TextBox 10"/>
          <p:cNvSpPr txBox="1"/>
          <p:nvPr/>
        </p:nvSpPr>
        <p:spPr>
          <a:xfrm>
            <a:off x="5861590" y="2383160"/>
            <a:ext cx="1908000" cy="1631216"/>
          </a:xfrm>
          <a:prstGeom prst="rect">
            <a:avLst/>
          </a:prstGeom>
          <a:noFill/>
        </p:spPr>
        <p:txBody>
          <a:bodyPr wrap="square" rtlCol="0">
            <a:spAutoFit/>
          </a:bodyPr>
          <a:lstStyle/>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On-boarding Process – e-Mail setup, Login, Seating configuration ,Job Responsibilities</a:t>
            </a: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Employee Bulk Import</a:t>
            </a: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Manage Active/ Inactive Employees</a:t>
            </a:r>
            <a:endParaRPr lang="en-IN" sz="1000" b="1" dirty="0">
              <a:solidFill>
                <a:schemeClr val="bg1"/>
              </a:solidFill>
              <a:latin typeface="Verdana" pitchFamily="34" charset="0"/>
              <a:ea typeface="Verdana" pitchFamily="34" charset="0"/>
              <a:cs typeface="Verdana" pitchFamily="34"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365" y="2728923"/>
            <a:ext cx="1278870" cy="95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71153">
            <a:off x="2477379" y="1557506"/>
            <a:ext cx="3253125" cy="3349827"/>
          </a:xfrm>
          <a:prstGeom prst="rect">
            <a:avLst/>
          </a:prstGeom>
        </p:spPr>
      </p:pic>
    </p:spTree>
    <p:extLst>
      <p:ext uri="{BB962C8B-B14F-4D97-AF65-F5344CB8AC3E}">
        <p14:creationId xmlns:p14="http://schemas.microsoft.com/office/powerpoint/2010/main" val="3858637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lded Corner 29"/>
          <p:cNvSpPr/>
          <p:nvPr/>
        </p:nvSpPr>
        <p:spPr>
          <a:xfrm>
            <a:off x="5041918" y="2113370"/>
            <a:ext cx="2988000" cy="2160000"/>
          </a:xfrm>
          <a:prstGeom prst="foldedCorner">
            <a:avLst>
              <a:gd name="adj" fmla="val 19963"/>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31" name="Folded Corner 30"/>
          <p:cNvSpPr/>
          <p:nvPr/>
        </p:nvSpPr>
        <p:spPr>
          <a:xfrm rot="10800000">
            <a:off x="154360" y="2077617"/>
            <a:ext cx="2880000" cy="2160000"/>
          </a:xfrm>
          <a:prstGeom prst="foldedCorner">
            <a:avLst>
              <a:gd name="adj" fmla="val 22024"/>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 name="Rectangle 1"/>
          <p:cNvSpPr/>
          <p:nvPr/>
        </p:nvSpPr>
        <p:spPr>
          <a:xfrm>
            <a:off x="2764650" y="2338156"/>
            <a:ext cx="2385585" cy="1710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ktangel 32"/>
          <p:cNvSpPr>
            <a:spLocks noChangeArrowheads="1"/>
          </p:cNvSpPr>
          <p:nvPr/>
        </p:nvSpPr>
        <p:spPr bwMode="auto">
          <a:xfrm>
            <a:off x="513420" y="245142"/>
            <a:ext cx="5760000" cy="68400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lnSpc>
                <a:spcPct val="95000"/>
              </a:lnSpc>
            </a:pPr>
            <a:r>
              <a:rPr lang="en-US" sz="2000" b="1" dirty="0" smtClean="0">
                <a:solidFill>
                  <a:schemeClr val="bg1"/>
                </a:solidFill>
                <a:latin typeface="Verdana" pitchFamily="34" charset="0"/>
                <a:ea typeface="Verdana" pitchFamily="34" charset="0"/>
                <a:cs typeface="Verdana" pitchFamily="34" charset="0"/>
              </a:rPr>
              <a:t>Staff Info</a:t>
            </a:r>
            <a:endParaRPr lang="en-US" sz="2000" b="1" dirty="0">
              <a:solidFill>
                <a:schemeClr val="bg1"/>
              </a:solidFill>
              <a:latin typeface="Verdana" pitchFamily="34" charset="0"/>
              <a:ea typeface="Verdana" pitchFamily="34" charset="0"/>
              <a:cs typeface="Verdana" pitchFamily="34" charset="0"/>
            </a:endParaRPr>
          </a:p>
        </p:txBody>
      </p:sp>
      <p:pic>
        <p:nvPicPr>
          <p:cNvPr id="16"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38" name="TextBox 37"/>
          <p:cNvSpPr txBox="1"/>
          <p:nvPr/>
        </p:nvSpPr>
        <p:spPr>
          <a:xfrm>
            <a:off x="290284" y="2452080"/>
            <a:ext cx="2088000" cy="1477328"/>
          </a:xfrm>
          <a:prstGeom prst="rect">
            <a:avLst/>
          </a:prstGeom>
          <a:noFill/>
        </p:spPr>
        <p:txBody>
          <a:bodyPr wrap="square" rtlCol="0">
            <a:spAutoFit/>
          </a:bodyPr>
          <a:lstStyle/>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Employee list, employee report, employee skill matrix, organization profile head</a:t>
            </a:r>
          </a:p>
          <a:p>
            <a:pPr marL="171450" lvl="0" indent="-171450" defTabSz="914400">
              <a:buBlip>
                <a:blip r:embed="rId4"/>
              </a:buBlip>
              <a:defRPr/>
            </a:pPr>
            <a:endParaRPr lang="en-US" sz="1000" b="1" kern="0" dirty="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Org-profile page, other reporting manager history, reporting manager</a:t>
            </a:r>
          </a:p>
        </p:txBody>
      </p:sp>
      <p:sp>
        <p:nvSpPr>
          <p:cNvPr id="39" name="TextBox 38"/>
          <p:cNvSpPr txBox="1"/>
          <p:nvPr/>
        </p:nvSpPr>
        <p:spPr>
          <a:xfrm>
            <a:off x="5790066" y="2452080"/>
            <a:ext cx="2070683" cy="1169551"/>
          </a:xfrm>
          <a:prstGeom prst="rect">
            <a:avLst/>
          </a:prstGeom>
          <a:noFill/>
        </p:spPr>
        <p:txBody>
          <a:bodyPr wrap="square" rtlCol="0">
            <a:spAutoFit/>
          </a:bodyPr>
          <a:lstStyle/>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Salary details, my team</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Service record</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Employee bank info</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Profile change approval</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732" y="2653190"/>
            <a:ext cx="1191468" cy="115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35146">
            <a:off x="2433003" y="1601463"/>
            <a:ext cx="3276000" cy="3276000"/>
          </a:xfrm>
          <a:prstGeom prst="rect">
            <a:avLst/>
          </a:prstGeom>
        </p:spPr>
      </p:pic>
    </p:spTree>
    <p:extLst>
      <p:ext uri="{BB962C8B-B14F-4D97-AF65-F5344CB8AC3E}">
        <p14:creationId xmlns:p14="http://schemas.microsoft.com/office/powerpoint/2010/main" val="17775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32"/>
          <p:cNvSpPr>
            <a:spLocks noChangeArrowheads="1"/>
          </p:cNvSpPr>
          <p:nvPr/>
        </p:nvSpPr>
        <p:spPr bwMode="auto">
          <a:xfrm>
            <a:off x="514400" y="222996"/>
            <a:ext cx="5760000" cy="684000"/>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lnSpc>
                <a:spcPct val="95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Time &amp; Attendance</a:t>
            </a:r>
            <a:endParaRPr lang="en-US" sz="2000" b="1" dirty="0">
              <a:solidFill>
                <a:schemeClr val="bg1"/>
              </a:solidFill>
              <a:latin typeface="Verdana" pitchFamily="34" charset="0"/>
              <a:ea typeface="Verdana" pitchFamily="34" charset="0"/>
              <a:cs typeface="Verdana" pitchFamily="34" charset="0"/>
            </a:endParaRPr>
          </a:p>
        </p:txBody>
      </p:sp>
      <p:pic>
        <p:nvPicPr>
          <p:cNvPr id="16"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41" name="Folded Corner 40"/>
          <p:cNvSpPr/>
          <p:nvPr/>
        </p:nvSpPr>
        <p:spPr>
          <a:xfrm rot="10800000">
            <a:off x="154360" y="2077617"/>
            <a:ext cx="2618606" cy="2160000"/>
          </a:xfrm>
          <a:prstGeom prst="foldedCorner">
            <a:avLst>
              <a:gd name="adj" fmla="val 22024"/>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42" name="Folded Corner 41"/>
          <p:cNvSpPr/>
          <p:nvPr/>
        </p:nvSpPr>
        <p:spPr>
          <a:xfrm>
            <a:off x="5032572" y="2068365"/>
            <a:ext cx="2988000" cy="2160000"/>
          </a:xfrm>
          <a:prstGeom prst="foldedCorner">
            <a:avLst>
              <a:gd name="adj" fmla="val 19963"/>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43" name="TextBox 42"/>
          <p:cNvSpPr txBox="1"/>
          <p:nvPr/>
        </p:nvSpPr>
        <p:spPr>
          <a:xfrm>
            <a:off x="397058" y="2398256"/>
            <a:ext cx="2340260" cy="1785104"/>
          </a:xfrm>
          <a:prstGeom prst="rect">
            <a:avLst/>
          </a:prstGeom>
          <a:noFill/>
        </p:spPr>
        <p:txBody>
          <a:bodyPr wrap="square" rtlCol="0">
            <a:spAutoFit/>
          </a:bodyPr>
          <a:lstStyle/>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Attendance Rules configured as per HR Policy.</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Custom Attendance Capture – Biometric/ Access Cards/Manual</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Shift Planning</a:t>
            </a:r>
          </a:p>
          <a:p>
            <a:pPr marL="171450" lvl="0" indent="-171450" defTabSz="914400">
              <a:buBlip>
                <a:blip r:embed="rId4"/>
              </a:buBlip>
              <a:defRPr/>
            </a:pPr>
            <a:endParaRPr lang="en-US" sz="1000" b="1" kern="0" dirty="0">
              <a:solidFill>
                <a:schemeClr val="bg1"/>
              </a:solidFill>
              <a:latin typeface="Verdana" pitchFamily="34" charset="0"/>
              <a:ea typeface="Verdana" pitchFamily="34" charset="0"/>
              <a:cs typeface="Verdana" pitchFamily="34" charset="0"/>
            </a:endParaRPr>
          </a:p>
          <a:p>
            <a:pPr marL="171450" indent="-171450" defTabSz="914400">
              <a:buBlip>
                <a:blip r:embed="rId4"/>
              </a:buBlip>
              <a:defRPr/>
            </a:pPr>
            <a:r>
              <a:rPr lang="en-US" sz="1000" b="1" kern="0" dirty="0">
                <a:solidFill>
                  <a:schemeClr val="bg1"/>
                </a:solidFill>
                <a:latin typeface="Verdana" pitchFamily="34" charset="0"/>
                <a:ea typeface="Verdana" pitchFamily="34" charset="0"/>
                <a:cs typeface="Verdana" pitchFamily="34" charset="0"/>
              </a:rPr>
              <a:t>Employee </a:t>
            </a:r>
            <a:r>
              <a:rPr lang="en-US" sz="1000" b="1" kern="0" dirty="0" smtClean="0">
                <a:solidFill>
                  <a:schemeClr val="bg1"/>
                </a:solidFill>
                <a:latin typeface="Verdana" pitchFamily="34" charset="0"/>
                <a:ea typeface="Verdana" pitchFamily="34" charset="0"/>
                <a:cs typeface="Verdana" pitchFamily="34" charset="0"/>
              </a:rPr>
              <a:t>Timesheets</a:t>
            </a:r>
            <a:endParaRPr lang="en-IN" sz="1000" b="1" kern="0" dirty="0">
              <a:solidFill>
                <a:schemeClr val="bg1"/>
              </a:solidFill>
              <a:latin typeface="Verdana" pitchFamily="34" charset="0"/>
              <a:ea typeface="Verdana" pitchFamily="34" charset="0"/>
              <a:cs typeface="Verdana" pitchFamily="34" charset="0"/>
            </a:endParaRPr>
          </a:p>
        </p:txBody>
      </p:sp>
      <p:sp>
        <p:nvSpPr>
          <p:cNvPr id="44" name="TextBox 43"/>
          <p:cNvSpPr txBox="1"/>
          <p:nvPr/>
        </p:nvSpPr>
        <p:spPr>
          <a:xfrm>
            <a:off x="5707195" y="2353251"/>
            <a:ext cx="2124000" cy="1785104"/>
          </a:xfrm>
          <a:prstGeom prst="rect">
            <a:avLst/>
          </a:prstGeom>
          <a:noFill/>
        </p:spPr>
        <p:txBody>
          <a:bodyPr wrap="square" rtlCol="0">
            <a:spAutoFit/>
          </a:bodyPr>
          <a:lstStyle/>
          <a:p>
            <a:pPr marL="171450" indent="-171450">
              <a:spcAft>
                <a:spcPts val="0"/>
              </a:spcAft>
              <a:buBlip>
                <a:blip r:embed="rId4"/>
              </a:buBlip>
            </a:pPr>
            <a:r>
              <a:rPr lang="en-IN" sz="1000" b="1" dirty="0">
                <a:solidFill>
                  <a:schemeClr val="bg1"/>
                </a:solidFill>
                <a:latin typeface="Verdana" pitchFamily="34" charset="0"/>
                <a:ea typeface="Verdana" pitchFamily="34" charset="0"/>
                <a:cs typeface="Verdana" pitchFamily="34" charset="0"/>
              </a:rPr>
              <a:t>Maintain multi location Holiday List, Define Optional Holidays</a:t>
            </a: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defTabSz="914400">
              <a:buBlip>
                <a:blip r:embed="rId4"/>
              </a:buBlip>
              <a:defRPr/>
            </a:pPr>
            <a:r>
              <a:rPr lang="en-US" sz="1000" b="1" kern="0" dirty="0">
                <a:solidFill>
                  <a:schemeClr val="bg1"/>
                </a:solidFill>
                <a:latin typeface="Verdana" pitchFamily="34" charset="0"/>
                <a:ea typeface="Verdana" pitchFamily="34" charset="0"/>
                <a:cs typeface="Verdana" pitchFamily="34" charset="0"/>
              </a:rPr>
              <a:t>Leave and Permission Management, Leave Encashment</a:t>
            </a:r>
            <a:endParaRPr lang="en-IN" sz="1000" b="1" kern="0" dirty="0">
              <a:solidFill>
                <a:schemeClr val="bg1"/>
              </a:solidFill>
              <a:latin typeface="Verdana" pitchFamily="34" charset="0"/>
              <a:ea typeface="Verdana" pitchFamily="34" charset="0"/>
              <a:cs typeface="Verdana" pitchFamily="34" charset="0"/>
            </a:endParaRP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IN" sz="1000" b="1" dirty="0">
                <a:solidFill>
                  <a:schemeClr val="bg1"/>
                </a:solidFill>
                <a:latin typeface="Verdana" pitchFamily="34" charset="0"/>
                <a:ea typeface="Verdana" pitchFamily="34" charset="0"/>
                <a:cs typeface="Verdana" pitchFamily="34" charset="0"/>
              </a:rPr>
              <a:t>HR Views for effective leave applications </a:t>
            </a:r>
            <a:r>
              <a:rPr lang="en-IN" sz="1000" b="1" dirty="0" smtClean="0">
                <a:solidFill>
                  <a:schemeClr val="bg1"/>
                </a:solidFill>
                <a:latin typeface="Verdana" pitchFamily="34" charset="0"/>
                <a:ea typeface="Verdana" pitchFamily="34" charset="0"/>
                <a:cs typeface="Verdana" pitchFamily="34" charset="0"/>
              </a:rPr>
              <a:t>monitoring</a:t>
            </a:r>
          </a:p>
        </p:txBody>
      </p:sp>
      <p:sp>
        <p:nvSpPr>
          <p:cNvPr id="3" name="Rectangle 2"/>
          <p:cNvSpPr/>
          <p:nvPr/>
        </p:nvSpPr>
        <p:spPr>
          <a:xfrm>
            <a:off x="2962343" y="2152364"/>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990" y="2653190"/>
            <a:ext cx="889865" cy="12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5888">
            <a:off x="2324633" y="1598338"/>
            <a:ext cx="3294928" cy="32949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32"/>
          <p:cNvSpPr>
            <a:spLocks noChangeArrowheads="1"/>
          </p:cNvSpPr>
          <p:nvPr/>
        </p:nvSpPr>
        <p:spPr bwMode="auto">
          <a:xfrm>
            <a:off x="514400" y="228599"/>
            <a:ext cx="5760000" cy="68400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lnSpc>
                <a:spcPct val="95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Performance &amp; Appraisal</a:t>
            </a:r>
            <a:endParaRPr lang="en-US" sz="2000" b="1" dirty="0">
              <a:solidFill>
                <a:schemeClr val="bg1"/>
              </a:solidFill>
              <a:latin typeface="Verdana" pitchFamily="34" charset="0"/>
              <a:ea typeface="Verdana" pitchFamily="34" charset="0"/>
              <a:cs typeface="Verdana" pitchFamily="34" charset="0"/>
            </a:endParaRPr>
          </a:p>
        </p:txBody>
      </p:sp>
      <p:pic>
        <p:nvPicPr>
          <p:cNvPr id="11"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26" name="Folded Corner 25"/>
          <p:cNvSpPr/>
          <p:nvPr/>
        </p:nvSpPr>
        <p:spPr>
          <a:xfrm rot="10800000">
            <a:off x="154360" y="2077617"/>
            <a:ext cx="2916000" cy="2160000"/>
          </a:xfrm>
          <a:prstGeom prst="foldedCorner">
            <a:avLst>
              <a:gd name="adj" fmla="val 22024"/>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7" name="Folded Corner 26"/>
          <p:cNvSpPr/>
          <p:nvPr/>
        </p:nvSpPr>
        <p:spPr>
          <a:xfrm>
            <a:off x="4960572" y="2068365"/>
            <a:ext cx="3024000" cy="2160000"/>
          </a:xfrm>
          <a:prstGeom prst="foldedCorner">
            <a:avLst>
              <a:gd name="adj" fmla="val 19963"/>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9" name="TextBox 28"/>
          <p:cNvSpPr txBox="1"/>
          <p:nvPr/>
        </p:nvSpPr>
        <p:spPr>
          <a:xfrm>
            <a:off x="190043" y="2518175"/>
            <a:ext cx="2340260" cy="1631216"/>
          </a:xfrm>
          <a:prstGeom prst="rect">
            <a:avLst/>
          </a:prstGeom>
          <a:noFill/>
        </p:spPr>
        <p:txBody>
          <a:bodyPr wrap="square" rtlCol="0">
            <a:spAutoFit/>
          </a:bodyPr>
          <a:lstStyle/>
          <a:p>
            <a:pPr marL="171450" lvl="0" indent="-171450">
              <a:buBlip>
                <a:blip r:embed="rId4"/>
              </a:buBlip>
            </a:pPr>
            <a:r>
              <a:rPr lang="en-US" sz="1000" b="1" dirty="0" smtClean="0">
                <a:solidFill>
                  <a:schemeClr val="bg1"/>
                </a:solidFill>
                <a:latin typeface="Verdana" pitchFamily="34" charset="0"/>
                <a:ea typeface="Verdana" pitchFamily="34" charset="0"/>
                <a:cs typeface="Verdana" pitchFamily="34" charset="0"/>
              </a:rPr>
              <a:t>Performance  Exploration – Goal, KRA, Development plan</a:t>
            </a:r>
          </a:p>
          <a:p>
            <a:pPr marL="171450" lvl="0" indent="-171450">
              <a:buBlip>
                <a:blip r:embed="rId4"/>
              </a:buBlip>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Performance Assessment –Appraisal Forms, 360 Degree Feedbacks </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Normalization Process through Bell Curve Analysis</a:t>
            </a:r>
          </a:p>
        </p:txBody>
      </p:sp>
      <p:sp>
        <p:nvSpPr>
          <p:cNvPr id="30" name="TextBox 29"/>
          <p:cNvSpPr txBox="1"/>
          <p:nvPr/>
        </p:nvSpPr>
        <p:spPr>
          <a:xfrm>
            <a:off x="5725658" y="2203140"/>
            <a:ext cx="2034547" cy="1785104"/>
          </a:xfrm>
          <a:prstGeom prst="rect">
            <a:avLst/>
          </a:prstGeom>
          <a:noFill/>
        </p:spPr>
        <p:txBody>
          <a:bodyPr wrap="square" rtlCol="0">
            <a:spAutoFit/>
          </a:bodyPr>
          <a:lstStyle/>
          <a:p>
            <a:pPr marL="171450" indent="-171450">
              <a:spcAft>
                <a:spcPts val="0"/>
              </a:spcAft>
              <a:buBlip>
                <a:blip r:embed="rId4"/>
              </a:buBlip>
            </a:pPr>
            <a:r>
              <a:rPr lang="en-IN" sz="1000" b="1" dirty="0" smtClean="0">
                <a:solidFill>
                  <a:schemeClr val="bg1"/>
                </a:solidFill>
                <a:latin typeface="Verdana" pitchFamily="34" charset="0"/>
                <a:ea typeface="Verdana" pitchFamily="34" charset="0"/>
                <a:cs typeface="Verdana" pitchFamily="34" charset="0"/>
              </a:rPr>
              <a:t>Appraisal Management  – scheduling and reviewing</a:t>
            </a:r>
          </a:p>
          <a:p>
            <a:pPr marL="171450" indent="-171450">
              <a:spcAft>
                <a:spcPts val="0"/>
              </a:spcAft>
              <a:buBlip>
                <a:blip r:embed="rId4"/>
              </a:buBlip>
            </a:pPr>
            <a:endParaRPr lang="en-IN" sz="1000" b="1" dirty="0" smtClean="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Company defined Appraisal templates setup</a:t>
            </a:r>
            <a:endParaRPr lang="en-IN" sz="1000" b="1" dirty="0" smtClean="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endParaRPr lang="en-IN" sz="1000" b="1" dirty="0" smtClean="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IN" sz="1000" b="1" dirty="0" smtClean="0">
                <a:solidFill>
                  <a:schemeClr val="bg1"/>
                </a:solidFill>
                <a:latin typeface="Verdana" pitchFamily="34" charset="0"/>
                <a:ea typeface="Verdana" pitchFamily="34" charset="0"/>
                <a:cs typeface="Verdana" pitchFamily="34" charset="0"/>
              </a:rPr>
              <a:t>E-Compensation</a:t>
            </a:r>
            <a:endParaRPr lang="en-IN" sz="1000" b="1" dirty="0">
              <a:solidFill>
                <a:schemeClr val="bg1"/>
              </a:solidFill>
              <a:latin typeface="Verdana" pitchFamily="34" charset="0"/>
              <a:ea typeface="Verdana" pitchFamily="34" charset="0"/>
              <a:cs typeface="Verdana" pitchFamily="34" charset="0"/>
            </a:endParaRP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Summary and Reports</a:t>
            </a:r>
            <a:endParaRPr lang="en-IN" sz="1000" b="1" kern="0" dirty="0">
              <a:solidFill>
                <a:schemeClr val="bg1"/>
              </a:solidFill>
              <a:latin typeface="Verdana" pitchFamily="34" charset="0"/>
              <a:ea typeface="Verdana" pitchFamily="34" charset="0"/>
              <a:cs typeface="Verdana" pitchFamily="34" charset="0"/>
            </a:endParaRPr>
          </a:p>
        </p:txBody>
      </p:sp>
      <p:sp>
        <p:nvSpPr>
          <p:cNvPr id="38" name="Rectangle 37"/>
          <p:cNvSpPr/>
          <p:nvPr/>
        </p:nvSpPr>
        <p:spPr>
          <a:xfrm>
            <a:off x="2890343" y="2152364"/>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199" y="2667000"/>
            <a:ext cx="1104655" cy="126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0715">
            <a:off x="2416334" y="1622235"/>
            <a:ext cx="3276000" cy="3276000"/>
          </a:xfrm>
          <a:prstGeom prst="rect">
            <a:avLst/>
          </a:prstGeom>
        </p:spPr>
      </p:pic>
    </p:spTree>
    <p:extLst>
      <p:ext uri="{BB962C8B-B14F-4D97-AF65-F5344CB8AC3E}">
        <p14:creationId xmlns:p14="http://schemas.microsoft.com/office/powerpoint/2010/main" val="3120249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32"/>
          <p:cNvSpPr>
            <a:spLocks noChangeArrowheads="1"/>
          </p:cNvSpPr>
          <p:nvPr/>
        </p:nvSpPr>
        <p:spPr bwMode="auto">
          <a:xfrm>
            <a:off x="533400" y="214228"/>
            <a:ext cx="5760000" cy="684000"/>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lnSpc>
                <a:spcPct val="95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Compensation</a:t>
            </a:r>
            <a:endParaRPr lang="en-US" sz="2000" b="1" dirty="0">
              <a:solidFill>
                <a:schemeClr val="bg1"/>
              </a:solidFill>
              <a:latin typeface="Verdana" pitchFamily="34" charset="0"/>
              <a:ea typeface="Verdana" pitchFamily="34" charset="0"/>
              <a:cs typeface="Verdana" pitchFamily="34" charset="0"/>
            </a:endParaRPr>
          </a:p>
        </p:txBody>
      </p:sp>
      <p:pic>
        <p:nvPicPr>
          <p:cNvPr id="11"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21" name="Folded Corner 20"/>
          <p:cNvSpPr/>
          <p:nvPr/>
        </p:nvSpPr>
        <p:spPr>
          <a:xfrm rot="10800000">
            <a:off x="154360" y="2113450"/>
            <a:ext cx="2952000" cy="2160000"/>
          </a:xfrm>
          <a:prstGeom prst="foldedCorner">
            <a:avLst>
              <a:gd name="adj" fmla="val 22024"/>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4" name="Folded Corner 23"/>
          <p:cNvSpPr/>
          <p:nvPr/>
        </p:nvSpPr>
        <p:spPr>
          <a:xfrm>
            <a:off x="5025855" y="2171306"/>
            <a:ext cx="3060000" cy="2160000"/>
          </a:xfrm>
          <a:prstGeom prst="foldedCorner">
            <a:avLst>
              <a:gd name="adj" fmla="val 19963"/>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9" name="TextBox 28"/>
          <p:cNvSpPr txBox="1"/>
          <p:nvPr/>
        </p:nvSpPr>
        <p:spPr>
          <a:xfrm>
            <a:off x="181038" y="2562888"/>
            <a:ext cx="2340260" cy="1169551"/>
          </a:xfrm>
          <a:prstGeom prst="rect">
            <a:avLst/>
          </a:prstGeom>
          <a:noFill/>
        </p:spPr>
        <p:txBody>
          <a:bodyPr wrap="square" rtlCol="0">
            <a:spAutoFit/>
          </a:bodyPr>
          <a:lstStyle/>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Payroll Management</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Salary register</a:t>
            </a:r>
          </a:p>
          <a:p>
            <a:pPr marL="171450" lvl="0" indent="-171450" defTabSz="914400">
              <a:buBlip>
                <a:blip r:embed="rId4"/>
              </a:buBlip>
              <a:defRPr/>
            </a:pPr>
            <a:endParaRPr lang="en-US" sz="1000" b="1" kern="0" dirty="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Locked list</a:t>
            </a:r>
          </a:p>
          <a:p>
            <a:pPr marL="171450" lvl="0" indent="-171450" defTabSz="914400">
              <a:buBlip>
                <a:blip r:embed="rId4"/>
              </a:buBlip>
              <a:defRPr/>
            </a:pPr>
            <a:endParaRPr lang="en-US" sz="1000" b="1" kern="0" dirty="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Approved salary list</a:t>
            </a:r>
          </a:p>
        </p:txBody>
      </p:sp>
      <p:sp>
        <p:nvSpPr>
          <p:cNvPr id="30" name="TextBox 29"/>
          <p:cNvSpPr txBox="1"/>
          <p:nvPr/>
        </p:nvSpPr>
        <p:spPr>
          <a:xfrm>
            <a:off x="5851668" y="2472878"/>
            <a:ext cx="2124000" cy="861774"/>
          </a:xfrm>
          <a:prstGeom prst="rect">
            <a:avLst/>
          </a:prstGeom>
          <a:noFill/>
        </p:spPr>
        <p:txBody>
          <a:bodyPr wrap="square" rtlCol="0">
            <a:spAutoFit/>
          </a:bodyPr>
          <a:lstStyle/>
          <a:p>
            <a:pPr marL="171450" indent="-171450">
              <a:spcAft>
                <a:spcPts val="0"/>
              </a:spcAft>
              <a:buBlip>
                <a:blip r:embed="rId4"/>
              </a:buBlip>
            </a:pPr>
            <a:r>
              <a:rPr lang="en-IN" sz="1000" b="1" dirty="0" smtClean="0">
                <a:solidFill>
                  <a:schemeClr val="bg1"/>
                </a:solidFill>
                <a:latin typeface="Verdana" pitchFamily="34" charset="0"/>
                <a:ea typeface="Verdana" pitchFamily="34" charset="0"/>
                <a:cs typeface="Verdana" pitchFamily="34" charset="0"/>
              </a:rPr>
              <a:t>Disburse salary</a:t>
            </a:r>
          </a:p>
          <a:p>
            <a:pPr marL="171450" indent="-171450">
              <a:spcAft>
                <a:spcPts val="0"/>
              </a:spcAft>
              <a:buBlip>
                <a:blip r:embed="rId4"/>
              </a:buBlip>
            </a:pPr>
            <a:endParaRPr lang="en-IN"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IN" sz="1000" b="1" dirty="0" smtClean="0">
                <a:solidFill>
                  <a:schemeClr val="bg1"/>
                </a:solidFill>
                <a:latin typeface="Verdana" pitchFamily="34" charset="0"/>
                <a:ea typeface="Verdana" pitchFamily="34" charset="0"/>
                <a:cs typeface="Verdana" pitchFamily="34" charset="0"/>
              </a:rPr>
              <a:t>Failed payments</a:t>
            </a:r>
          </a:p>
          <a:p>
            <a:pPr marL="171450" indent="-171450">
              <a:spcAft>
                <a:spcPts val="0"/>
              </a:spcAft>
              <a:buBlip>
                <a:blip r:embed="rId4"/>
              </a:buBlip>
            </a:pPr>
            <a:endParaRPr lang="en-IN"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IN" sz="1000" b="1" dirty="0" smtClean="0">
                <a:solidFill>
                  <a:schemeClr val="bg1"/>
                </a:solidFill>
                <a:latin typeface="Verdana" pitchFamily="34" charset="0"/>
                <a:ea typeface="Verdana" pitchFamily="34" charset="0"/>
                <a:cs typeface="Verdana" pitchFamily="34" charset="0"/>
              </a:rPr>
              <a:t>Salary history</a:t>
            </a:r>
          </a:p>
        </p:txBody>
      </p:sp>
      <p:sp>
        <p:nvSpPr>
          <p:cNvPr id="31" name="Rectangle 30"/>
          <p:cNvSpPr/>
          <p:nvPr/>
        </p:nvSpPr>
        <p:spPr>
          <a:xfrm>
            <a:off x="2926343" y="2125361"/>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658" y="2563260"/>
            <a:ext cx="1024880" cy="121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49024">
            <a:off x="2440048" y="1464817"/>
            <a:ext cx="3294928" cy="3294928"/>
          </a:xfrm>
          <a:prstGeom prst="rect">
            <a:avLst/>
          </a:prstGeom>
        </p:spPr>
      </p:pic>
    </p:spTree>
    <p:extLst>
      <p:ext uri="{BB962C8B-B14F-4D97-AF65-F5344CB8AC3E}">
        <p14:creationId xmlns:p14="http://schemas.microsoft.com/office/powerpoint/2010/main" val="4258652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32"/>
          <p:cNvSpPr>
            <a:spLocks noChangeArrowheads="1"/>
          </p:cNvSpPr>
          <p:nvPr/>
        </p:nvSpPr>
        <p:spPr bwMode="auto">
          <a:xfrm>
            <a:off x="533400" y="214228"/>
            <a:ext cx="5760000" cy="684000"/>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lnSpc>
                <a:spcPct val="95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Global Payroll </a:t>
            </a:r>
            <a:endParaRPr lang="en-US" sz="2000" b="1" dirty="0">
              <a:solidFill>
                <a:schemeClr val="bg1"/>
              </a:solidFill>
              <a:latin typeface="Verdana" pitchFamily="34" charset="0"/>
              <a:ea typeface="Verdana" pitchFamily="34" charset="0"/>
              <a:cs typeface="Verdana" pitchFamily="34" charset="0"/>
            </a:endParaRPr>
          </a:p>
        </p:txBody>
      </p:sp>
      <p:pic>
        <p:nvPicPr>
          <p:cNvPr id="11"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21" name="Folded Corner 20"/>
          <p:cNvSpPr/>
          <p:nvPr/>
        </p:nvSpPr>
        <p:spPr>
          <a:xfrm rot="10800000">
            <a:off x="154360" y="2113450"/>
            <a:ext cx="2952000" cy="2160000"/>
          </a:xfrm>
          <a:prstGeom prst="foldedCorner">
            <a:avLst>
              <a:gd name="adj" fmla="val 22024"/>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4" name="Folded Corner 23"/>
          <p:cNvSpPr/>
          <p:nvPr/>
        </p:nvSpPr>
        <p:spPr>
          <a:xfrm>
            <a:off x="4996572" y="2086367"/>
            <a:ext cx="3060000" cy="2160000"/>
          </a:xfrm>
          <a:prstGeom prst="foldedCorner">
            <a:avLst>
              <a:gd name="adj" fmla="val 19963"/>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9" name="TextBox 28"/>
          <p:cNvSpPr txBox="1"/>
          <p:nvPr/>
        </p:nvSpPr>
        <p:spPr>
          <a:xfrm>
            <a:off x="181038" y="2562888"/>
            <a:ext cx="2340260" cy="1323439"/>
          </a:xfrm>
          <a:prstGeom prst="rect">
            <a:avLst/>
          </a:prstGeom>
          <a:noFill/>
        </p:spPr>
        <p:txBody>
          <a:bodyPr wrap="square" rtlCol="0">
            <a:spAutoFit/>
          </a:bodyPr>
          <a:lstStyle/>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Payroll Management</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Income Tax Management</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ESI, PF, GF Management</a:t>
            </a:r>
          </a:p>
          <a:p>
            <a:pPr marL="171450" lvl="0" indent="-171450" defTabSz="914400">
              <a:buBlip>
                <a:blip r:embed="rId4"/>
              </a:buBlip>
              <a:defRPr/>
            </a:pPr>
            <a:endParaRPr lang="en-US" sz="1000" b="1" kern="0" dirty="0">
              <a:solidFill>
                <a:schemeClr val="bg1"/>
              </a:solidFill>
              <a:latin typeface="Verdana" pitchFamily="34" charset="0"/>
              <a:ea typeface="Verdana" pitchFamily="34" charset="0"/>
              <a:cs typeface="Verdana" pitchFamily="34" charset="0"/>
            </a:endParaRPr>
          </a:p>
          <a:p>
            <a:pPr marL="17145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Employee Benefits </a:t>
            </a:r>
          </a:p>
          <a:p>
            <a:pPr defTabSz="914400">
              <a:defRPr/>
            </a:pPr>
            <a:r>
              <a:rPr lang="en-US" sz="1000" b="1" kern="0" dirty="0">
                <a:solidFill>
                  <a:schemeClr val="bg1"/>
                </a:solidFill>
                <a:latin typeface="Verdana" pitchFamily="34" charset="0"/>
                <a:ea typeface="Verdana" pitchFamily="34" charset="0"/>
                <a:cs typeface="Verdana" pitchFamily="34" charset="0"/>
              </a:rPr>
              <a:t> </a:t>
            </a:r>
            <a:r>
              <a:rPr lang="en-US" sz="1000" b="1" kern="0" dirty="0" smtClean="0">
                <a:solidFill>
                  <a:schemeClr val="bg1"/>
                </a:solidFill>
                <a:latin typeface="Verdana" pitchFamily="34" charset="0"/>
                <a:ea typeface="Verdana" pitchFamily="34" charset="0"/>
                <a:cs typeface="Verdana" pitchFamily="34" charset="0"/>
              </a:rPr>
              <a:t>   pay-outs</a:t>
            </a:r>
            <a:endParaRPr lang="en-IN" sz="1000" b="1" kern="0" dirty="0">
              <a:solidFill>
                <a:schemeClr val="bg1"/>
              </a:solidFill>
              <a:latin typeface="Verdana" pitchFamily="34" charset="0"/>
              <a:ea typeface="Verdana" pitchFamily="34" charset="0"/>
              <a:cs typeface="Verdana" pitchFamily="34" charset="0"/>
            </a:endParaRPr>
          </a:p>
        </p:txBody>
      </p:sp>
      <p:sp>
        <p:nvSpPr>
          <p:cNvPr id="30" name="TextBox 29"/>
          <p:cNvSpPr txBox="1"/>
          <p:nvPr/>
        </p:nvSpPr>
        <p:spPr>
          <a:xfrm>
            <a:off x="5851668" y="2472878"/>
            <a:ext cx="2124000" cy="1323439"/>
          </a:xfrm>
          <a:prstGeom prst="rect">
            <a:avLst/>
          </a:prstGeom>
          <a:noFill/>
        </p:spPr>
        <p:txBody>
          <a:bodyPr wrap="square" rtlCol="0">
            <a:spAutoFit/>
          </a:bodyPr>
          <a:lstStyle/>
          <a:p>
            <a:pPr marL="171450" indent="-171450">
              <a:spcAft>
                <a:spcPts val="0"/>
              </a:spcAft>
              <a:buBlip>
                <a:blip r:embed="rId4"/>
              </a:buBlip>
            </a:pPr>
            <a:r>
              <a:rPr lang="en-IN" sz="1000" b="1" dirty="0" smtClean="0">
                <a:solidFill>
                  <a:schemeClr val="bg1"/>
                </a:solidFill>
                <a:latin typeface="Verdana" pitchFamily="34" charset="0"/>
                <a:ea typeface="Verdana" pitchFamily="34" charset="0"/>
                <a:cs typeface="Verdana" pitchFamily="34" charset="0"/>
              </a:rPr>
              <a:t>Loans Management</a:t>
            </a:r>
            <a:endParaRPr lang="en-IN" sz="1000" b="1" dirty="0">
              <a:solidFill>
                <a:schemeClr val="bg1"/>
              </a:solidFill>
              <a:latin typeface="Verdana" pitchFamily="34" charset="0"/>
              <a:ea typeface="Verdana" pitchFamily="34" charset="0"/>
              <a:cs typeface="Verdana" pitchFamily="34" charset="0"/>
            </a:endParaRP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Claims Management</a:t>
            </a:r>
            <a:endParaRPr lang="en-IN" sz="1000" b="1" kern="0" dirty="0">
              <a:solidFill>
                <a:schemeClr val="bg1"/>
              </a:solidFill>
              <a:latin typeface="Verdana" pitchFamily="34" charset="0"/>
              <a:ea typeface="Verdana" pitchFamily="34" charset="0"/>
              <a:cs typeface="Verdana" pitchFamily="34" charset="0"/>
            </a:endParaRP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IN" sz="1000" b="1" dirty="0" smtClean="0">
                <a:solidFill>
                  <a:schemeClr val="bg1"/>
                </a:solidFill>
                <a:latin typeface="Verdana" pitchFamily="34" charset="0"/>
                <a:ea typeface="Verdana" pitchFamily="34" charset="0"/>
                <a:cs typeface="Verdana" pitchFamily="34" charset="0"/>
              </a:rPr>
              <a:t>Automated Declaration and Tax Forms</a:t>
            </a:r>
          </a:p>
          <a:p>
            <a:pPr marL="171450" indent="-171450">
              <a:spcAft>
                <a:spcPts val="0"/>
              </a:spcAft>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Built CTC Components</a:t>
            </a:r>
            <a:endParaRPr lang="en-IN" sz="1000" b="1" dirty="0" smtClean="0">
              <a:solidFill>
                <a:schemeClr val="bg1"/>
              </a:solidFill>
              <a:latin typeface="Verdana" pitchFamily="34" charset="0"/>
              <a:ea typeface="Verdana" pitchFamily="34" charset="0"/>
              <a:cs typeface="Verdana" pitchFamily="34" charset="0"/>
            </a:endParaRPr>
          </a:p>
        </p:txBody>
      </p:sp>
      <p:sp>
        <p:nvSpPr>
          <p:cNvPr id="31" name="Rectangle 30"/>
          <p:cNvSpPr/>
          <p:nvPr/>
        </p:nvSpPr>
        <p:spPr>
          <a:xfrm>
            <a:off x="2926343" y="2125361"/>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658" y="2563260"/>
            <a:ext cx="1024880" cy="121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49024">
            <a:off x="2440048" y="1464817"/>
            <a:ext cx="3294928" cy="3294928"/>
          </a:xfrm>
          <a:prstGeom prst="rect">
            <a:avLst/>
          </a:prstGeom>
        </p:spPr>
      </p:pic>
    </p:spTree>
    <p:extLst>
      <p:ext uri="{BB962C8B-B14F-4D97-AF65-F5344CB8AC3E}">
        <p14:creationId xmlns:p14="http://schemas.microsoft.com/office/powerpoint/2010/main" val="3794433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latin typeface="Calibri" pitchFamily="34" charset="0"/>
              </a:rPr>
              <a:t>Exenta</a:t>
            </a:r>
            <a:r>
              <a:rPr lang="en-US" sz="3200" b="1" dirty="0" smtClean="0">
                <a:latin typeface="Calibri" pitchFamily="34" charset="0"/>
              </a:rPr>
              <a:t> – A Fresh Approach to Business</a:t>
            </a:r>
            <a:endParaRPr lang="en-US" sz="3200" b="1" dirty="0">
              <a:latin typeface="Calibri" pitchFamily="34" charset="0"/>
            </a:endParaRPr>
          </a:p>
        </p:txBody>
      </p:sp>
      <p:sp>
        <p:nvSpPr>
          <p:cNvPr id="204" name="Rektangel 30"/>
          <p:cNvSpPr>
            <a:spLocks noChangeArrowheads="1"/>
          </p:cNvSpPr>
          <p:nvPr/>
        </p:nvSpPr>
        <p:spPr bwMode="auto">
          <a:xfrm>
            <a:off x="1447800" y="1295400"/>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300" dirty="0">
              <a:solidFill>
                <a:srgbClr val="FFFFFF"/>
              </a:solidFill>
              <a:latin typeface="Verdana" pitchFamily="34" charset="0"/>
              <a:ea typeface="Verdana" pitchFamily="34" charset="0"/>
              <a:cs typeface="Verdana" pitchFamily="34" charset="0"/>
            </a:endParaRPr>
          </a:p>
        </p:txBody>
      </p:sp>
      <p:sp>
        <p:nvSpPr>
          <p:cNvPr id="205" name="Tekstboks 44"/>
          <p:cNvSpPr txBox="1">
            <a:spLocks noChangeArrowheads="1"/>
          </p:cNvSpPr>
          <p:nvPr/>
        </p:nvSpPr>
        <p:spPr bwMode="auto">
          <a:xfrm>
            <a:off x="1473201" y="1385973"/>
            <a:ext cx="5841051" cy="292388"/>
          </a:xfrm>
          <a:prstGeom prst="rect">
            <a:avLst/>
          </a:prstGeom>
          <a:noFill/>
          <a:ln w="9525">
            <a:noFill/>
            <a:miter lim="800000"/>
            <a:headEnd/>
            <a:tailEnd/>
          </a:ln>
        </p:spPr>
        <p:txBody>
          <a:bodyPr wrap="square">
            <a:spAutoFit/>
          </a:bodyPr>
          <a:lstStyle/>
          <a:p>
            <a:r>
              <a:rPr lang="en-US" sz="1300" dirty="0">
                <a:solidFill>
                  <a:srgbClr val="171717"/>
                </a:solidFill>
                <a:latin typeface="Verdana" pitchFamily="34" charset="0"/>
                <a:ea typeface="Verdana" pitchFamily="34" charset="0"/>
                <a:cs typeface="Verdana" pitchFamily="34" charset="0"/>
              </a:rPr>
              <a:t>Human </a:t>
            </a:r>
            <a:r>
              <a:rPr lang="en-US" sz="1300" dirty="0" smtClean="0">
                <a:solidFill>
                  <a:srgbClr val="171717"/>
                </a:solidFill>
                <a:latin typeface="Verdana" pitchFamily="34" charset="0"/>
                <a:ea typeface="Verdana" pitchFamily="34" charset="0"/>
                <a:cs typeface="Verdana" pitchFamily="34" charset="0"/>
              </a:rPr>
              <a:t>Resource Management </a:t>
            </a:r>
            <a:r>
              <a:rPr lang="en-US" sz="1300" dirty="0">
                <a:solidFill>
                  <a:srgbClr val="171717"/>
                </a:solidFill>
                <a:latin typeface="Verdana" pitchFamily="34" charset="0"/>
                <a:ea typeface="Verdana" pitchFamily="34" charset="0"/>
                <a:cs typeface="Verdana" pitchFamily="34" charset="0"/>
              </a:rPr>
              <a:t>for building a world-class </a:t>
            </a:r>
            <a:r>
              <a:rPr lang="en-US" sz="1300" dirty="0" smtClean="0">
                <a:solidFill>
                  <a:srgbClr val="171717"/>
                </a:solidFill>
                <a:latin typeface="Verdana" pitchFamily="34" charset="0"/>
                <a:ea typeface="Verdana" pitchFamily="34" charset="0"/>
                <a:cs typeface="Verdana" pitchFamily="34" charset="0"/>
              </a:rPr>
              <a:t>workforce</a:t>
            </a:r>
            <a:endParaRPr lang="da-DK" sz="1300" dirty="0">
              <a:latin typeface="Verdana" pitchFamily="34" charset="0"/>
              <a:ea typeface="Verdana" pitchFamily="34" charset="0"/>
              <a:cs typeface="Verdana" pitchFamily="34" charset="0"/>
            </a:endParaRPr>
          </a:p>
        </p:txBody>
      </p:sp>
      <p:grpSp>
        <p:nvGrpSpPr>
          <p:cNvPr id="206" name="Gruppe 68"/>
          <p:cNvGrpSpPr>
            <a:grpSpLocks/>
          </p:cNvGrpSpPr>
          <p:nvPr/>
        </p:nvGrpSpPr>
        <p:grpSpPr bwMode="auto">
          <a:xfrm>
            <a:off x="685800" y="1295400"/>
            <a:ext cx="644974" cy="3425555"/>
            <a:chOff x="876300" y="2511425"/>
            <a:chExt cx="344488" cy="2479675"/>
          </a:xfrm>
          <a:solidFill>
            <a:srgbClr val="00B0F0"/>
          </a:solidFill>
        </p:grpSpPr>
        <p:grpSp>
          <p:nvGrpSpPr>
            <p:cNvPr id="207" name="Gruppe 51"/>
            <p:cNvGrpSpPr/>
            <p:nvPr/>
          </p:nvGrpSpPr>
          <p:grpSpPr>
            <a:xfrm>
              <a:off x="876300" y="2511425"/>
              <a:ext cx="344488" cy="2479675"/>
              <a:chOff x="876300" y="2511425"/>
              <a:chExt cx="344488" cy="2479675"/>
            </a:xfrm>
            <a:grpFill/>
            <a:effectLst>
              <a:outerShdw blurRad="50800" dist="38100" dir="2700000" algn="tl" rotWithShape="0">
                <a:prstClr val="black">
                  <a:alpha val="40000"/>
                </a:prstClr>
              </a:outerShdw>
            </a:effectLst>
          </p:grpSpPr>
          <p:sp>
            <p:nvSpPr>
              <p:cNvPr id="214" name="Rektangel 9"/>
              <p:cNvSpPr>
                <a:spLocks noChangeArrowheads="1"/>
              </p:cNvSpPr>
              <p:nvPr/>
            </p:nvSpPr>
            <p:spPr bwMode="auto">
              <a:xfrm>
                <a:off x="876300" y="2936875"/>
                <a:ext cx="344488" cy="344488"/>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300" noProof="1">
                  <a:solidFill>
                    <a:srgbClr val="FFFFFF"/>
                  </a:solidFill>
                  <a:latin typeface="Verdana" pitchFamily="34" charset="0"/>
                  <a:ea typeface="Verdana" pitchFamily="34" charset="0"/>
                  <a:cs typeface="Verdana" pitchFamily="34" charset="0"/>
                </a:endParaRPr>
              </a:p>
            </p:txBody>
          </p:sp>
          <p:grpSp>
            <p:nvGrpSpPr>
              <p:cNvPr id="215" name="Gruppe 50"/>
              <p:cNvGrpSpPr/>
              <p:nvPr/>
            </p:nvGrpSpPr>
            <p:grpSpPr>
              <a:xfrm>
                <a:off x="876300" y="2511425"/>
                <a:ext cx="344488" cy="2479675"/>
                <a:chOff x="876300" y="2511425"/>
                <a:chExt cx="344488" cy="2479675"/>
              </a:xfrm>
              <a:grpFill/>
            </p:grpSpPr>
            <p:sp>
              <p:nvSpPr>
                <p:cNvPr id="216" name="Rektangel 20"/>
                <p:cNvSpPr>
                  <a:spLocks noChangeArrowheads="1"/>
                </p:cNvSpPr>
                <p:nvPr/>
              </p:nvSpPr>
              <p:spPr bwMode="auto">
                <a:xfrm>
                  <a:off x="876300" y="4221163"/>
                  <a:ext cx="344488" cy="342900"/>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r>
                    <a:rPr lang="da-DK" sz="1300" noProof="1" smtClean="0">
                      <a:solidFill>
                        <a:srgbClr val="FFFFFF"/>
                      </a:solidFill>
                      <a:latin typeface="Verdana" pitchFamily="34" charset="0"/>
                      <a:ea typeface="Verdana" pitchFamily="34" charset="0"/>
                      <a:cs typeface="Verdana" pitchFamily="34" charset="0"/>
                    </a:rPr>
                    <a:t>5</a:t>
                  </a:r>
                  <a:endParaRPr lang="da-DK" sz="1300" noProof="1">
                    <a:solidFill>
                      <a:srgbClr val="FFFFFF"/>
                    </a:solidFill>
                    <a:latin typeface="Verdana" pitchFamily="34" charset="0"/>
                    <a:ea typeface="Verdana" pitchFamily="34" charset="0"/>
                    <a:cs typeface="Verdana" pitchFamily="34" charset="0"/>
                  </a:endParaRPr>
                </a:p>
              </p:txBody>
            </p:sp>
            <p:grpSp>
              <p:nvGrpSpPr>
                <p:cNvPr id="217" name="Gruppe 49"/>
                <p:cNvGrpSpPr/>
                <p:nvPr/>
              </p:nvGrpSpPr>
              <p:grpSpPr>
                <a:xfrm>
                  <a:off x="876300" y="2511425"/>
                  <a:ext cx="344488" cy="2479675"/>
                  <a:chOff x="876300" y="2511425"/>
                  <a:chExt cx="344488" cy="2479675"/>
                </a:xfrm>
                <a:grpFill/>
              </p:grpSpPr>
              <p:sp>
                <p:nvSpPr>
                  <p:cNvPr id="218" name="Rektangel 7"/>
                  <p:cNvSpPr>
                    <a:spLocks noChangeArrowheads="1"/>
                  </p:cNvSpPr>
                  <p:nvPr/>
                </p:nvSpPr>
                <p:spPr bwMode="auto">
                  <a:xfrm>
                    <a:off x="876300" y="2511425"/>
                    <a:ext cx="344488" cy="342900"/>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300" noProof="1">
                      <a:solidFill>
                        <a:srgbClr val="FFFFFF"/>
                      </a:solidFill>
                      <a:latin typeface="Verdana" pitchFamily="34" charset="0"/>
                      <a:ea typeface="Verdana" pitchFamily="34" charset="0"/>
                      <a:cs typeface="Verdana" pitchFamily="34" charset="0"/>
                    </a:endParaRPr>
                  </a:p>
                </p:txBody>
              </p:sp>
              <p:sp>
                <p:nvSpPr>
                  <p:cNvPr id="219" name="Rektangel 11"/>
                  <p:cNvSpPr>
                    <a:spLocks noChangeArrowheads="1"/>
                  </p:cNvSpPr>
                  <p:nvPr/>
                </p:nvSpPr>
                <p:spPr bwMode="auto">
                  <a:xfrm>
                    <a:off x="876300" y="3363913"/>
                    <a:ext cx="344488" cy="344487"/>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300" noProof="1">
                      <a:solidFill>
                        <a:srgbClr val="FFFFFF"/>
                      </a:solidFill>
                      <a:latin typeface="Verdana" pitchFamily="34" charset="0"/>
                      <a:ea typeface="Verdana" pitchFamily="34" charset="0"/>
                      <a:cs typeface="Verdana" pitchFamily="34" charset="0"/>
                    </a:endParaRPr>
                  </a:p>
                </p:txBody>
              </p:sp>
              <p:sp>
                <p:nvSpPr>
                  <p:cNvPr id="220" name="Rektangel 13"/>
                  <p:cNvSpPr>
                    <a:spLocks noChangeArrowheads="1"/>
                  </p:cNvSpPr>
                  <p:nvPr/>
                </p:nvSpPr>
                <p:spPr bwMode="auto">
                  <a:xfrm>
                    <a:off x="876300" y="3790950"/>
                    <a:ext cx="344488" cy="347663"/>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300" noProof="1">
                      <a:solidFill>
                        <a:srgbClr val="FFFFFF"/>
                      </a:solidFill>
                      <a:latin typeface="Verdana" pitchFamily="34" charset="0"/>
                      <a:ea typeface="Verdana" pitchFamily="34" charset="0"/>
                      <a:cs typeface="Verdana" pitchFamily="34" charset="0"/>
                    </a:endParaRPr>
                  </a:p>
                </p:txBody>
              </p:sp>
              <p:sp>
                <p:nvSpPr>
                  <p:cNvPr id="221" name="Rektangel 23"/>
                  <p:cNvSpPr>
                    <a:spLocks noChangeArrowheads="1"/>
                  </p:cNvSpPr>
                  <p:nvPr/>
                </p:nvSpPr>
                <p:spPr bwMode="auto">
                  <a:xfrm>
                    <a:off x="876300" y="4646613"/>
                    <a:ext cx="344488" cy="344487"/>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300" noProof="1">
                      <a:solidFill>
                        <a:srgbClr val="FFFFFF"/>
                      </a:solidFill>
                      <a:latin typeface="Verdana" pitchFamily="34" charset="0"/>
                      <a:ea typeface="Verdana" pitchFamily="34" charset="0"/>
                      <a:cs typeface="Verdana" pitchFamily="34" charset="0"/>
                    </a:endParaRPr>
                  </a:p>
                </p:txBody>
              </p:sp>
            </p:grpSp>
          </p:grpSp>
        </p:grpSp>
        <p:sp>
          <p:nvSpPr>
            <p:cNvPr id="208" name="Tekstboks 54"/>
            <p:cNvSpPr txBox="1">
              <a:spLocks noChangeArrowheads="1"/>
            </p:cNvSpPr>
            <p:nvPr/>
          </p:nvSpPr>
          <p:spPr bwMode="auto">
            <a:xfrm>
              <a:off x="890588" y="2547938"/>
              <a:ext cx="322262" cy="274637"/>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300" noProof="1">
                  <a:solidFill>
                    <a:schemeClr val="bg1"/>
                  </a:solidFill>
                  <a:latin typeface="Verdana" pitchFamily="34" charset="0"/>
                  <a:ea typeface="Verdana" pitchFamily="34" charset="0"/>
                  <a:cs typeface="Verdana" pitchFamily="34" charset="0"/>
                </a:rPr>
                <a:t>1</a:t>
              </a:r>
            </a:p>
          </p:txBody>
        </p:sp>
        <p:sp>
          <p:nvSpPr>
            <p:cNvPr id="209" name="Tekstboks 58"/>
            <p:cNvSpPr txBox="1">
              <a:spLocks noChangeArrowheads="1"/>
            </p:cNvSpPr>
            <p:nvPr/>
          </p:nvSpPr>
          <p:spPr bwMode="auto">
            <a:xfrm>
              <a:off x="890588" y="2986088"/>
              <a:ext cx="322262" cy="276225"/>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300" noProof="1">
                  <a:solidFill>
                    <a:schemeClr val="bg1"/>
                  </a:solidFill>
                  <a:latin typeface="Verdana" pitchFamily="34" charset="0"/>
                  <a:ea typeface="Verdana" pitchFamily="34" charset="0"/>
                  <a:cs typeface="Verdana" pitchFamily="34" charset="0"/>
                </a:rPr>
                <a:t>2</a:t>
              </a:r>
            </a:p>
          </p:txBody>
        </p:sp>
        <p:sp>
          <p:nvSpPr>
            <p:cNvPr id="210" name="Tekstboks 59"/>
            <p:cNvSpPr txBox="1">
              <a:spLocks noChangeArrowheads="1"/>
            </p:cNvSpPr>
            <p:nvPr/>
          </p:nvSpPr>
          <p:spPr bwMode="auto">
            <a:xfrm>
              <a:off x="890588" y="3400425"/>
              <a:ext cx="322262" cy="276225"/>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300" noProof="1">
                  <a:solidFill>
                    <a:schemeClr val="bg1"/>
                  </a:solidFill>
                  <a:latin typeface="Verdana" pitchFamily="34" charset="0"/>
                  <a:ea typeface="Verdana" pitchFamily="34" charset="0"/>
                  <a:cs typeface="Verdana" pitchFamily="34" charset="0"/>
                </a:rPr>
                <a:t>3</a:t>
              </a:r>
            </a:p>
          </p:txBody>
        </p:sp>
        <p:sp>
          <p:nvSpPr>
            <p:cNvPr id="211" name="Tekstboks 61"/>
            <p:cNvSpPr txBox="1">
              <a:spLocks noChangeArrowheads="1"/>
            </p:cNvSpPr>
            <p:nvPr/>
          </p:nvSpPr>
          <p:spPr bwMode="auto">
            <a:xfrm>
              <a:off x="890588" y="3822700"/>
              <a:ext cx="322262" cy="279400"/>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300" noProof="1">
                  <a:solidFill>
                    <a:schemeClr val="bg1"/>
                  </a:solidFill>
                  <a:latin typeface="Verdana" pitchFamily="34" charset="0"/>
                  <a:ea typeface="Verdana" pitchFamily="34" charset="0"/>
                  <a:cs typeface="Verdana" pitchFamily="34" charset="0"/>
                </a:rPr>
                <a:t>4</a:t>
              </a:r>
            </a:p>
          </p:txBody>
        </p:sp>
      </p:grpSp>
      <p:sp>
        <p:nvSpPr>
          <p:cNvPr id="222" name="Rektangel 30"/>
          <p:cNvSpPr>
            <a:spLocks noChangeArrowheads="1"/>
          </p:cNvSpPr>
          <p:nvPr/>
        </p:nvSpPr>
        <p:spPr bwMode="auto">
          <a:xfrm>
            <a:off x="1455751" y="1881797"/>
            <a:ext cx="6474558"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300" dirty="0">
              <a:solidFill>
                <a:srgbClr val="FFFFFF"/>
              </a:solidFill>
              <a:latin typeface="Verdana" pitchFamily="34" charset="0"/>
              <a:ea typeface="Verdana" pitchFamily="34" charset="0"/>
              <a:cs typeface="Verdana" pitchFamily="34" charset="0"/>
            </a:endParaRPr>
          </a:p>
        </p:txBody>
      </p:sp>
      <p:sp>
        <p:nvSpPr>
          <p:cNvPr id="223" name="Tekstboks 44"/>
          <p:cNvSpPr txBox="1">
            <a:spLocks noChangeArrowheads="1"/>
          </p:cNvSpPr>
          <p:nvPr/>
        </p:nvSpPr>
        <p:spPr bwMode="auto">
          <a:xfrm>
            <a:off x="1482700" y="1989275"/>
            <a:ext cx="6431707" cy="292388"/>
          </a:xfrm>
          <a:prstGeom prst="rect">
            <a:avLst/>
          </a:prstGeom>
          <a:noFill/>
          <a:ln w="9525">
            <a:noFill/>
            <a:miter lim="800000"/>
            <a:headEnd/>
            <a:tailEnd/>
          </a:ln>
        </p:spPr>
        <p:txBody>
          <a:bodyPr wrap="square">
            <a:spAutoFit/>
          </a:bodyPr>
          <a:lstStyle/>
          <a:p>
            <a:r>
              <a:rPr lang="en-US" sz="1300" dirty="0" smtClean="0">
                <a:solidFill>
                  <a:srgbClr val="171717"/>
                </a:solidFill>
                <a:latin typeface="Verdana" pitchFamily="34" charset="0"/>
                <a:ea typeface="Verdana" pitchFamily="34" charset="0"/>
                <a:cs typeface="Verdana" pitchFamily="34" charset="0"/>
              </a:rPr>
              <a:t>Launched in the Market in 2013</a:t>
            </a:r>
            <a:endParaRPr lang="da-DK" sz="1300" dirty="0">
              <a:latin typeface="Verdana" pitchFamily="34" charset="0"/>
              <a:ea typeface="Verdana" pitchFamily="34" charset="0"/>
              <a:cs typeface="Verdana" pitchFamily="34" charset="0"/>
            </a:endParaRPr>
          </a:p>
        </p:txBody>
      </p:sp>
      <p:sp>
        <p:nvSpPr>
          <p:cNvPr id="224" name="Rektangel 30"/>
          <p:cNvSpPr>
            <a:spLocks noChangeArrowheads="1"/>
          </p:cNvSpPr>
          <p:nvPr/>
        </p:nvSpPr>
        <p:spPr bwMode="auto">
          <a:xfrm>
            <a:off x="1457298" y="2472733"/>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300" dirty="0">
              <a:solidFill>
                <a:srgbClr val="FFFFFF"/>
              </a:solidFill>
              <a:latin typeface="Verdana" pitchFamily="34" charset="0"/>
              <a:ea typeface="Verdana" pitchFamily="34" charset="0"/>
              <a:cs typeface="Verdana" pitchFamily="34" charset="0"/>
            </a:endParaRPr>
          </a:p>
        </p:txBody>
      </p:sp>
      <p:sp>
        <p:nvSpPr>
          <p:cNvPr id="225" name="Tekstboks 44"/>
          <p:cNvSpPr txBox="1">
            <a:spLocks noChangeArrowheads="1"/>
          </p:cNvSpPr>
          <p:nvPr/>
        </p:nvSpPr>
        <p:spPr bwMode="auto">
          <a:xfrm>
            <a:off x="1477176" y="2564741"/>
            <a:ext cx="6431707" cy="292388"/>
          </a:xfrm>
          <a:prstGeom prst="rect">
            <a:avLst/>
          </a:prstGeom>
          <a:noFill/>
          <a:ln w="9525">
            <a:noFill/>
            <a:miter lim="800000"/>
            <a:headEnd/>
            <a:tailEnd/>
          </a:ln>
        </p:spPr>
        <p:txBody>
          <a:bodyPr wrap="square">
            <a:spAutoFit/>
          </a:bodyPr>
          <a:lstStyle/>
          <a:p>
            <a:r>
              <a:rPr lang="en-US" sz="1300" dirty="0" smtClean="0">
                <a:solidFill>
                  <a:srgbClr val="171717"/>
                </a:solidFill>
                <a:latin typeface="Verdana" pitchFamily="34" charset="0"/>
                <a:ea typeface="Verdana" pitchFamily="34" charset="0"/>
                <a:cs typeface="Verdana" pitchFamily="34" charset="0"/>
              </a:rPr>
              <a:t>Flexible Implementations- Both cloud and on-premise deployment models</a:t>
            </a:r>
            <a:endParaRPr lang="da-DK" sz="1300" dirty="0">
              <a:latin typeface="Verdana" pitchFamily="34" charset="0"/>
              <a:ea typeface="Verdana" pitchFamily="34" charset="0"/>
              <a:cs typeface="Verdana" pitchFamily="34" charset="0"/>
            </a:endParaRPr>
          </a:p>
        </p:txBody>
      </p:sp>
      <p:sp>
        <p:nvSpPr>
          <p:cNvPr id="226" name="Rektangel 30"/>
          <p:cNvSpPr>
            <a:spLocks noChangeArrowheads="1"/>
          </p:cNvSpPr>
          <p:nvPr/>
        </p:nvSpPr>
        <p:spPr bwMode="auto">
          <a:xfrm>
            <a:off x="1457298" y="3062665"/>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300" dirty="0">
              <a:solidFill>
                <a:srgbClr val="FFFFFF"/>
              </a:solidFill>
              <a:latin typeface="Verdana" pitchFamily="34" charset="0"/>
              <a:ea typeface="Verdana" pitchFamily="34" charset="0"/>
              <a:cs typeface="Verdana" pitchFamily="34" charset="0"/>
            </a:endParaRPr>
          </a:p>
        </p:txBody>
      </p:sp>
      <p:sp>
        <p:nvSpPr>
          <p:cNvPr id="227" name="Tekstboks 44"/>
          <p:cNvSpPr txBox="1">
            <a:spLocks noChangeArrowheads="1"/>
          </p:cNvSpPr>
          <p:nvPr/>
        </p:nvSpPr>
        <p:spPr bwMode="auto">
          <a:xfrm>
            <a:off x="1482700" y="3153577"/>
            <a:ext cx="6431707" cy="292388"/>
          </a:xfrm>
          <a:prstGeom prst="rect">
            <a:avLst/>
          </a:prstGeom>
          <a:solidFill>
            <a:schemeClr val="bg1">
              <a:lumMod val="95000"/>
            </a:schemeClr>
          </a:solidFill>
          <a:ln w="9525">
            <a:noFill/>
            <a:miter lim="800000"/>
            <a:headEnd/>
            <a:tailEnd/>
          </a:ln>
        </p:spPr>
        <p:txBody>
          <a:bodyPr wrap="square">
            <a:spAutoFit/>
          </a:bodyPr>
          <a:lstStyle/>
          <a:p>
            <a:r>
              <a:rPr lang="en-US" sz="1300" dirty="0" smtClean="0">
                <a:solidFill>
                  <a:srgbClr val="171717"/>
                </a:solidFill>
                <a:latin typeface="Verdana" pitchFamily="34" charset="0"/>
                <a:ea typeface="Verdana" pitchFamily="34" charset="0"/>
                <a:cs typeface="Verdana" pitchFamily="34" charset="0"/>
              </a:rPr>
              <a:t>Global Architecture – to Manage Global Payroll and Global Organizations</a:t>
            </a:r>
            <a:endParaRPr lang="da-DK" sz="1300" dirty="0">
              <a:latin typeface="Verdana" pitchFamily="34" charset="0"/>
              <a:ea typeface="Verdana" pitchFamily="34" charset="0"/>
              <a:cs typeface="Verdana" pitchFamily="34" charset="0"/>
            </a:endParaRPr>
          </a:p>
        </p:txBody>
      </p:sp>
      <p:sp>
        <p:nvSpPr>
          <p:cNvPr id="228" name="Rektangel 30"/>
          <p:cNvSpPr>
            <a:spLocks noChangeArrowheads="1"/>
          </p:cNvSpPr>
          <p:nvPr/>
        </p:nvSpPr>
        <p:spPr bwMode="auto">
          <a:xfrm>
            <a:off x="1457298" y="3650560"/>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300" dirty="0">
              <a:solidFill>
                <a:srgbClr val="FFFFFF"/>
              </a:solidFill>
              <a:latin typeface="Verdana" pitchFamily="34" charset="0"/>
              <a:ea typeface="Verdana" pitchFamily="34" charset="0"/>
              <a:cs typeface="Verdana" pitchFamily="34" charset="0"/>
            </a:endParaRPr>
          </a:p>
        </p:txBody>
      </p:sp>
      <p:sp>
        <p:nvSpPr>
          <p:cNvPr id="229" name="Rektangel 30"/>
          <p:cNvSpPr>
            <a:spLocks noChangeArrowheads="1"/>
          </p:cNvSpPr>
          <p:nvPr/>
        </p:nvSpPr>
        <p:spPr bwMode="auto">
          <a:xfrm>
            <a:off x="1466798" y="4247732"/>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300" dirty="0">
              <a:solidFill>
                <a:srgbClr val="FFFFFF"/>
              </a:solidFill>
              <a:latin typeface="Verdana" pitchFamily="34" charset="0"/>
              <a:ea typeface="Verdana" pitchFamily="34" charset="0"/>
              <a:cs typeface="Verdana" pitchFamily="34" charset="0"/>
            </a:endParaRPr>
          </a:p>
        </p:txBody>
      </p:sp>
      <p:sp>
        <p:nvSpPr>
          <p:cNvPr id="230" name="Tekstboks 44"/>
          <p:cNvSpPr txBox="1">
            <a:spLocks noChangeArrowheads="1"/>
          </p:cNvSpPr>
          <p:nvPr/>
        </p:nvSpPr>
        <p:spPr bwMode="auto">
          <a:xfrm>
            <a:off x="1498602" y="3724869"/>
            <a:ext cx="6431707" cy="292388"/>
          </a:xfrm>
          <a:prstGeom prst="rect">
            <a:avLst/>
          </a:prstGeom>
          <a:noFill/>
          <a:ln w="9525">
            <a:noFill/>
            <a:miter lim="800000"/>
            <a:headEnd/>
            <a:tailEnd/>
          </a:ln>
        </p:spPr>
        <p:txBody>
          <a:bodyPr wrap="square">
            <a:spAutoFit/>
          </a:bodyPr>
          <a:lstStyle/>
          <a:p>
            <a:r>
              <a:rPr lang="en-US" sz="1300" dirty="0" smtClean="0">
                <a:solidFill>
                  <a:srgbClr val="171717"/>
                </a:solidFill>
                <a:latin typeface="Verdana" pitchFamily="34" charset="0"/>
                <a:ea typeface="Verdana" pitchFamily="34" charset="0"/>
                <a:cs typeface="Verdana" pitchFamily="34" charset="0"/>
              </a:rPr>
              <a:t>Over 100 Implementations in 10 Countries</a:t>
            </a:r>
            <a:endParaRPr lang="da-DK" sz="1300" dirty="0">
              <a:latin typeface="Verdana" pitchFamily="34" charset="0"/>
              <a:ea typeface="Verdana" pitchFamily="34" charset="0"/>
              <a:cs typeface="Verdana" pitchFamily="34" charset="0"/>
            </a:endParaRPr>
          </a:p>
        </p:txBody>
      </p:sp>
      <p:sp>
        <p:nvSpPr>
          <p:cNvPr id="231" name="Tekstboks 44"/>
          <p:cNvSpPr txBox="1">
            <a:spLocks noChangeArrowheads="1"/>
          </p:cNvSpPr>
          <p:nvPr/>
        </p:nvSpPr>
        <p:spPr bwMode="auto">
          <a:xfrm>
            <a:off x="1500149" y="4336730"/>
            <a:ext cx="6431707" cy="292388"/>
          </a:xfrm>
          <a:prstGeom prst="rect">
            <a:avLst/>
          </a:prstGeom>
          <a:noFill/>
          <a:ln w="9525">
            <a:noFill/>
            <a:miter lim="800000"/>
            <a:headEnd/>
            <a:tailEnd/>
          </a:ln>
        </p:spPr>
        <p:txBody>
          <a:bodyPr wrap="square">
            <a:spAutoFit/>
          </a:bodyPr>
          <a:lstStyle/>
          <a:p>
            <a:r>
              <a:rPr lang="en-US" sz="1300" dirty="0" smtClean="0">
                <a:solidFill>
                  <a:srgbClr val="171717"/>
                </a:solidFill>
                <a:latin typeface="Verdana" pitchFamily="34" charset="0"/>
                <a:ea typeface="Verdana" pitchFamily="34" charset="0"/>
                <a:cs typeface="Verdana" pitchFamily="34" charset="0"/>
              </a:rPr>
              <a:t>Completely Configurable to your Organizational Needs</a:t>
            </a:r>
            <a:endParaRPr lang="da-DK" sz="1300" dirty="0">
              <a:latin typeface="Verdana" pitchFamily="34" charset="0"/>
              <a:ea typeface="Verdana" pitchFamily="34" charset="0"/>
              <a:cs typeface="Verdana" pitchFamily="34" charset="0"/>
            </a:endParaRPr>
          </a:p>
        </p:txBody>
      </p:sp>
      <p:sp>
        <p:nvSpPr>
          <p:cNvPr id="247" name="Rektangel 20"/>
          <p:cNvSpPr>
            <a:spLocks noChangeArrowheads="1"/>
          </p:cNvSpPr>
          <p:nvPr/>
        </p:nvSpPr>
        <p:spPr bwMode="auto">
          <a:xfrm>
            <a:off x="685800" y="4267200"/>
            <a:ext cx="644974" cy="4737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r>
              <a:rPr lang="da-DK" sz="1300" noProof="1" smtClean="0">
                <a:solidFill>
                  <a:srgbClr val="FFFFFF"/>
                </a:solidFill>
                <a:latin typeface="Verdana" pitchFamily="34" charset="0"/>
                <a:ea typeface="Verdana" pitchFamily="34" charset="0"/>
                <a:cs typeface="Verdana" pitchFamily="34" charset="0"/>
              </a:rPr>
              <a:t>6</a:t>
            </a:r>
            <a:endParaRPr lang="da-DK" sz="1300" noProof="1">
              <a:solidFill>
                <a:srgbClr val="FFFFFF"/>
              </a:solidFill>
              <a:latin typeface="Verdana" pitchFamily="34" charset="0"/>
              <a:ea typeface="Verdana" pitchFamily="34" charset="0"/>
              <a:cs typeface="Verdana" pitchFamily="34" charset="0"/>
            </a:endParaRPr>
          </a:p>
        </p:txBody>
      </p:sp>
      <p:pic>
        <p:nvPicPr>
          <p:cNvPr id="30"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4825495" y="1970444"/>
            <a:ext cx="3240000" cy="2304000"/>
          </a:xfrm>
          <a:prstGeom prst="foldedCorner">
            <a:avLst>
              <a:gd name="adj" fmla="val 1501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28" name="Folded Corner 27"/>
          <p:cNvSpPr/>
          <p:nvPr/>
        </p:nvSpPr>
        <p:spPr>
          <a:xfrm rot="10800000">
            <a:off x="154360" y="1933110"/>
            <a:ext cx="3456000" cy="2340000"/>
          </a:xfrm>
          <a:prstGeom prst="foldedCorner">
            <a:avLst>
              <a:gd name="adj" fmla="val 1707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7" name="Rectangle 6"/>
          <p:cNvSpPr/>
          <p:nvPr/>
        </p:nvSpPr>
        <p:spPr>
          <a:xfrm>
            <a:off x="3025295" y="2113130"/>
            <a:ext cx="2160240"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ktangel 32"/>
          <p:cNvSpPr>
            <a:spLocks noChangeArrowheads="1"/>
          </p:cNvSpPr>
          <p:nvPr/>
        </p:nvSpPr>
        <p:spPr bwMode="auto">
          <a:xfrm>
            <a:off x="514400" y="222885"/>
            <a:ext cx="5760000" cy="680866"/>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algn="just" eaLnBrk="0" fontAlgn="base" hangingPunct="0">
              <a:lnSpc>
                <a:spcPct val="150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Recruitment Management</a:t>
            </a:r>
            <a:endParaRPr lang="en-US" sz="2000" b="1" dirty="0">
              <a:solidFill>
                <a:schemeClr val="bg1"/>
              </a:solidFill>
              <a:latin typeface="Verdana" pitchFamily="34" charset="0"/>
              <a:ea typeface="Verdana" pitchFamily="34" charset="0"/>
              <a:cs typeface="Verdana" pitchFamily="34" charset="0"/>
            </a:endParaRPr>
          </a:p>
        </p:txBody>
      </p:sp>
      <p:pic>
        <p:nvPicPr>
          <p:cNvPr id="14"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5" name="TextBox 4"/>
          <p:cNvSpPr txBox="1"/>
          <p:nvPr/>
        </p:nvSpPr>
        <p:spPr>
          <a:xfrm>
            <a:off x="469635" y="2045474"/>
            <a:ext cx="2160000" cy="2400657"/>
          </a:xfrm>
          <a:prstGeom prst="rect">
            <a:avLst/>
          </a:prstGeom>
          <a:noFill/>
        </p:spPr>
        <p:txBody>
          <a:bodyPr wrap="square" rtlCol="0">
            <a:spAutoFit/>
          </a:bodyPr>
          <a:lstStyle/>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Budgeting and Requisition Approval</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Automated Job Posting to Job Portals, Social Media and Recruitment Agencies</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Candidates Application and Shortlisting</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Automated Hiring Process and Interview Feedbacks</a:t>
            </a:r>
          </a:p>
          <a:p>
            <a:pPr marL="171450" lvl="0" indent="-171450" defTabSz="914400">
              <a:buFont typeface="Arial" pitchFamily="34" charset="0"/>
              <a:buChar char="•"/>
              <a:defRPr/>
            </a:pPr>
            <a:endParaRPr lang="en-IN" sz="1000" b="1" kern="0"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5779532" y="2068125"/>
            <a:ext cx="2070683" cy="2092881"/>
          </a:xfrm>
          <a:prstGeom prst="rect">
            <a:avLst/>
          </a:prstGeom>
          <a:noFill/>
        </p:spPr>
        <p:txBody>
          <a:bodyPr wrap="square" rtlCol="0">
            <a:spAutoFit/>
          </a:bodyPr>
          <a:lstStyle/>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Automated Generation of Offer Letter and CTC Structure</a:t>
            </a: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Acceptation and Turndown List of Letters</a:t>
            </a: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Generation of Appointment Letter</a:t>
            </a: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Recording and Requisition Closed</a:t>
            </a:r>
            <a:endParaRPr lang="en-IN" sz="1000" b="1" dirty="0">
              <a:solidFill>
                <a:schemeClr val="bg1"/>
              </a:solidFill>
              <a:latin typeface="Verdana" pitchFamily="34" charset="0"/>
              <a:ea typeface="Verdana" pitchFamily="34" charset="0"/>
              <a:cs typeface="Verdana" pitchFamily="34"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35850"/>
            <a:ext cx="1067264" cy="160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5888">
            <a:off x="2465638" y="1539486"/>
            <a:ext cx="3294928" cy="32949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4825495" y="1970444"/>
            <a:ext cx="3240000" cy="2304000"/>
          </a:xfrm>
          <a:prstGeom prst="foldedCorner">
            <a:avLst>
              <a:gd name="adj" fmla="val 1501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28" name="Folded Corner 27"/>
          <p:cNvSpPr/>
          <p:nvPr/>
        </p:nvSpPr>
        <p:spPr>
          <a:xfrm rot="10800000">
            <a:off x="154360" y="1933110"/>
            <a:ext cx="3456000" cy="2340000"/>
          </a:xfrm>
          <a:prstGeom prst="foldedCorner">
            <a:avLst>
              <a:gd name="adj" fmla="val 1707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7" name="Rectangle 6"/>
          <p:cNvSpPr/>
          <p:nvPr/>
        </p:nvSpPr>
        <p:spPr>
          <a:xfrm>
            <a:off x="3025295" y="2113130"/>
            <a:ext cx="2160240"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ktangel 32"/>
          <p:cNvSpPr>
            <a:spLocks noChangeArrowheads="1"/>
          </p:cNvSpPr>
          <p:nvPr/>
        </p:nvSpPr>
        <p:spPr bwMode="auto">
          <a:xfrm>
            <a:off x="514400" y="222885"/>
            <a:ext cx="5760000" cy="680866"/>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algn="just" eaLnBrk="0" fontAlgn="base" hangingPunct="0">
              <a:lnSpc>
                <a:spcPct val="150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Awards</a:t>
            </a:r>
            <a:endParaRPr lang="en-US" sz="2000" b="1" dirty="0">
              <a:solidFill>
                <a:schemeClr val="bg1"/>
              </a:solidFill>
              <a:latin typeface="Verdana" pitchFamily="34" charset="0"/>
              <a:ea typeface="Verdana" pitchFamily="34" charset="0"/>
              <a:cs typeface="Verdana" pitchFamily="34" charset="0"/>
            </a:endParaRPr>
          </a:p>
        </p:txBody>
      </p:sp>
      <p:pic>
        <p:nvPicPr>
          <p:cNvPr id="14"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5" name="TextBox 4"/>
          <p:cNvSpPr txBox="1"/>
          <p:nvPr/>
        </p:nvSpPr>
        <p:spPr>
          <a:xfrm>
            <a:off x="458776" y="2563180"/>
            <a:ext cx="2160000" cy="861774"/>
          </a:xfrm>
          <a:prstGeom prst="rect">
            <a:avLst/>
          </a:prstGeom>
          <a:noFill/>
        </p:spPr>
        <p:txBody>
          <a:bodyPr wrap="square" rtlCol="0">
            <a:spAutoFit/>
          </a:bodyPr>
          <a:lstStyle/>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Manage award</a:t>
            </a:r>
          </a:p>
          <a:p>
            <a:pPr marL="171450" lvl="0" indent="-171450" defTabSz="914400">
              <a:buBlip>
                <a:blip r:embed="rId4"/>
              </a:buBlip>
              <a:defRPr/>
            </a:pPr>
            <a:endParaRPr lang="en-US" sz="1000" b="1" kern="0" dirty="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Manage nomination</a:t>
            </a:r>
          </a:p>
          <a:p>
            <a:pPr marL="171450" lvl="0" indent="-171450" defTabSz="914400">
              <a:buBlip>
                <a:blip r:embed="rId4"/>
              </a:buBlip>
              <a:defRPr/>
            </a:pPr>
            <a:endParaRPr lang="en-US" sz="1000" b="1" kern="0" dirty="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a:solidFill>
                  <a:schemeClr val="bg1"/>
                </a:solidFill>
                <a:latin typeface="Verdana" pitchFamily="34" charset="0"/>
                <a:ea typeface="Verdana" pitchFamily="34" charset="0"/>
                <a:cs typeface="Verdana" pitchFamily="34" charset="0"/>
              </a:rPr>
              <a:t>M</a:t>
            </a:r>
            <a:r>
              <a:rPr lang="en-US" sz="1000" b="1" kern="0" dirty="0" smtClean="0">
                <a:solidFill>
                  <a:schemeClr val="bg1"/>
                </a:solidFill>
                <a:latin typeface="Verdana" pitchFamily="34" charset="0"/>
                <a:ea typeface="Verdana" pitchFamily="34" charset="0"/>
                <a:cs typeface="Verdana" pitchFamily="34" charset="0"/>
              </a:rPr>
              <a:t>y nomination</a:t>
            </a:r>
            <a:endParaRPr lang="en-IN" sz="1000" b="1" kern="0"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5863799" y="2435850"/>
            <a:ext cx="2070683" cy="1169551"/>
          </a:xfrm>
          <a:prstGeom prst="rect">
            <a:avLst/>
          </a:prstGeom>
          <a:noFill/>
        </p:spPr>
        <p:txBody>
          <a:bodyPr wrap="square" rtlCol="0">
            <a:spAutoFit/>
          </a:bodyPr>
          <a:lstStyle/>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Panel members</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Final approval</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Awards history</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Employee award</a:t>
            </a:r>
            <a:endParaRPr lang="en-IN" sz="1000" b="1" dirty="0">
              <a:solidFill>
                <a:schemeClr val="bg1"/>
              </a:solidFill>
              <a:latin typeface="Verdana" pitchFamily="34" charset="0"/>
              <a:ea typeface="Verdana" pitchFamily="34" charset="0"/>
              <a:cs typeface="Verdana" pitchFamily="34"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35850"/>
            <a:ext cx="1067264" cy="160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5888">
            <a:off x="2465638" y="1539486"/>
            <a:ext cx="3294928" cy="3294928"/>
          </a:xfrm>
          <a:prstGeom prst="rect">
            <a:avLst/>
          </a:prstGeom>
        </p:spPr>
      </p:pic>
    </p:spTree>
    <p:extLst>
      <p:ext uri="{BB962C8B-B14F-4D97-AF65-F5344CB8AC3E}">
        <p14:creationId xmlns:p14="http://schemas.microsoft.com/office/powerpoint/2010/main" val="227989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4825495" y="1970444"/>
            <a:ext cx="3240000" cy="2304000"/>
          </a:xfrm>
          <a:prstGeom prst="foldedCorner">
            <a:avLst>
              <a:gd name="adj" fmla="val 1501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28" name="Folded Corner 27"/>
          <p:cNvSpPr/>
          <p:nvPr/>
        </p:nvSpPr>
        <p:spPr>
          <a:xfrm rot="10800000">
            <a:off x="154360" y="1933110"/>
            <a:ext cx="3456000" cy="2340000"/>
          </a:xfrm>
          <a:prstGeom prst="foldedCorner">
            <a:avLst>
              <a:gd name="adj" fmla="val 17079"/>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a:p>
        </p:txBody>
      </p:sp>
      <p:sp>
        <p:nvSpPr>
          <p:cNvPr id="7" name="Rectangle 6"/>
          <p:cNvSpPr/>
          <p:nvPr/>
        </p:nvSpPr>
        <p:spPr>
          <a:xfrm>
            <a:off x="3025295" y="2113130"/>
            <a:ext cx="2160240"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ktangel 32"/>
          <p:cNvSpPr>
            <a:spLocks noChangeArrowheads="1"/>
          </p:cNvSpPr>
          <p:nvPr/>
        </p:nvSpPr>
        <p:spPr bwMode="auto">
          <a:xfrm>
            <a:off x="514400" y="222885"/>
            <a:ext cx="5760000" cy="680866"/>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algn="just" eaLnBrk="0" fontAlgn="base" hangingPunct="0">
              <a:lnSpc>
                <a:spcPct val="150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Social feeds</a:t>
            </a:r>
            <a:endParaRPr lang="en-US" sz="2000" b="1" dirty="0">
              <a:solidFill>
                <a:schemeClr val="bg1"/>
              </a:solidFill>
              <a:latin typeface="Verdana" pitchFamily="34" charset="0"/>
              <a:ea typeface="Verdana" pitchFamily="34" charset="0"/>
              <a:cs typeface="Verdana" pitchFamily="34" charset="0"/>
            </a:endParaRPr>
          </a:p>
        </p:txBody>
      </p:sp>
      <p:pic>
        <p:nvPicPr>
          <p:cNvPr id="14"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5" name="TextBox 4"/>
          <p:cNvSpPr txBox="1"/>
          <p:nvPr/>
        </p:nvSpPr>
        <p:spPr>
          <a:xfrm>
            <a:off x="513531" y="2695803"/>
            <a:ext cx="2160000" cy="553998"/>
          </a:xfrm>
          <a:prstGeom prst="rect">
            <a:avLst/>
          </a:prstGeom>
          <a:noFill/>
        </p:spPr>
        <p:txBody>
          <a:bodyPr wrap="square" rtlCol="0">
            <a:spAutoFit/>
          </a:bodyPr>
          <a:lstStyle/>
          <a:p>
            <a:pPr marL="171450" lvl="0" indent="-171450" defTabSz="914400">
              <a:buBlip>
                <a:blip r:embed="rId4"/>
              </a:buBlip>
              <a:defRPr/>
            </a:pPr>
            <a:r>
              <a:rPr lang="en-IN" sz="1000" b="1" kern="0" dirty="0" smtClean="0">
                <a:solidFill>
                  <a:schemeClr val="bg1"/>
                </a:solidFill>
                <a:latin typeface="Verdana" pitchFamily="34" charset="0"/>
                <a:ea typeface="Verdana" pitchFamily="34" charset="0"/>
                <a:cs typeface="Verdana" pitchFamily="34" charset="0"/>
              </a:rPr>
              <a:t>Group</a:t>
            </a:r>
          </a:p>
          <a:p>
            <a:pPr marL="171450" lvl="0" indent="-171450" defTabSz="914400">
              <a:buBlip>
                <a:blip r:embed="rId4"/>
              </a:buBlip>
              <a:defRPr/>
            </a:pPr>
            <a:endParaRPr lang="en-IN" sz="1000" b="1" kern="0" dirty="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IN" sz="1000" b="1" kern="0" dirty="0" smtClean="0">
                <a:solidFill>
                  <a:schemeClr val="bg1"/>
                </a:solidFill>
                <a:latin typeface="Verdana" pitchFamily="34" charset="0"/>
                <a:ea typeface="Verdana" pitchFamily="34" charset="0"/>
                <a:cs typeface="Verdana" pitchFamily="34" charset="0"/>
              </a:rPr>
              <a:t>Private messages</a:t>
            </a:r>
            <a:endParaRPr lang="en-IN" sz="1000" b="1" kern="0"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5863799" y="2632952"/>
            <a:ext cx="2070683" cy="553998"/>
          </a:xfrm>
          <a:prstGeom prst="rect">
            <a:avLst/>
          </a:prstGeom>
          <a:noFill/>
        </p:spPr>
        <p:txBody>
          <a:bodyPr wrap="square" rtlCol="0">
            <a:spAutoFit/>
          </a:bodyPr>
          <a:lstStyle/>
          <a:p>
            <a:pPr marL="171450" indent="-171450">
              <a:buBlip>
                <a:blip r:embed="rId4"/>
              </a:buBlip>
            </a:pPr>
            <a:r>
              <a:rPr lang="en-IN" sz="1000" b="1" dirty="0" smtClean="0">
                <a:solidFill>
                  <a:schemeClr val="bg1"/>
                </a:solidFill>
                <a:latin typeface="Verdana" pitchFamily="34" charset="0"/>
                <a:ea typeface="Verdana" pitchFamily="34" charset="0"/>
                <a:cs typeface="Verdana" pitchFamily="34" charset="0"/>
              </a:rPr>
              <a:t>Projects</a:t>
            </a:r>
          </a:p>
          <a:p>
            <a:pPr marL="171450" indent="-171450">
              <a:buBlip>
                <a:blip r:embed="rId4"/>
              </a:buBlip>
            </a:pPr>
            <a:endParaRPr lang="en-IN"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IN" sz="1000" b="1" dirty="0" smtClean="0">
                <a:solidFill>
                  <a:schemeClr val="bg1"/>
                </a:solidFill>
                <a:latin typeface="Verdana" pitchFamily="34" charset="0"/>
                <a:ea typeface="Verdana" pitchFamily="34" charset="0"/>
                <a:cs typeface="Verdana" pitchFamily="34" charset="0"/>
              </a:rPr>
              <a:t>Events</a:t>
            </a:r>
            <a:endParaRPr lang="en-IN" sz="1000" b="1" dirty="0">
              <a:solidFill>
                <a:schemeClr val="bg1"/>
              </a:solidFill>
              <a:latin typeface="Verdana" pitchFamily="34" charset="0"/>
              <a:ea typeface="Verdana" pitchFamily="34" charset="0"/>
              <a:cs typeface="Verdana" pitchFamily="34"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35850"/>
            <a:ext cx="1067264" cy="160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5888">
            <a:off x="2465638" y="1539486"/>
            <a:ext cx="3294928" cy="3294928"/>
          </a:xfrm>
          <a:prstGeom prst="rect">
            <a:avLst/>
          </a:prstGeom>
        </p:spPr>
      </p:pic>
    </p:spTree>
    <p:extLst>
      <p:ext uri="{BB962C8B-B14F-4D97-AF65-F5344CB8AC3E}">
        <p14:creationId xmlns:p14="http://schemas.microsoft.com/office/powerpoint/2010/main" val="3214924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lded Corner 29"/>
          <p:cNvSpPr/>
          <p:nvPr/>
        </p:nvSpPr>
        <p:spPr>
          <a:xfrm>
            <a:off x="5041918" y="2113370"/>
            <a:ext cx="2988000" cy="2160000"/>
          </a:xfrm>
          <a:prstGeom prst="foldedCorner">
            <a:avLst>
              <a:gd name="adj" fmla="val 19963"/>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31" name="Folded Corner 30"/>
          <p:cNvSpPr/>
          <p:nvPr/>
        </p:nvSpPr>
        <p:spPr>
          <a:xfrm rot="10800000">
            <a:off x="154360" y="2077617"/>
            <a:ext cx="2880000" cy="2160000"/>
          </a:xfrm>
          <a:prstGeom prst="foldedCorner">
            <a:avLst>
              <a:gd name="adj" fmla="val 22024"/>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 name="Rectangle 1"/>
          <p:cNvSpPr/>
          <p:nvPr/>
        </p:nvSpPr>
        <p:spPr>
          <a:xfrm>
            <a:off x="2764650" y="2338156"/>
            <a:ext cx="2385585" cy="1710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ktangel 32"/>
          <p:cNvSpPr>
            <a:spLocks noChangeArrowheads="1"/>
          </p:cNvSpPr>
          <p:nvPr/>
        </p:nvSpPr>
        <p:spPr bwMode="auto">
          <a:xfrm>
            <a:off x="513420" y="245142"/>
            <a:ext cx="5760000" cy="68400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lnSpc>
                <a:spcPct val="95000"/>
              </a:lnSpc>
            </a:pPr>
            <a:r>
              <a:rPr lang="en-US" sz="2000" b="1" dirty="0" smtClean="0">
                <a:solidFill>
                  <a:schemeClr val="bg1"/>
                </a:solidFill>
                <a:latin typeface="Verdana" pitchFamily="34" charset="0"/>
                <a:ea typeface="Verdana" pitchFamily="34" charset="0"/>
                <a:cs typeface="Verdana" pitchFamily="34" charset="0"/>
              </a:rPr>
              <a:t>Training Management</a:t>
            </a:r>
            <a:endParaRPr lang="en-US" sz="2000" b="1" dirty="0">
              <a:solidFill>
                <a:schemeClr val="bg1"/>
              </a:solidFill>
              <a:latin typeface="Verdana" pitchFamily="34" charset="0"/>
              <a:ea typeface="Verdana" pitchFamily="34" charset="0"/>
              <a:cs typeface="Verdana" pitchFamily="34" charset="0"/>
            </a:endParaRPr>
          </a:p>
        </p:txBody>
      </p:sp>
      <p:pic>
        <p:nvPicPr>
          <p:cNvPr id="16"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38" name="TextBox 37"/>
          <p:cNvSpPr txBox="1"/>
          <p:nvPr/>
        </p:nvSpPr>
        <p:spPr>
          <a:xfrm>
            <a:off x="290284" y="2452080"/>
            <a:ext cx="2088000" cy="1785104"/>
          </a:xfrm>
          <a:prstGeom prst="rect">
            <a:avLst/>
          </a:prstGeom>
          <a:noFill/>
        </p:spPr>
        <p:txBody>
          <a:bodyPr wrap="square" rtlCol="0">
            <a:spAutoFit/>
          </a:bodyPr>
          <a:lstStyle/>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Training Requirement Analytics – planning, budgeting, scheduling</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Training Conduction - online or agency or an instructor</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Training Calendar -scheduled trainings databank </a:t>
            </a:r>
          </a:p>
        </p:txBody>
      </p:sp>
      <p:sp>
        <p:nvSpPr>
          <p:cNvPr id="39" name="TextBox 38"/>
          <p:cNvSpPr txBox="1"/>
          <p:nvPr/>
        </p:nvSpPr>
        <p:spPr>
          <a:xfrm>
            <a:off x="5779532" y="2203140"/>
            <a:ext cx="2070683" cy="1938992"/>
          </a:xfrm>
          <a:prstGeom prst="rect">
            <a:avLst/>
          </a:prstGeom>
          <a:noFill/>
        </p:spPr>
        <p:txBody>
          <a:bodyPr wrap="square" rtlCol="0">
            <a:spAutoFit/>
          </a:bodyPr>
          <a:lstStyle/>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Evaluates Employee Performance and Proficiency after completion</a:t>
            </a: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Templates for Course Feedbacks and Participants Evaluation</a:t>
            </a: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Track training </a:t>
            </a:r>
            <a:r>
              <a:rPr lang="en-IN" sz="1000" b="1" dirty="0">
                <a:solidFill>
                  <a:schemeClr val="bg1"/>
                </a:solidFill>
                <a:latin typeface="Verdana" pitchFamily="34" charset="0"/>
                <a:ea typeface="Verdana" pitchFamily="34" charset="0"/>
                <a:cs typeface="Verdana" pitchFamily="34" charset="0"/>
              </a:rPr>
              <a:t>budgets, actual costs and </a:t>
            </a:r>
            <a:r>
              <a:rPr lang="en-IN" sz="1000" b="1" dirty="0" smtClean="0">
                <a:solidFill>
                  <a:schemeClr val="bg1"/>
                </a:solidFill>
                <a:latin typeface="Verdana" pitchFamily="34" charset="0"/>
                <a:ea typeface="Verdana" pitchFamily="34" charset="0"/>
                <a:cs typeface="Verdana" pitchFamily="34" charset="0"/>
              </a:rPr>
              <a:t>variances</a:t>
            </a:r>
            <a:endParaRPr lang="en-US" sz="1000" b="1" dirty="0" smtClean="0">
              <a:solidFill>
                <a:schemeClr val="bg1"/>
              </a:solidFill>
              <a:latin typeface="Verdana" pitchFamily="34" charset="0"/>
              <a:ea typeface="Verdana" pitchFamily="34" charset="0"/>
              <a:cs typeface="Verdana" pitchFamily="34"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732" y="2653190"/>
            <a:ext cx="1191468" cy="115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35146">
            <a:off x="2433003" y="1601463"/>
            <a:ext cx="3276000" cy="3276000"/>
          </a:xfrm>
          <a:prstGeom prst="rect">
            <a:avLst/>
          </a:prstGeom>
        </p:spPr>
      </p:pic>
    </p:spTree>
    <p:extLst>
      <p:ext uri="{BB962C8B-B14F-4D97-AF65-F5344CB8AC3E}">
        <p14:creationId xmlns:p14="http://schemas.microsoft.com/office/powerpoint/2010/main" val="2731746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boks 68"/>
          <p:cNvSpPr txBox="1">
            <a:spLocks noChangeArrowheads="1"/>
          </p:cNvSpPr>
          <p:nvPr/>
        </p:nvSpPr>
        <p:spPr bwMode="auto">
          <a:xfrm>
            <a:off x="604838" y="332441"/>
            <a:ext cx="3214131" cy="323165"/>
          </a:xfrm>
          <a:prstGeom prst="rect">
            <a:avLst/>
          </a:prstGeom>
          <a:noFill/>
          <a:ln w="9525">
            <a:noFill/>
            <a:miter lim="800000"/>
            <a:headEnd/>
            <a:tailEnd/>
          </a:ln>
        </p:spPr>
        <p:txBody>
          <a:bodyPr wrap="square">
            <a:spAutoFit/>
          </a:bodyPr>
          <a:lstStyle/>
          <a:p>
            <a:pPr marL="171450" indent="-171450">
              <a:lnSpc>
                <a:spcPts val="1800"/>
              </a:lnSpc>
              <a:spcAft>
                <a:spcPts val="0"/>
              </a:spcAft>
              <a:buFont typeface="Wingdings" pitchFamily="2" charset="2"/>
              <a:buChar char="ü"/>
            </a:pPr>
            <a:endParaRPr lang="da-DK" sz="1600" b="1" dirty="0">
              <a:solidFill>
                <a:srgbClr val="171717"/>
              </a:solidFill>
            </a:endParaRPr>
          </a:p>
        </p:txBody>
      </p:sp>
      <p:sp>
        <p:nvSpPr>
          <p:cNvPr id="8" name="Rektangel 32"/>
          <p:cNvSpPr>
            <a:spLocks noChangeArrowheads="1"/>
          </p:cNvSpPr>
          <p:nvPr/>
        </p:nvSpPr>
        <p:spPr bwMode="auto">
          <a:xfrm>
            <a:off x="514400" y="222898"/>
            <a:ext cx="5760000" cy="68400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lnSpc>
                <a:spcPct val="95000"/>
              </a:lnSpc>
            </a:pPr>
            <a:r>
              <a:rPr lang="en-US" sz="2000" b="1" dirty="0" smtClean="0">
                <a:solidFill>
                  <a:schemeClr val="bg1"/>
                </a:solidFill>
                <a:latin typeface="Verdana" pitchFamily="34" charset="0"/>
                <a:ea typeface="Verdana" pitchFamily="34" charset="0"/>
                <a:cs typeface="Verdana" pitchFamily="34" charset="0"/>
              </a:rPr>
              <a:t>Workforce Management</a:t>
            </a:r>
            <a:endParaRPr lang="en-US" sz="2000" b="1" dirty="0">
              <a:solidFill>
                <a:schemeClr val="bg1"/>
              </a:solidFill>
              <a:latin typeface="Verdana" pitchFamily="34" charset="0"/>
              <a:ea typeface="Verdana" pitchFamily="34" charset="0"/>
              <a:cs typeface="Verdana" pitchFamily="34" charset="0"/>
            </a:endParaRPr>
          </a:p>
        </p:txBody>
      </p:sp>
      <p:pic>
        <p:nvPicPr>
          <p:cNvPr id="11"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25" name="Folded Corner 24"/>
          <p:cNvSpPr/>
          <p:nvPr/>
        </p:nvSpPr>
        <p:spPr>
          <a:xfrm rot="10800000">
            <a:off x="154360" y="2086559"/>
            <a:ext cx="2916000" cy="2160000"/>
          </a:xfrm>
          <a:prstGeom prst="foldedCorner">
            <a:avLst>
              <a:gd name="adj" fmla="val 22024"/>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7" name="Folded Corner 26"/>
          <p:cNvSpPr/>
          <p:nvPr/>
        </p:nvSpPr>
        <p:spPr>
          <a:xfrm>
            <a:off x="4960572" y="2122312"/>
            <a:ext cx="2880000" cy="2160000"/>
          </a:xfrm>
          <a:prstGeom prst="foldedCorner">
            <a:avLst>
              <a:gd name="adj" fmla="val 19963"/>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32" name="TextBox 31"/>
          <p:cNvSpPr txBox="1"/>
          <p:nvPr/>
        </p:nvSpPr>
        <p:spPr>
          <a:xfrm>
            <a:off x="370063" y="2527117"/>
            <a:ext cx="2340260" cy="1477328"/>
          </a:xfrm>
          <a:prstGeom prst="rect">
            <a:avLst/>
          </a:prstGeom>
          <a:noFill/>
        </p:spPr>
        <p:txBody>
          <a:bodyPr wrap="square" rtlCol="0">
            <a:spAutoFit/>
          </a:bodyPr>
          <a:lstStyle/>
          <a:p>
            <a:pPr marL="171450" indent="-171450">
              <a:spcAft>
                <a:spcPts val="0"/>
              </a:spcAft>
              <a:buBlip>
                <a:blip r:embed="rId4"/>
              </a:buBlip>
            </a:pPr>
            <a:r>
              <a:rPr lang="en-US" sz="1000" b="1" dirty="0">
                <a:solidFill>
                  <a:schemeClr val="bg1"/>
                </a:solidFill>
                <a:latin typeface="Verdana" pitchFamily="34" charset="0"/>
                <a:ea typeface="Verdana" pitchFamily="34" charset="0"/>
                <a:cs typeface="Verdana" pitchFamily="34" charset="0"/>
              </a:rPr>
              <a:t>Employee Data </a:t>
            </a:r>
            <a:r>
              <a:rPr lang="en-US" sz="1000" b="1" dirty="0" smtClean="0">
                <a:solidFill>
                  <a:schemeClr val="bg1"/>
                </a:solidFill>
                <a:latin typeface="Verdana" pitchFamily="34" charset="0"/>
                <a:ea typeface="Verdana" pitchFamily="34" charset="0"/>
                <a:cs typeface="Verdana" pitchFamily="34" charset="0"/>
              </a:rPr>
              <a:t>Management</a:t>
            </a:r>
          </a:p>
          <a:p>
            <a:pPr marL="171450" indent="-171450">
              <a:spcAft>
                <a:spcPts val="0"/>
              </a:spcAft>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a:solidFill>
                  <a:schemeClr val="bg1"/>
                </a:solidFill>
                <a:latin typeface="Verdana" pitchFamily="34" charset="0"/>
                <a:ea typeface="Verdana" pitchFamily="34" charset="0"/>
                <a:cs typeface="Verdana" pitchFamily="34" charset="0"/>
              </a:rPr>
              <a:t>Team /</a:t>
            </a:r>
            <a:r>
              <a:rPr lang="en-US" sz="1000" b="1" dirty="0" smtClean="0">
                <a:solidFill>
                  <a:schemeClr val="bg1"/>
                </a:solidFill>
                <a:latin typeface="Verdana" pitchFamily="34" charset="0"/>
                <a:ea typeface="Verdana" pitchFamily="34" charset="0"/>
                <a:cs typeface="Verdana" pitchFamily="34" charset="0"/>
              </a:rPr>
              <a:t>Division/ Department </a:t>
            </a:r>
          </a:p>
          <a:p>
            <a:pPr>
              <a:spcAft>
                <a:spcPts val="0"/>
              </a:spcAft>
            </a:pPr>
            <a:endParaRPr lang="en-US" sz="1000" b="1" dirty="0" smtClean="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Management </a:t>
            </a:r>
          </a:p>
          <a:p>
            <a:pPr marL="171450" indent="-171450">
              <a:spcAft>
                <a:spcPts val="0"/>
              </a:spcAft>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kern="0" dirty="0" smtClean="0">
                <a:solidFill>
                  <a:schemeClr val="bg1"/>
                </a:solidFill>
                <a:latin typeface="Verdana" pitchFamily="34" charset="0"/>
                <a:ea typeface="Verdana" pitchFamily="34" charset="0"/>
                <a:cs typeface="Verdana" pitchFamily="34" charset="0"/>
              </a:rPr>
              <a:t>Employee </a:t>
            </a:r>
            <a:r>
              <a:rPr lang="en-US" sz="1000" b="1" kern="0" dirty="0">
                <a:solidFill>
                  <a:schemeClr val="bg1"/>
                </a:solidFill>
                <a:latin typeface="Verdana" pitchFamily="34" charset="0"/>
                <a:ea typeface="Verdana" pitchFamily="34" charset="0"/>
                <a:cs typeface="Verdana" pitchFamily="34" charset="0"/>
              </a:rPr>
              <a:t>Skill Matrix</a:t>
            </a:r>
            <a:endParaRPr lang="en-IN" sz="900" b="1" kern="0" dirty="0">
              <a:solidFill>
                <a:schemeClr val="bg1"/>
              </a:solidFill>
              <a:latin typeface="Verdana" pitchFamily="34" charset="0"/>
              <a:ea typeface="Verdana" pitchFamily="34" charset="0"/>
              <a:cs typeface="Verdana" pitchFamily="34" charset="0"/>
            </a:endParaRPr>
          </a:p>
        </p:txBody>
      </p:sp>
      <p:sp>
        <p:nvSpPr>
          <p:cNvPr id="33" name="TextBox 32"/>
          <p:cNvSpPr txBox="1"/>
          <p:nvPr/>
        </p:nvSpPr>
        <p:spPr>
          <a:xfrm>
            <a:off x="5678484" y="2572701"/>
            <a:ext cx="1847374" cy="1169551"/>
          </a:xfrm>
          <a:prstGeom prst="rect">
            <a:avLst/>
          </a:prstGeom>
          <a:noFill/>
        </p:spPr>
        <p:txBody>
          <a:bodyPr wrap="square" rtlCol="0">
            <a:spAutoFit/>
          </a:bodyPr>
          <a:lstStyle/>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Employee </a:t>
            </a:r>
            <a:r>
              <a:rPr lang="en-US" sz="1000" b="1" dirty="0">
                <a:solidFill>
                  <a:schemeClr val="bg1"/>
                </a:solidFill>
                <a:latin typeface="Verdana" pitchFamily="34" charset="0"/>
                <a:ea typeface="Verdana" pitchFamily="34" charset="0"/>
                <a:cs typeface="Verdana" pitchFamily="34" charset="0"/>
              </a:rPr>
              <a:t>Service </a:t>
            </a:r>
            <a:r>
              <a:rPr lang="en-US" sz="1000" b="1" dirty="0" smtClean="0">
                <a:solidFill>
                  <a:schemeClr val="bg1"/>
                </a:solidFill>
                <a:latin typeface="Verdana" pitchFamily="34" charset="0"/>
                <a:ea typeface="Verdana" pitchFamily="34" charset="0"/>
                <a:cs typeface="Verdana" pitchFamily="34" charset="0"/>
              </a:rPr>
              <a:t>Management</a:t>
            </a:r>
          </a:p>
          <a:p>
            <a:pPr marL="171450" indent="-171450">
              <a:spcAft>
                <a:spcPts val="0"/>
              </a:spcAft>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a:solidFill>
                  <a:schemeClr val="bg1"/>
                </a:solidFill>
                <a:latin typeface="Verdana" pitchFamily="34" charset="0"/>
                <a:ea typeface="Verdana" pitchFamily="34" charset="0"/>
                <a:cs typeface="Verdana" pitchFamily="34" charset="0"/>
              </a:rPr>
              <a:t>Employee Profile Change </a:t>
            </a:r>
            <a:r>
              <a:rPr lang="en-US" sz="1000" b="1" dirty="0" smtClean="0">
                <a:solidFill>
                  <a:schemeClr val="bg1"/>
                </a:solidFill>
                <a:latin typeface="Verdana" pitchFamily="34" charset="0"/>
                <a:ea typeface="Verdana" pitchFamily="34" charset="0"/>
                <a:cs typeface="Verdana" pitchFamily="34" charset="0"/>
              </a:rPr>
              <a:t>Approval</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a:solidFill>
                  <a:schemeClr val="bg1"/>
                </a:solidFill>
                <a:latin typeface="Verdana" pitchFamily="34" charset="0"/>
                <a:ea typeface="Verdana" pitchFamily="34" charset="0"/>
                <a:cs typeface="Verdana" pitchFamily="34" charset="0"/>
              </a:rPr>
              <a:t>Employee </a:t>
            </a:r>
            <a:r>
              <a:rPr lang="en-US" sz="1000" b="1" dirty="0" smtClean="0">
                <a:solidFill>
                  <a:schemeClr val="bg1"/>
                </a:solidFill>
                <a:latin typeface="Verdana" pitchFamily="34" charset="0"/>
                <a:ea typeface="Verdana" pitchFamily="34" charset="0"/>
                <a:cs typeface="Verdana" pitchFamily="34" charset="0"/>
              </a:rPr>
              <a:t>Reports</a:t>
            </a:r>
          </a:p>
        </p:txBody>
      </p:sp>
      <p:sp>
        <p:nvSpPr>
          <p:cNvPr id="34" name="Rectangle 33"/>
          <p:cNvSpPr/>
          <p:nvPr/>
        </p:nvSpPr>
        <p:spPr>
          <a:xfrm>
            <a:off x="2890343" y="2161306"/>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31824">
            <a:off x="2438012" y="1635318"/>
            <a:ext cx="3082972" cy="3082972"/>
          </a:xfrm>
          <a:prstGeom prst="rect">
            <a:avLst/>
          </a:prstGeom>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5428" y="2717359"/>
            <a:ext cx="6858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boks 68"/>
          <p:cNvSpPr txBox="1">
            <a:spLocks noChangeArrowheads="1"/>
          </p:cNvSpPr>
          <p:nvPr/>
        </p:nvSpPr>
        <p:spPr bwMode="auto">
          <a:xfrm>
            <a:off x="604838" y="332441"/>
            <a:ext cx="3214131" cy="323165"/>
          </a:xfrm>
          <a:prstGeom prst="rect">
            <a:avLst/>
          </a:prstGeom>
          <a:noFill/>
          <a:ln w="9525">
            <a:noFill/>
            <a:miter lim="800000"/>
            <a:headEnd/>
            <a:tailEnd/>
          </a:ln>
        </p:spPr>
        <p:txBody>
          <a:bodyPr wrap="square">
            <a:spAutoFit/>
          </a:bodyPr>
          <a:lstStyle/>
          <a:p>
            <a:pPr marL="171450" indent="-171450">
              <a:lnSpc>
                <a:spcPts val="1800"/>
              </a:lnSpc>
              <a:spcAft>
                <a:spcPts val="0"/>
              </a:spcAft>
              <a:buFont typeface="Wingdings" pitchFamily="2" charset="2"/>
              <a:buChar char="ü"/>
            </a:pPr>
            <a:endParaRPr lang="da-DK" sz="1600" b="1" dirty="0">
              <a:solidFill>
                <a:srgbClr val="171717"/>
              </a:solidFill>
            </a:endParaRPr>
          </a:p>
        </p:txBody>
      </p:sp>
      <p:sp>
        <p:nvSpPr>
          <p:cNvPr id="8" name="Rektangel 32"/>
          <p:cNvSpPr>
            <a:spLocks noChangeArrowheads="1"/>
          </p:cNvSpPr>
          <p:nvPr/>
        </p:nvSpPr>
        <p:spPr bwMode="auto">
          <a:xfrm>
            <a:off x="514400" y="222898"/>
            <a:ext cx="5760000" cy="68400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lnSpc>
                <a:spcPct val="95000"/>
              </a:lnSpc>
            </a:pPr>
            <a:r>
              <a:rPr lang="en-US" sz="2000" b="1" dirty="0" smtClean="0">
                <a:solidFill>
                  <a:schemeClr val="bg1"/>
                </a:solidFill>
                <a:latin typeface="Verdana" pitchFamily="34" charset="0"/>
                <a:ea typeface="Verdana" pitchFamily="34" charset="0"/>
                <a:cs typeface="Verdana" pitchFamily="34" charset="0"/>
              </a:rPr>
              <a:t>Benefits</a:t>
            </a:r>
            <a:endParaRPr lang="en-US" sz="2000" b="1" dirty="0">
              <a:solidFill>
                <a:schemeClr val="bg1"/>
              </a:solidFill>
              <a:latin typeface="Verdana" pitchFamily="34" charset="0"/>
              <a:ea typeface="Verdana" pitchFamily="34" charset="0"/>
              <a:cs typeface="Verdana" pitchFamily="34" charset="0"/>
            </a:endParaRPr>
          </a:p>
        </p:txBody>
      </p:sp>
      <p:pic>
        <p:nvPicPr>
          <p:cNvPr id="11"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25" name="Folded Corner 24"/>
          <p:cNvSpPr/>
          <p:nvPr/>
        </p:nvSpPr>
        <p:spPr>
          <a:xfrm rot="10800000">
            <a:off x="154360" y="2086559"/>
            <a:ext cx="2916000" cy="2160000"/>
          </a:xfrm>
          <a:prstGeom prst="foldedCorner">
            <a:avLst>
              <a:gd name="adj" fmla="val 22024"/>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7" name="Folded Corner 26"/>
          <p:cNvSpPr/>
          <p:nvPr/>
        </p:nvSpPr>
        <p:spPr>
          <a:xfrm>
            <a:off x="4960572" y="2122312"/>
            <a:ext cx="2880000" cy="2160000"/>
          </a:xfrm>
          <a:prstGeom prst="foldedCorner">
            <a:avLst>
              <a:gd name="adj" fmla="val 19963"/>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32" name="TextBox 31"/>
          <p:cNvSpPr txBox="1"/>
          <p:nvPr/>
        </p:nvSpPr>
        <p:spPr>
          <a:xfrm>
            <a:off x="422509" y="2572701"/>
            <a:ext cx="2340260" cy="1015663"/>
          </a:xfrm>
          <a:prstGeom prst="rect">
            <a:avLst/>
          </a:prstGeom>
          <a:noFill/>
        </p:spPr>
        <p:txBody>
          <a:bodyPr wrap="square" rtlCol="0">
            <a:spAutoFit/>
          </a:bodyPr>
          <a:lstStyle/>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Statutory Benefits</a:t>
            </a:r>
          </a:p>
          <a:p>
            <a:pPr marL="171450" indent="-171450">
              <a:spcAft>
                <a:spcPts val="0"/>
              </a:spcAft>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Benefit Enrollment</a:t>
            </a:r>
          </a:p>
          <a:p>
            <a:pPr>
              <a:spcAft>
                <a:spcPts val="0"/>
              </a:spcAft>
            </a:pPr>
            <a:endParaRPr lang="en-US" sz="1000" b="1" dirty="0" smtClean="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Benefits Approval </a:t>
            </a:r>
          </a:p>
          <a:p>
            <a:pPr>
              <a:spcAft>
                <a:spcPts val="0"/>
              </a:spcAft>
            </a:pPr>
            <a:endParaRPr lang="en-US" sz="1000" b="1" dirty="0" smtClean="0">
              <a:solidFill>
                <a:schemeClr val="bg1"/>
              </a:solidFill>
              <a:latin typeface="Verdana" pitchFamily="34" charset="0"/>
              <a:ea typeface="Verdana" pitchFamily="34" charset="0"/>
              <a:cs typeface="Verdana" pitchFamily="34" charset="0"/>
            </a:endParaRPr>
          </a:p>
        </p:txBody>
      </p:sp>
      <p:sp>
        <p:nvSpPr>
          <p:cNvPr id="33" name="TextBox 32"/>
          <p:cNvSpPr txBox="1"/>
          <p:nvPr/>
        </p:nvSpPr>
        <p:spPr>
          <a:xfrm>
            <a:off x="5713336" y="2572701"/>
            <a:ext cx="1847374" cy="861774"/>
          </a:xfrm>
          <a:prstGeom prst="rect">
            <a:avLst/>
          </a:prstGeom>
          <a:noFill/>
        </p:spPr>
        <p:txBody>
          <a:bodyPr wrap="square" rtlCol="0">
            <a:spAutoFit/>
          </a:bodyPr>
          <a:lstStyle/>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Benefit Claim</a:t>
            </a:r>
          </a:p>
          <a:p>
            <a:pPr marL="171450" indent="-171450">
              <a:spcAft>
                <a:spcPts val="0"/>
              </a:spcAft>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Reports</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Manage Benefits</a:t>
            </a:r>
          </a:p>
        </p:txBody>
      </p:sp>
      <p:sp>
        <p:nvSpPr>
          <p:cNvPr id="34" name="Rectangle 33"/>
          <p:cNvSpPr/>
          <p:nvPr/>
        </p:nvSpPr>
        <p:spPr>
          <a:xfrm>
            <a:off x="2890343" y="2161306"/>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31824">
            <a:off x="2438012" y="1635318"/>
            <a:ext cx="3082972" cy="3082972"/>
          </a:xfrm>
          <a:prstGeom prst="rect">
            <a:avLst/>
          </a:prstGeom>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5428" y="2717359"/>
            <a:ext cx="6858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992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32"/>
          <p:cNvSpPr>
            <a:spLocks noChangeArrowheads="1"/>
          </p:cNvSpPr>
          <p:nvPr/>
        </p:nvSpPr>
        <p:spPr bwMode="auto">
          <a:xfrm>
            <a:off x="514400" y="150988"/>
            <a:ext cx="5760000" cy="684000"/>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lnSpc>
                <a:spcPct val="95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Transaction</a:t>
            </a:r>
            <a:endParaRPr lang="en-US" sz="2000" b="1" dirty="0">
              <a:solidFill>
                <a:schemeClr val="bg1"/>
              </a:solidFill>
              <a:latin typeface="Verdana" pitchFamily="34" charset="0"/>
              <a:ea typeface="Verdana" pitchFamily="34" charset="0"/>
              <a:cs typeface="Verdana" pitchFamily="34" charset="0"/>
            </a:endParaRPr>
          </a:p>
        </p:txBody>
      </p:sp>
      <p:pic>
        <p:nvPicPr>
          <p:cNvPr id="11"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21" name="Folded Corner 20"/>
          <p:cNvSpPr/>
          <p:nvPr/>
        </p:nvSpPr>
        <p:spPr>
          <a:xfrm rot="10800000">
            <a:off x="173040" y="2158135"/>
            <a:ext cx="3060000" cy="2016000"/>
          </a:xfrm>
          <a:prstGeom prst="foldedCorner">
            <a:avLst>
              <a:gd name="adj" fmla="val 22024"/>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3" name="Folded Corner 22"/>
          <p:cNvSpPr/>
          <p:nvPr/>
        </p:nvSpPr>
        <p:spPr>
          <a:xfrm>
            <a:off x="5123252" y="2167360"/>
            <a:ext cx="2952000" cy="2016000"/>
          </a:xfrm>
          <a:prstGeom prst="foldedCorner">
            <a:avLst>
              <a:gd name="adj" fmla="val 19963"/>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33" name="TextBox 32"/>
          <p:cNvSpPr txBox="1"/>
          <p:nvPr/>
        </p:nvSpPr>
        <p:spPr>
          <a:xfrm>
            <a:off x="5991393" y="2471359"/>
            <a:ext cx="1980000" cy="1631216"/>
          </a:xfrm>
          <a:prstGeom prst="rect">
            <a:avLst/>
          </a:prstGeom>
          <a:noFill/>
        </p:spPr>
        <p:txBody>
          <a:bodyPr wrap="square" rtlCol="0">
            <a:spAutoFit/>
          </a:bodyPr>
          <a:lstStyle/>
          <a:p>
            <a:pPr marL="171450" lvl="0" indent="-171450">
              <a:buBlip>
                <a:blip r:embed="rId4"/>
              </a:buBlip>
            </a:pPr>
            <a:r>
              <a:rPr lang="en-US" sz="1000" b="1" kern="0" dirty="0">
                <a:solidFill>
                  <a:schemeClr val="bg1"/>
                </a:solidFill>
                <a:latin typeface="Verdana" pitchFamily="34" charset="0"/>
                <a:ea typeface="Verdana" pitchFamily="34" charset="0"/>
                <a:cs typeface="Verdana" pitchFamily="34" charset="0"/>
              </a:rPr>
              <a:t>Employee Role Change</a:t>
            </a:r>
          </a:p>
          <a:p>
            <a:pPr marL="171450" indent="-171450">
              <a:spcAft>
                <a:spcPts val="0"/>
              </a:spcAft>
              <a:buBlip>
                <a:blip r:embed="rId4"/>
              </a:buBlip>
            </a:pPr>
            <a:endParaRPr lang="en-IN" sz="1000" b="1" dirty="0" smtClean="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IN" sz="1000" b="1" dirty="0" smtClean="0">
                <a:solidFill>
                  <a:schemeClr val="bg1"/>
                </a:solidFill>
                <a:latin typeface="Verdana" pitchFamily="34" charset="0"/>
                <a:ea typeface="Verdana" pitchFamily="34" charset="0"/>
                <a:cs typeface="Verdana" pitchFamily="34" charset="0"/>
              </a:rPr>
              <a:t>Employee Onsite Management</a:t>
            </a:r>
          </a:p>
          <a:p>
            <a:pPr marL="171450" indent="-171450">
              <a:spcAft>
                <a:spcPts val="0"/>
              </a:spcAft>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Automated Clearance process and Letter Generation</a:t>
            </a:r>
          </a:p>
          <a:p>
            <a:pPr marL="171450" indent="-171450">
              <a:spcAft>
                <a:spcPts val="0"/>
              </a:spcAft>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Reports</a:t>
            </a:r>
          </a:p>
        </p:txBody>
      </p:sp>
      <p:sp>
        <p:nvSpPr>
          <p:cNvPr id="34" name="Rectangle 33"/>
          <p:cNvSpPr/>
          <p:nvPr/>
        </p:nvSpPr>
        <p:spPr>
          <a:xfrm>
            <a:off x="3053023" y="2170286"/>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TextBox 31"/>
          <p:cNvSpPr txBox="1"/>
          <p:nvPr/>
        </p:nvSpPr>
        <p:spPr>
          <a:xfrm>
            <a:off x="352723" y="2542920"/>
            <a:ext cx="2124000" cy="1631216"/>
          </a:xfrm>
          <a:prstGeom prst="rect">
            <a:avLst/>
          </a:prstGeom>
          <a:noFill/>
        </p:spPr>
        <p:txBody>
          <a:bodyPr wrap="square" rtlCol="0">
            <a:spAutoFit/>
          </a:bodyPr>
          <a:lstStyle/>
          <a:p>
            <a:pPr marL="171450" lvl="0" indent="-171450" defTabSz="914400">
              <a:buBlip>
                <a:blip r:embed="rId4"/>
              </a:buBlip>
              <a:defRPr/>
            </a:pPr>
            <a:r>
              <a:rPr lang="en-IN" sz="1000" b="1" dirty="0" smtClean="0">
                <a:solidFill>
                  <a:schemeClr val="bg1"/>
                </a:solidFill>
                <a:latin typeface="Verdana" pitchFamily="34" charset="0"/>
                <a:ea typeface="Verdana" pitchFamily="34" charset="0"/>
                <a:cs typeface="Verdana" pitchFamily="34" charset="0"/>
              </a:rPr>
              <a:t>Employee Transfer Management - </a:t>
            </a:r>
            <a:r>
              <a:rPr lang="en-US" sz="1000" b="1" kern="0" dirty="0">
                <a:solidFill>
                  <a:schemeClr val="bg1"/>
                </a:solidFill>
                <a:latin typeface="Verdana" pitchFamily="34" charset="0"/>
                <a:ea typeface="Verdana" pitchFamily="34" charset="0"/>
                <a:cs typeface="Verdana" pitchFamily="34" charset="0"/>
              </a:rPr>
              <a:t>Work Location/ Branch</a:t>
            </a:r>
            <a:r>
              <a:rPr lang="en-US" sz="1000" b="1" kern="0" dirty="0" smtClean="0">
                <a:solidFill>
                  <a:schemeClr val="bg1"/>
                </a:solidFill>
                <a:latin typeface="Verdana" pitchFamily="34" charset="0"/>
                <a:ea typeface="Verdana" pitchFamily="34" charset="0"/>
                <a:cs typeface="Verdana" pitchFamily="34" charset="0"/>
              </a:rPr>
              <a:t>/ Department/Reporting </a:t>
            </a:r>
            <a:r>
              <a:rPr lang="en-US" sz="1000" b="1" kern="0" dirty="0">
                <a:solidFill>
                  <a:schemeClr val="bg1"/>
                </a:solidFill>
                <a:latin typeface="Verdana" pitchFamily="34" charset="0"/>
                <a:ea typeface="Verdana" pitchFamily="34" charset="0"/>
                <a:cs typeface="Verdana" pitchFamily="34" charset="0"/>
              </a:rPr>
              <a:t>Manager</a:t>
            </a:r>
            <a:endParaRPr lang="en-IN" sz="1000" b="1" kern="0" dirty="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Employee Promotion</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IN" sz="1000" b="1" dirty="0" smtClean="0">
                <a:solidFill>
                  <a:schemeClr val="bg1"/>
                </a:solidFill>
                <a:latin typeface="Verdana" pitchFamily="34" charset="0"/>
                <a:ea typeface="Verdana" pitchFamily="34" charset="0"/>
                <a:cs typeface="Verdana" pitchFamily="34" charset="0"/>
              </a:rPr>
              <a:t>Probation Management</a:t>
            </a:r>
          </a:p>
          <a:p>
            <a:pPr marL="171450" lvl="0" indent="-171450" defTabSz="914400">
              <a:buBlip>
                <a:blip r:embed="rId5"/>
              </a:buBlip>
              <a:defRPr/>
            </a:pPr>
            <a:endParaRPr lang="en-US" sz="1000" b="1" kern="0" dirty="0">
              <a:solidFill>
                <a:schemeClr val="bg1"/>
              </a:solidFill>
              <a:latin typeface="Verdana" pitchFamily="34" charset="0"/>
              <a:ea typeface="Verdana" pitchFamily="34" charset="0"/>
              <a:cs typeface="Verdana" pitchFamily="34" charset="0"/>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0744" y="2591358"/>
            <a:ext cx="10668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6205">
            <a:off x="2503380" y="1509742"/>
            <a:ext cx="3294928" cy="32949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32"/>
          <p:cNvSpPr>
            <a:spLocks noChangeArrowheads="1"/>
          </p:cNvSpPr>
          <p:nvPr/>
        </p:nvSpPr>
        <p:spPr bwMode="auto">
          <a:xfrm>
            <a:off x="514400" y="150988"/>
            <a:ext cx="5760000" cy="684000"/>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lnSpc>
                <a:spcPct val="95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Workflow</a:t>
            </a:r>
            <a:endParaRPr lang="en-US" sz="2000" b="1" dirty="0">
              <a:solidFill>
                <a:schemeClr val="bg1"/>
              </a:solidFill>
              <a:latin typeface="Verdana" pitchFamily="34" charset="0"/>
              <a:ea typeface="Verdana" pitchFamily="34" charset="0"/>
              <a:cs typeface="Verdana" pitchFamily="34" charset="0"/>
            </a:endParaRPr>
          </a:p>
        </p:txBody>
      </p:sp>
      <p:pic>
        <p:nvPicPr>
          <p:cNvPr id="11"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21" name="Folded Corner 20"/>
          <p:cNvSpPr/>
          <p:nvPr/>
        </p:nvSpPr>
        <p:spPr>
          <a:xfrm rot="10800000">
            <a:off x="173040" y="2158135"/>
            <a:ext cx="3060000" cy="2016000"/>
          </a:xfrm>
          <a:prstGeom prst="foldedCorner">
            <a:avLst>
              <a:gd name="adj" fmla="val 22024"/>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3" name="Folded Corner 22"/>
          <p:cNvSpPr/>
          <p:nvPr/>
        </p:nvSpPr>
        <p:spPr>
          <a:xfrm>
            <a:off x="5123252" y="2167360"/>
            <a:ext cx="2952000" cy="2016000"/>
          </a:xfrm>
          <a:prstGeom prst="foldedCorner">
            <a:avLst>
              <a:gd name="adj" fmla="val 19963"/>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33" name="TextBox 32"/>
          <p:cNvSpPr txBox="1"/>
          <p:nvPr/>
        </p:nvSpPr>
        <p:spPr>
          <a:xfrm>
            <a:off x="6023252" y="2797733"/>
            <a:ext cx="1980000" cy="861774"/>
          </a:xfrm>
          <a:prstGeom prst="rect">
            <a:avLst/>
          </a:prstGeom>
          <a:noFill/>
        </p:spPr>
        <p:txBody>
          <a:bodyPr wrap="square" rtlCol="0">
            <a:spAutoFit/>
          </a:bodyPr>
          <a:lstStyle/>
          <a:p>
            <a:pPr marL="171450" lvl="0" indent="-171450">
              <a:buBlip>
                <a:blip r:embed="rId4"/>
              </a:buBlip>
            </a:pPr>
            <a:r>
              <a:rPr lang="en-US" sz="1000" b="1" dirty="0" smtClean="0">
                <a:solidFill>
                  <a:schemeClr val="bg1"/>
                </a:solidFill>
                <a:latin typeface="Verdana" pitchFamily="34" charset="0"/>
                <a:ea typeface="Verdana" pitchFamily="34" charset="0"/>
                <a:cs typeface="Verdana" pitchFamily="34" charset="0"/>
              </a:rPr>
              <a:t>Authority:</a:t>
            </a:r>
          </a:p>
          <a:p>
            <a:pPr lvl="0"/>
            <a:r>
              <a:rPr lang="en-US" sz="1000" b="1" dirty="0" smtClean="0">
                <a:solidFill>
                  <a:schemeClr val="bg1"/>
                </a:solidFill>
                <a:latin typeface="Verdana" pitchFamily="34" charset="0"/>
                <a:ea typeface="Verdana" pitchFamily="34" charset="0"/>
                <a:cs typeface="Verdana" pitchFamily="34" charset="0"/>
              </a:rPr>
              <a:t>Workflow authority, escalation days, escalation authority, status</a:t>
            </a:r>
          </a:p>
        </p:txBody>
      </p:sp>
      <p:sp>
        <p:nvSpPr>
          <p:cNvPr id="34" name="Rectangle 33"/>
          <p:cNvSpPr/>
          <p:nvPr/>
        </p:nvSpPr>
        <p:spPr>
          <a:xfrm>
            <a:off x="3053023" y="2170286"/>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TextBox 31"/>
          <p:cNvSpPr txBox="1"/>
          <p:nvPr/>
        </p:nvSpPr>
        <p:spPr>
          <a:xfrm>
            <a:off x="355745" y="2799390"/>
            <a:ext cx="2124000" cy="707886"/>
          </a:xfrm>
          <a:prstGeom prst="rect">
            <a:avLst/>
          </a:prstGeom>
          <a:noFill/>
        </p:spPr>
        <p:txBody>
          <a:bodyPr wrap="square" rtlCol="0">
            <a:spAutoFit/>
          </a:bodyPr>
          <a:lstStyle/>
          <a:p>
            <a:pPr marL="171450" lvl="0" indent="-171450" defTabSz="914400">
              <a:buBlip>
                <a:blip r:embed="rId5"/>
              </a:buBlip>
              <a:defRPr/>
            </a:pPr>
            <a:r>
              <a:rPr lang="en-US" sz="1000" b="1" kern="0" dirty="0" smtClean="0">
                <a:solidFill>
                  <a:schemeClr val="bg1"/>
                </a:solidFill>
                <a:latin typeface="Verdana" pitchFamily="34" charset="0"/>
                <a:ea typeface="Verdana" pitchFamily="34" charset="0"/>
                <a:cs typeface="Verdana" pitchFamily="34" charset="0"/>
              </a:rPr>
              <a:t>Workflow management:</a:t>
            </a:r>
          </a:p>
          <a:p>
            <a:pPr lvl="0" defTabSz="914400">
              <a:defRPr/>
            </a:pPr>
            <a:r>
              <a:rPr lang="en-US" sz="1000" b="1" kern="0" dirty="0" smtClean="0">
                <a:solidFill>
                  <a:schemeClr val="bg1"/>
                </a:solidFill>
                <a:latin typeface="Verdana" pitchFamily="34" charset="0"/>
                <a:ea typeface="Verdana" pitchFamily="34" charset="0"/>
                <a:cs typeface="Verdana" pitchFamily="34" charset="0"/>
              </a:rPr>
              <a:t>Manage workflow, workflow list, employee list, workflow history</a:t>
            </a:r>
            <a:endParaRPr lang="en-US" sz="1000" b="1" kern="0" dirty="0">
              <a:solidFill>
                <a:schemeClr val="bg1"/>
              </a:solidFill>
              <a:latin typeface="Verdana" pitchFamily="34" charset="0"/>
              <a:ea typeface="Verdana" pitchFamily="34" charset="0"/>
              <a:cs typeface="Verdana" pitchFamily="34" charset="0"/>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0744" y="2591358"/>
            <a:ext cx="10668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6205">
            <a:off x="2503380" y="1509742"/>
            <a:ext cx="3294928" cy="3294928"/>
          </a:xfrm>
          <a:prstGeom prst="rect">
            <a:avLst/>
          </a:prstGeom>
        </p:spPr>
      </p:pic>
    </p:spTree>
    <p:extLst>
      <p:ext uri="{BB962C8B-B14F-4D97-AF65-F5344CB8AC3E}">
        <p14:creationId xmlns:p14="http://schemas.microsoft.com/office/powerpoint/2010/main" val="1125121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boks 68"/>
          <p:cNvSpPr txBox="1">
            <a:spLocks noChangeArrowheads="1"/>
          </p:cNvSpPr>
          <p:nvPr/>
        </p:nvSpPr>
        <p:spPr bwMode="auto">
          <a:xfrm>
            <a:off x="6706314" y="1954747"/>
            <a:ext cx="3214131" cy="323165"/>
          </a:xfrm>
          <a:prstGeom prst="rect">
            <a:avLst/>
          </a:prstGeom>
          <a:noFill/>
          <a:ln w="9525">
            <a:noFill/>
            <a:miter lim="800000"/>
            <a:headEnd/>
            <a:tailEnd/>
          </a:ln>
        </p:spPr>
        <p:txBody>
          <a:bodyPr wrap="square">
            <a:spAutoFit/>
          </a:bodyPr>
          <a:lstStyle/>
          <a:p>
            <a:pPr marL="171450" indent="-171450">
              <a:lnSpc>
                <a:spcPts val="1800"/>
              </a:lnSpc>
              <a:spcAft>
                <a:spcPts val="0"/>
              </a:spcAft>
              <a:buFont typeface="Wingdings" pitchFamily="2" charset="2"/>
              <a:buChar char="ü"/>
            </a:pPr>
            <a:endParaRPr lang="da-DK" sz="1600" b="1" dirty="0">
              <a:solidFill>
                <a:srgbClr val="171717"/>
              </a:solidFill>
            </a:endParaRPr>
          </a:p>
        </p:txBody>
      </p:sp>
      <p:sp>
        <p:nvSpPr>
          <p:cNvPr id="8" name="Rektangel 32"/>
          <p:cNvSpPr>
            <a:spLocks noChangeArrowheads="1"/>
          </p:cNvSpPr>
          <p:nvPr/>
        </p:nvSpPr>
        <p:spPr bwMode="auto">
          <a:xfrm>
            <a:off x="515040" y="180193"/>
            <a:ext cx="5760000" cy="68400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lnSpc>
                <a:spcPct val="95000"/>
              </a:lnSpc>
            </a:pPr>
            <a:r>
              <a:rPr lang="en-US" sz="2000" b="1" dirty="0" smtClean="0">
                <a:solidFill>
                  <a:schemeClr val="bg1"/>
                </a:solidFill>
                <a:latin typeface="Verdana" pitchFamily="34" charset="0"/>
                <a:ea typeface="Verdana" pitchFamily="34" charset="0"/>
                <a:cs typeface="Verdana" pitchFamily="34" charset="0"/>
              </a:rPr>
              <a:t>Exit</a:t>
            </a:r>
            <a:endParaRPr lang="en-US" sz="2000" b="1" dirty="0">
              <a:solidFill>
                <a:schemeClr val="bg1"/>
              </a:solidFill>
              <a:latin typeface="Verdana" pitchFamily="34" charset="0"/>
              <a:ea typeface="Verdana" pitchFamily="34" charset="0"/>
              <a:cs typeface="Verdana" pitchFamily="34" charset="0"/>
            </a:endParaRPr>
          </a:p>
        </p:txBody>
      </p:sp>
      <p:pic>
        <p:nvPicPr>
          <p:cNvPr id="11" name="Picture 7" descr="\\SERVER3\PublicShare\Ramesh\logo_exenta3.png"/>
          <p:cNvPicPr>
            <a:picLocks noChangeAspect="1" noChangeArrowheads="1"/>
          </p:cNvPicPr>
          <p:nvPr/>
        </p:nvPicPr>
        <p:blipFill>
          <a:blip r:embed="rId2" cstate="print"/>
          <a:srcRect/>
          <a:stretch>
            <a:fillRect/>
          </a:stretch>
        </p:blipFill>
        <p:spPr bwMode="auto">
          <a:xfrm>
            <a:off x="6934200" y="0"/>
            <a:ext cx="1295400" cy="360389"/>
          </a:xfrm>
          <a:prstGeom prst="rect">
            <a:avLst/>
          </a:prstGeom>
          <a:noFill/>
        </p:spPr>
      </p:pic>
      <p:sp>
        <p:nvSpPr>
          <p:cNvPr id="26" name="Folded Corner 25"/>
          <p:cNvSpPr/>
          <p:nvPr/>
        </p:nvSpPr>
        <p:spPr>
          <a:xfrm rot="10800000">
            <a:off x="262372" y="2113370"/>
            <a:ext cx="2844000" cy="2160000"/>
          </a:xfrm>
          <a:prstGeom prst="foldedCorner">
            <a:avLst>
              <a:gd name="adj" fmla="val 17576"/>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7" name="Folded Corner 26"/>
          <p:cNvSpPr/>
          <p:nvPr/>
        </p:nvSpPr>
        <p:spPr>
          <a:xfrm>
            <a:off x="4996584" y="2158135"/>
            <a:ext cx="2916000" cy="2160000"/>
          </a:xfrm>
          <a:prstGeom prst="foldedCorner">
            <a:avLst>
              <a:gd name="adj" fmla="val 19963"/>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8" name="TextBox 27"/>
          <p:cNvSpPr txBox="1"/>
          <p:nvPr/>
        </p:nvSpPr>
        <p:spPr>
          <a:xfrm>
            <a:off x="361070" y="2353251"/>
            <a:ext cx="2115236" cy="1785104"/>
          </a:xfrm>
          <a:prstGeom prst="rect">
            <a:avLst/>
          </a:prstGeom>
          <a:noFill/>
        </p:spPr>
        <p:txBody>
          <a:bodyPr wrap="square" rtlCol="0">
            <a:spAutoFit/>
          </a:bodyPr>
          <a:lstStyle/>
          <a:p>
            <a:pPr marL="171450" indent="-171450">
              <a:spcAft>
                <a:spcPts val="0"/>
              </a:spcAft>
              <a:buBlip>
                <a:blip r:embed="rId3"/>
              </a:buBlip>
            </a:pPr>
            <a:r>
              <a:rPr lang="en-US" sz="1000" b="1" dirty="0" smtClean="0">
                <a:solidFill>
                  <a:schemeClr val="bg1"/>
                </a:solidFill>
                <a:latin typeface="Verdana" pitchFamily="34" charset="0"/>
                <a:ea typeface="Verdana" pitchFamily="34" charset="0"/>
                <a:cs typeface="Verdana" pitchFamily="34" charset="0"/>
              </a:rPr>
              <a:t>Separation Management</a:t>
            </a:r>
            <a:endParaRPr lang="en-US"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3"/>
              </a:buBlip>
            </a:pPr>
            <a:endParaRPr lang="en-US" sz="1000" b="1" kern="0" dirty="0" smtClean="0">
              <a:solidFill>
                <a:schemeClr val="bg1"/>
              </a:solidFill>
              <a:latin typeface="Verdana" pitchFamily="34" charset="0"/>
              <a:ea typeface="Verdana" pitchFamily="34" charset="0"/>
              <a:cs typeface="Verdana" pitchFamily="34" charset="0"/>
            </a:endParaRPr>
          </a:p>
          <a:p>
            <a:pPr marL="171450" indent="-171450">
              <a:spcAft>
                <a:spcPts val="0"/>
              </a:spcAft>
              <a:buBlip>
                <a:blip r:embed="rId3"/>
              </a:buBlip>
            </a:pPr>
            <a:r>
              <a:rPr lang="en-US" sz="1000" b="1" kern="0" dirty="0" smtClean="0">
                <a:solidFill>
                  <a:schemeClr val="bg1"/>
                </a:solidFill>
                <a:latin typeface="Verdana" pitchFamily="34" charset="0"/>
                <a:ea typeface="Verdana" pitchFamily="34" charset="0"/>
                <a:cs typeface="Verdana" pitchFamily="34" charset="0"/>
              </a:rPr>
              <a:t>Termination Management</a:t>
            </a:r>
            <a:endParaRPr lang="en-IN" sz="1000" b="1" kern="0" dirty="0" smtClean="0">
              <a:solidFill>
                <a:schemeClr val="bg1"/>
              </a:solidFill>
              <a:latin typeface="Verdana" pitchFamily="34" charset="0"/>
              <a:ea typeface="Verdana" pitchFamily="34" charset="0"/>
              <a:cs typeface="Verdana" pitchFamily="34" charset="0"/>
            </a:endParaRPr>
          </a:p>
          <a:p>
            <a:pPr marL="171450" indent="-171450">
              <a:spcAft>
                <a:spcPts val="0"/>
              </a:spcAft>
              <a:buBlip>
                <a:blip r:embed="rId3"/>
              </a:buBlip>
            </a:pPr>
            <a:endParaRPr lang="en-IN" sz="1000" b="1" kern="0" dirty="0">
              <a:solidFill>
                <a:schemeClr val="bg1"/>
              </a:solidFill>
              <a:latin typeface="Verdana" pitchFamily="34" charset="0"/>
              <a:ea typeface="Verdana" pitchFamily="34" charset="0"/>
              <a:cs typeface="Verdana" pitchFamily="34" charset="0"/>
            </a:endParaRPr>
          </a:p>
          <a:p>
            <a:pPr marL="171450" indent="-171450">
              <a:spcAft>
                <a:spcPts val="0"/>
              </a:spcAft>
              <a:buBlip>
                <a:blip r:embed="rId3"/>
              </a:buBlip>
            </a:pPr>
            <a:r>
              <a:rPr lang="en-US" sz="1000" b="1" kern="0" dirty="0" smtClean="0">
                <a:solidFill>
                  <a:schemeClr val="bg1"/>
                </a:solidFill>
                <a:latin typeface="Verdana" pitchFamily="34" charset="0"/>
                <a:ea typeface="Verdana" pitchFamily="34" charset="0"/>
                <a:cs typeface="Verdana" pitchFamily="34" charset="0"/>
              </a:rPr>
              <a:t>Automated - </a:t>
            </a:r>
            <a:r>
              <a:rPr lang="en-US" sz="1000" b="1" kern="0" dirty="0">
                <a:solidFill>
                  <a:schemeClr val="bg1"/>
                </a:solidFill>
                <a:latin typeface="Verdana" pitchFamily="34" charset="0"/>
                <a:ea typeface="Verdana" pitchFamily="34" charset="0"/>
                <a:cs typeface="Verdana" pitchFamily="34" charset="0"/>
              </a:rPr>
              <a:t>Asset, Payroll, Benefits </a:t>
            </a:r>
            <a:r>
              <a:rPr lang="en-US" sz="1000" b="1" kern="0" dirty="0" smtClean="0">
                <a:solidFill>
                  <a:schemeClr val="bg1"/>
                </a:solidFill>
                <a:latin typeface="Verdana" pitchFamily="34" charset="0"/>
                <a:ea typeface="Verdana" pitchFamily="34" charset="0"/>
                <a:cs typeface="Verdana" pitchFamily="34" charset="0"/>
              </a:rPr>
              <a:t>Clearance</a:t>
            </a:r>
          </a:p>
          <a:p>
            <a:pPr marL="171450" indent="-171450">
              <a:spcAft>
                <a:spcPts val="0"/>
              </a:spcAft>
              <a:buBlip>
                <a:blip r:embed="rId3"/>
              </a:buBlip>
            </a:pPr>
            <a:endParaRPr lang="en-US" sz="1000" b="1" kern="0" dirty="0">
              <a:solidFill>
                <a:schemeClr val="bg1"/>
              </a:solidFill>
              <a:latin typeface="Verdana" pitchFamily="34" charset="0"/>
              <a:ea typeface="Verdana" pitchFamily="34" charset="0"/>
              <a:cs typeface="Verdana" pitchFamily="34" charset="0"/>
            </a:endParaRPr>
          </a:p>
          <a:p>
            <a:pPr marL="171450" indent="-171450">
              <a:buBlip>
                <a:blip r:embed="rId3"/>
              </a:buBlip>
            </a:pPr>
            <a:r>
              <a:rPr lang="en-US" sz="1000" b="1" dirty="0">
                <a:solidFill>
                  <a:schemeClr val="bg1"/>
                </a:solidFill>
                <a:latin typeface="Verdana" pitchFamily="34" charset="0"/>
                <a:ea typeface="Verdana" pitchFamily="34" charset="0"/>
                <a:cs typeface="Verdana" pitchFamily="34" charset="0"/>
              </a:rPr>
              <a:t>Manage S</a:t>
            </a:r>
            <a:r>
              <a:rPr lang="en-US" sz="1000" b="1" dirty="0" smtClean="0">
                <a:solidFill>
                  <a:schemeClr val="bg1"/>
                </a:solidFill>
                <a:latin typeface="Verdana" pitchFamily="34" charset="0"/>
                <a:ea typeface="Verdana" pitchFamily="34" charset="0"/>
                <a:cs typeface="Verdana" pitchFamily="34" charset="0"/>
              </a:rPr>
              <a:t>uccession </a:t>
            </a:r>
            <a:r>
              <a:rPr lang="en-US" sz="1000" b="1" dirty="0">
                <a:solidFill>
                  <a:schemeClr val="bg1"/>
                </a:solidFill>
                <a:latin typeface="Verdana" pitchFamily="34" charset="0"/>
                <a:ea typeface="Verdana" pitchFamily="34" charset="0"/>
                <a:cs typeface="Verdana" pitchFamily="34" charset="0"/>
              </a:rPr>
              <a:t>P</a:t>
            </a:r>
            <a:r>
              <a:rPr lang="en-US" sz="1000" b="1" dirty="0" smtClean="0">
                <a:solidFill>
                  <a:schemeClr val="bg1"/>
                </a:solidFill>
                <a:latin typeface="Verdana" pitchFamily="34" charset="0"/>
                <a:ea typeface="Verdana" pitchFamily="34" charset="0"/>
                <a:cs typeface="Verdana" pitchFamily="34" charset="0"/>
              </a:rPr>
              <a:t>lanning</a:t>
            </a:r>
            <a:endParaRPr lang="en-IN" sz="1000" b="1" dirty="0">
              <a:solidFill>
                <a:schemeClr val="bg1"/>
              </a:solidFill>
              <a:latin typeface="Verdana" pitchFamily="34" charset="0"/>
              <a:ea typeface="Verdana" pitchFamily="34" charset="0"/>
              <a:cs typeface="Verdana" pitchFamily="34" charset="0"/>
            </a:endParaRPr>
          </a:p>
        </p:txBody>
      </p:sp>
      <p:sp>
        <p:nvSpPr>
          <p:cNvPr id="29" name="TextBox 28"/>
          <p:cNvSpPr txBox="1"/>
          <p:nvPr/>
        </p:nvSpPr>
        <p:spPr>
          <a:xfrm>
            <a:off x="5806895" y="2462134"/>
            <a:ext cx="1980000" cy="1631216"/>
          </a:xfrm>
          <a:prstGeom prst="rect">
            <a:avLst/>
          </a:prstGeom>
          <a:noFill/>
        </p:spPr>
        <p:txBody>
          <a:bodyPr wrap="square" rtlCol="0">
            <a:spAutoFit/>
          </a:bodyPr>
          <a:lstStyle/>
          <a:p>
            <a:pPr marL="171450" indent="-171450">
              <a:buBlip>
                <a:blip r:embed="rId3"/>
              </a:buBlip>
            </a:pPr>
            <a:r>
              <a:rPr lang="en-US" sz="1000" b="1" dirty="0" smtClean="0">
                <a:solidFill>
                  <a:schemeClr val="bg1"/>
                </a:solidFill>
                <a:latin typeface="Verdana" pitchFamily="34" charset="0"/>
                <a:ea typeface="Verdana" pitchFamily="34" charset="0"/>
                <a:cs typeface="Verdana" pitchFamily="34" charset="0"/>
              </a:rPr>
              <a:t>Define </a:t>
            </a:r>
            <a:r>
              <a:rPr lang="en-US" sz="1000" b="1" dirty="0">
                <a:solidFill>
                  <a:schemeClr val="bg1"/>
                </a:solidFill>
                <a:latin typeface="Verdana" pitchFamily="34" charset="0"/>
                <a:ea typeface="Verdana" pitchFamily="34" charset="0"/>
                <a:cs typeface="Verdana" pitchFamily="34" charset="0"/>
              </a:rPr>
              <a:t>employee separation and notice periods  </a:t>
            </a: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3"/>
              </a:buBlip>
            </a:pPr>
            <a:endParaRPr lang="en-IN" sz="1000" b="1" dirty="0">
              <a:solidFill>
                <a:schemeClr val="bg1"/>
              </a:solidFill>
              <a:latin typeface="Verdana" pitchFamily="34" charset="0"/>
              <a:ea typeface="Verdana" pitchFamily="34" charset="0"/>
              <a:cs typeface="Verdana" pitchFamily="34" charset="0"/>
            </a:endParaRPr>
          </a:p>
          <a:p>
            <a:pPr marL="171450" indent="-171450">
              <a:buBlip>
                <a:blip r:embed="rId3"/>
              </a:buBlip>
            </a:pPr>
            <a:r>
              <a:rPr lang="en-US" sz="1000" b="1" dirty="0">
                <a:solidFill>
                  <a:schemeClr val="bg1"/>
                </a:solidFill>
                <a:latin typeface="Verdana" pitchFamily="34" charset="0"/>
                <a:ea typeface="Verdana" pitchFamily="34" charset="0"/>
                <a:cs typeface="Verdana" pitchFamily="34" charset="0"/>
              </a:rPr>
              <a:t>Setting up termination due to </a:t>
            </a:r>
            <a:r>
              <a:rPr lang="en-US" sz="1000" b="1" dirty="0" smtClean="0">
                <a:solidFill>
                  <a:schemeClr val="bg1"/>
                </a:solidFill>
                <a:latin typeface="Verdana" pitchFamily="34" charset="0"/>
                <a:ea typeface="Verdana" pitchFamily="34" charset="0"/>
                <a:cs typeface="Verdana" pitchFamily="34" charset="0"/>
              </a:rPr>
              <a:t>unauthorized absence</a:t>
            </a:r>
          </a:p>
          <a:p>
            <a:pPr marL="171450" indent="-171450">
              <a:buBlip>
                <a:blip r:embed="rId3"/>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3"/>
              </a:buBlip>
            </a:pPr>
            <a:r>
              <a:rPr lang="en-US" sz="1000" b="1" dirty="0">
                <a:solidFill>
                  <a:schemeClr val="bg1"/>
                </a:solidFill>
                <a:latin typeface="Verdana" pitchFamily="34" charset="0"/>
                <a:ea typeface="Verdana" pitchFamily="34" charset="0"/>
                <a:cs typeface="Verdana" pitchFamily="34" charset="0"/>
              </a:rPr>
              <a:t>Summary page &amp; Reports </a:t>
            </a:r>
          </a:p>
        </p:txBody>
      </p:sp>
      <p:sp>
        <p:nvSpPr>
          <p:cNvPr id="30" name="Rectangle 29"/>
          <p:cNvSpPr/>
          <p:nvPr/>
        </p:nvSpPr>
        <p:spPr>
          <a:xfrm>
            <a:off x="2926355" y="2152364"/>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740" y="2590800"/>
            <a:ext cx="111601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8060">
            <a:off x="2544442" y="1596202"/>
            <a:ext cx="3082972" cy="3082972"/>
          </a:xfrm>
          <a:prstGeom prst="rect">
            <a:avLst/>
          </a:prstGeom>
        </p:spPr>
      </p:pic>
    </p:spTree>
    <p:extLst>
      <p:ext uri="{BB962C8B-B14F-4D97-AF65-F5344CB8AC3E}">
        <p14:creationId xmlns:p14="http://schemas.microsoft.com/office/powerpoint/2010/main" val="54498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32"/>
          <p:cNvSpPr>
            <a:spLocks noChangeArrowheads="1"/>
          </p:cNvSpPr>
          <p:nvPr/>
        </p:nvSpPr>
        <p:spPr bwMode="auto">
          <a:xfrm>
            <a:off x="514400" y="180194"/>
            <a:ext cx="5760000" cy="68400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lnSpc>
                <a:spcPct val="95000"/>
              </a:lnSpc>
            </a:pPr>
            <a:r>
              <a:rPr lang="en-US" sz="2000" b="1" dirty="0" smtClean="0">
                <a:solidFill>
                  <a:schemeClr val="bg1"/>
                </a:solidFill>
                <a:latin typeface="Verdana" pitchFamily="34" charset="0"/>
                <a:ea typeface="Verdana" pitchFamily="34" charset="0"/>
                <a:cs typeface="Verdana" pitchFamily="34" charset="0"/>
              </a:rPr>
              <a:t>Travel</a:t>
            </a:r>
            <a:endParaRPr lang="en-US" sz="2000" b="1" dirty="0">
              <a:solidFill>
                <a:schemeClr val="bg1"/>
              </a:solidFill>
              <a:latin typeface="Verdana" pitchFamily="34" charset="0"/>
              <a:ea typeface="Verdana" pitchFamily="34" charset="0"/>
              <a:cs typeface="Verdana" pitchFamily="34" charset="0"/>
            </a:endParaRPr>
          </a:p>
        </p:txBody>
      </p:sp>
      <p:pic>
        <p:nvPicPr>
          <p:cNvPr id="11"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19" name="Folded Corner 18"/>
          <p:cNvSpPr/>
          <p:nvPr/>
        </p:nvSpPr>
        <p:spPr>
          <a:xfrm rot="10800000">
            <a:off x="208372" y="1948304"/>
            <a:ext cx="2988000" cy="2340000"/>
          </a:xfrm>
          <a:prstGeom prst="foldedCorner">
            <a:avLst>
              <a:gd name="adj" fmla="val 17576"/>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32" name="Folded Corner 31"/>
          <p:cNvSpPr/>
          <p:nvPr/>
        </p:nvSpPr>
        <p:spPr>
          <a:xfrm>
            <a:off x="4906564" y="1903040"/>
            <a:ext cx="3006009" cy="2340000"/>
          </a:xfrm>
          <a:prstGeom prst="foldedCorner">
            <a:avLst>
              <a:gd name="adj" fmla="val 19963"/>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33" name="TextBox 32"/>
          <p:cNvSpPr txBox="1"/>
          <p:nvPr/>
        </p:nvSpPr>
        <p:spPr>
          <a:xfrm>
            <a:off x="451068" y="2176550"/>
            <a:ext cx="1935216" cy="1938992"/>
          </a:xfrm>
          <a:prstGeom prst="rect">
            <a:avLst/>
          </a:prstGeom>
          <a:noFill/>
        </p:spPr>
        <p:txBody>
          <a:bodyPr wrap="square" rtlCol="0">
            <a:spAutoFit/>
          </a:bodyPr>
          <a:lstStyle/>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Organization defined Travel Architecture – Travel types and Modes</a:t>
            </a:r>
          </a:p>
          <a:p>
            <a:pPr marL="171450" indent="-171450">
              <a:spcAft>
                <a:spcPts val="0"/>
              </a:spcAft>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IN" sz="1000" b="1" dirty="0">
                <a:solidFill>
                  <a:schemeClr val="bg1"/>
                </a:solidFill>
                <a:latin typeface="Verdana" pitchFamily="34" charset="0"/>
                <a:ea typeface="Verdana" pitchFamily="34" charset="0"/>
                <a:cs typeface="Verdana" pitchFamily="34" charset="0"/>
              </a:rPr>
              <a:t>Types of travelling expenses, </a:t>
            </a:r>
            <a:r>
              <a:rPr lang="en-IN" sz="1000" b="1" dirty="0" smtClean="0">
                <a:solidFill>
                  <a:schemeClr val="bg1"/>
                </a:solidFill>
                <a:latin typeface="Verdana" pitchFamily="34" charset="0"/>
                <a:ea typeface="Verdana" pitchFamily="34" charset="0"/>
                <a:cs typeface="Verdana" pitchFamily="34" charset="0"/>
              </a:rPr>
              <a:t>allowances ,accommodation </a:t>
            </a:r>
            <a:r>
              <a:rPr lang="en-IN" sz="1000" b="1" dirty="0">
                <a:solidFill>
                  <a:schemeClr val="bg1"/>
                </a:solidFill>
                <a:latin typeface="Verdana" pitchFamily="34" charset="0"/>
                <a:ea typeface="Verdana" pitchFamily="34" charset="0"/>
                <a:cs typeface="Verdana" pitchFamily="34" charset="0"/>
              </a:rPr>
              <a:t>etc. can be defined according to employee level and </a:t>
            </a:r>
            <a:r>
              <a:rPr lang="en-IN" sz="1000" b="1" dirty="0" smtClean="0">
                <a:solidFill>
                  <a:schemeClr val="bg1"/>
                </a:solidFill>
                <a:latin typeface="Verdana" pitchFamily="34" charset="0"/>
                <a:ea typeface="Verdana" pitchFamily="34" charset="0"/>
                <a:cs typeface="Verdana" pitchFamily="34" charset="0"/>
              </a:rPr>
              <a:t>position</a:t>
            </a:r>
            <a:endParaRPr lang="en-US" sz="1000" b="1" kern="0" dirty="0">
              <a:solidFill>
                <a:schemeClr val="bg1"/>
              </a:solidFill>
              <a:latin typeface="Verdana" pitchFamily="34" charset="0"/>
              <a:ea typeface="Verdana" pitchFamily="34" charset="0"/>
              <a:cs typeface="Verdana" pitchFamily="34" charset="0"/>
            </a:endParaRPr>
          </a:p>
        </p:txBody>
      </p:sp>
      <p:sp>
        <p:nvSpPr>
          <p:cNvPr id="34" name="TextBox 33"/>
          <p:cNvSpPr txBox="1"/>
          <p:nvPr/>
        </p:nvSpPr>
        <p:spPr>
          <a:xfrm>
            <a:off x="5671195" y="2083059"/>
            <a:ext cx="2124000" cy="2092881"/>
          </a:xfrm>
          <a:prstGeom prst="rect">
            <a:avLst/>
          </a:prstGeom>
          <a:noFill/>
        </p:spPr>
        <p:txBody>
          <a:bodyPr wrap="square" rtlCol="0">
            <a:spAutoFit/>
          </a:bodyPr>
          <a:lstStyle/>
          <a:p>
            <a:pPr marL="171450" indent="-171450">
              <a:buBlip>
                <a:blip r:embed="rId4"/>
              </a:buBlip>
            </a:pPr>
            <a:r>
              <a:rPr lang="en-US" sz="1000" b="1" dirty="0">
                <a:solidFill>
                  <a:schemeClr val="bg1"/>
                </a:solidFill>
                <a:latin typeface="Verdana" pitchFamily="34" charset="0"/>
                <a:ea typeface="Verdana" pitchFamily="34" charset="0"/>
                <a:cs typeface="Verdana" pitchFamily="34" charset="0"/>
              </a:rPr>
              <a:t>Travel Plan – Budget and Scheduling</a:t>
            </a: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Travel Check – Travel Cards, </a:t>
            </a:r>
            <a:r>
              <a:rPr lang="en-US" sz="1000" b="1" kern="0" dirty="0">
                <a:solidFill>
                  <a:schemeClr val="bg1"/>
                </a:solidFill>
                <a:latin typeface="Verdana" pitchFamily="34" charset="0"/>
                <a:ea typeface="Verdana" pitchFamily="34" charset="0"/>
                <a:cs typeface="Verdana" pitchFamily="34" charset="0"/>
              </a:rPr>
              <a:t>Visa Process, Travel </a:t>
            </a:r>
            <a:r>
              <a:rPr lang="en-US" sz="1000" b="1" kern="0" dirty="0" smtClean="0">
                <a:solidFill>
                  <a:schemeClr val="bg1"/>
                </a:solidFill>
                <a:latin typeface="Verdana" pitchFamily="34" charset="0"/>
                <a:ea typeface="Verdana" pitchFamily="34" charset="0"/>
                <a:cs typeface="Verdana" pitchFamily="34" charset="0"/>
              </a:rPr>
              <a:t>Insurance</a:t>
            </a:r>
          </a:p>
          <a:p>
            <a:pPr marL="171450" indent="-171450">
              <a:buBlip>
                <a:blip r:embed="rId4"/>
              </a:buBlip>
            </a:pPr>
            <a:endParaRPr lang="en-US" sz="1000" b="1" kern="0"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kern="0" dirty="0">
                <a:solidFill>
                  <a:schemeClr val="bg1"/>
                </a:solidFill>
                <a:latin typeface="Verdana" pitchFamily="34" charset="0"/>
                <a:ea typeface="Verdana" pitchFamily="34" charset="0"/>
                <a:cs typeface="Verdana" pitchFamily="34" charset="0"/>
              </a:rPr>
              <a:t>Travel Desk Management - In-house or </a:t>
            </a:r>
            <a:r>
              <a:rPr lang="en-US" sz="1000" b="1" kern="0" dirty="0" smtClean="0">
                <a:solidFill>
                  <a:schemeClr val="bg1"/>
                </a:solidFill>
                <a:latin typeface="Verdana" pitchFamily="34" charset="0"/>
                <a:ea typeface="Verdana" pitchFamily="34" charset="0"/>
                <a:cs typeface="Verdana" pitchFamily="34" charset="0"/>
              </a:rPr>
              <a:t>Agency</a:t>
            </a:r>
            <a:endParaRPr lang="en-US" sz="1000" b="1" kern="0" dirty="0">
              <a:solidFill>
                <a:schemeClr val="bg1"/>
              </a:solidFill>
              <a:latin typeface="Verdana" pitchFamily="34" charset="0"/>
              <a:ea typeface="Verdana" pitchFamily="34" charset="0"/>
              <a:cs typeface="Verdana" pitchFamily="34" charset="0"/>
            </a:endParaRP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a:solidFill>
                  <a:schemeClr val="bg1"/>
                </a:solidFill>
                <a:latin typeface="Verdana" pitchFamily="34" charset="0"/>
                <a:ea typeface="Verdana" pitchFamily="34" charset="0"/>
                <a:cs typeface="Verdana" pitchFamily="34" charset="0"/>
              </a:rPr>
              <a:t>Travel extensions or pre-closure</a:t>
            </a:r>
          </a:p>
        </p:txBody>
      </p:sp>
      <p:sp>
        <p:nvSpPr>
          <p:cNvPr id="35" name="Rectangle 34"/>
          <p:cNvSpPr/>
          <p:nvPr/>
        </p:nvSpPr>
        <p:spPr>
          <a:xfrm>
            <a:off x="2926344" y="2077288"/>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720" y="2563180"/>
            <a:ext cx="1272245" cy="11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1824">
            <a:off x="2535754" y="1527306"/>
            <a:ext cx="3082972" cy="30829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smtClean="0">
                <a:latin typeface="Calibri" pitchFamily="34" charset="0"/>
              </a:rPr>
              <a:t>Overview of Exenta</a:t>
            </a:r>
            <a:endParaRPr lang="en-US" sz="3200" b="1" dirty="0">
              <a:latin typeface="Calibri" pitchFamily="34" charset="0"/>
            </a:endParaRPr>
          </a:p>
        </p:txBody>
      </p:sp>
      <p:pic>
        <p:nvPicPr>
          <p:cNvPr id="1027" name="Picture 3" descr="C:\Users\ammu\Desktop\flyer module.png"/>
          <p:cNvPicPr>
            <a:picLocks noChangeAspect="1" noChangeArrowheads="1"/>
          </p:cNvPicPr>
          <p:nvPr/>
        </p:nvPicPr>
        <p:blipFill>
          <a:blip r:embed="rId2"/>
          <a:srcRect/>
          <a:stretch>
            <a:fillRect/>
          </a:stretch>
        </p:blipFill>
        <p:spPr bwMode="auto">
          <a:xfrm>
            <a:off x="118356" y="1490464"/>
            <a:ext cx="8012676" cy="3124944"/>
          </a:xfrm>
          <a:prstGeom prst="rect">
            <a:avLst/>
          </a:prstGeom>
          <a:noFill/>
        </p:spPr>
      </p:pic>
      <p:pic>
        <p:nvPicPr>
          <p:cNvPr id="10"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6" name="Rektangel 32"/>
          <p:cNvSpPr>
            <a:spLocks noChangeArrowheads="1"/>
          </p:cNvSpPr>
          <p:nvPr/>
        </p:nvSpPr>
        <p:spPr bwMode="auto">
          <a:xfrm>
            <a:off x="514400" y="180194"/>
            <a:ext cx="5760640" cy="684000"/>
          </a:xfrm>
          <a:prstGeom prst="rect">
            <a:avLst/>
          </a:prstGeom>
          <a:solidFill>
            <a:srgbClr val="00B0F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lnSpc>
                <a:spcPct val="95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Meeting</a:t>
            </a:r>
            <a:endParaRPr lang="en-US" sz="2000" b="1" dirty="0">
              <a:solidFill>
                <a:schemeClr val="bg1"/>
              </a:solidFill>
              <a:latin typeface="Verdana" pitchFamily="34" charset="0"/>
              <a:ea typeface="Verdana" pitchFamily="34" charset="0"/>
              <a:cs typeface="Verdana" pitchFamily="34" charset="0"/>
            </a:endParaRPr>
          </a:p>
        </p:txBody>
      </p:sp>
      <p:sp>
        <p:nvSpPr>
          <p:cNvPr id="27" name="Folded Corner 26"/>
          <p:cNvSpPr/>
          <p:nvPr/>
        </p:nvSpPr>
        <p:spPr>
          <a:xfrm rot="10800000">
            <a:off x="289692" y="2158135"/>
            <a:ext cx="2880000" cy="2052000"/>
          </a:xfrm>
          <a:prstGeom prst="foldedCorner">
            <a:avLst>
              <a:gd name="adj" fmla="val 17576"/>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8" name="Folded Corner 27"/>
          <p:cNvSpPr/>
          <p:nvPr/>
        </p:nvSpPr>
        <p:spPr>
          <a:xfrm>
            <a:off x="5059904" y="2158135"/>
            <a:ext cx="2916000" cy="2088000"/>
          </a:xfrm>
          <a:prstGeom prst="foldedCorner">
            <a:avLst>
              <a:gd name="adj" fmla="val 19963"/>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9" name="TextBox 28"/>
          <p:cNvSpPr txBox="1"/>
          <p:nvPr/>
        </p:nvSpPr>
        <p:spPr>
          <a:xfrm>
            <a:off x="559404" y="2379383"/>
            <a:ext cx="1935216" cy="1785104"/>
          </a:xfrm>
          <a:prstGeom prst="rect">
            <a:avLst/>
          </a:prstGeom>
          <a:noFill/>
        </p:spPr>
        <p:txBody>
          <a:bodyPr wrap="square" rtlCol="0">
            <a:spAutoFit/>
          </a:bodyPr>
          <a:lstStyle/>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Meeting Diary – Upcoming, Current Date, Action Update Required Meetings showcased</a:t>
            </a:r>
          </a:p>
          <a:p>
            <a:pPr marL="171450" indent="-171450">
              <a:spcAft>
                <a:spcPts val="0"/>
              </a:spcAft>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IN" sz="1000" b="1" dirty="0" smtClean="0">
                <a:solidFill>
                  <a:schemeClr val="bg1"/>
                </a:solidFill>
                <a:latin typeface="Verdana" pitchFamily="34" charset="0"/>
                <a:ea typeface="Verdana" pitchFamily="34" charset="0"/>
                <a:cs typeface="Verdana" pitchFamily="34" charset="0"/>
              </a:rPr>
              <a:t>Meeting Scheduling Management</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a:solidFill>
                  <a:schemeClr val="bg1"/>
                </a:solidFill>
                <a:latin typeface="Verdana" pitchFamily="34" charset="0"/>
                <a:ea typeface="Verdana" pitchFamily="34" charset="0"/>
                <a:cs typeface="Verdana" pitchFamily="34" charset="0"/>
              </a:rPr>
              <a:t>Meeting Status, Alerts and </a:t>
            </a:r>
            <a:r>
              <a:rPr lang="en-US" sz="1000" b="1" dirty="0" smtClean="0">
                <a:solidFill>
                  <a:schemeClr val="bg1"/>
                </a:solidFill>
                <a:latin typeface="Verdana" pitchFamily="34" charset="0"/>
                <a:ea typeface="Verdana" pitchFamily="34" charset="0"/>
                <a:cs typeface="Verdana" pitchFamily="34" charset="0"/>
              </a:rPr>
              <a:t>Notifications</a:t>
            </a:r>
            <a:endParaRPr lang="en-US" sz="1000" b="1" kern="0" dirty="0">
              <a:solidFill>
                <a:schemeClr val="bg1"/>
              </a:solidFill>
              <a:latin typeface="Verdana" pitchFamily="34" charset="0"/>
              <a:ea typeface="Verdana" pitchFamily="34" charset="0"/>
              <a:cs typeface="Verdana" pitchFamily="34" charset="0"/>
            </a:endParaRPr>
          </a:p>
        </p:txBody>
      </p:sp>
      <p:sp>
        <p:nvSpPr>
          <p:cNvPr id="30" name="TextBox 29"/>
          <p:cNvSpPr txBox="1"/>
          <p:nvPr/>
        </p:nvSpPr>
        <p:spPr>
          <a:xfrm>
            <a:off x="5843200" y="2436002"/>
            <a:ext cx="1872000" cy="1477328"/>
          </a:xfrm>
          <a:prstGeom prst="rect">
            <a:avLst/>
          </a:prstGeom>
          <a:noFill/>
        </p:spPr>
        <p:txBody>
          <a:bodyPr wrap="square" rtlCol="0">
            <a:spAutoFit/>
          </a:bodyPr>
          <a:lstStyle/>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Manage </a:t>
            </a:r>
            <a:r>
              <a:rPr lang="en-US" sz="1000" b="1" dirty="0">
                <a:solidFill>
                  <a:schemeClr val="bg1"/>
                </a:solidFill>
                <a:latin typeface="Verdana" pitchFamily="34" charset="0"/>
                <a:ea typeface="Verdana" pitchFamily="34" charset="0"/>
                <a:cs typeface="Verdana" pitchFamily="34" charset="0"/>
              </a:rPr>
              <a:t>Meeting </a:t>
            </a:r>
            <a:r>
              <a:rPr lang="en-US" sz="1000" b="1" dirty="0" smtClean="0">
                <a:solidFill>
                  <a:schemeClr val="bg1"/>
                </a:solidFill>
                <a:latin typeface="Verdana" pitchFamily="34" charset="0"/>
                <a:ea typeface="Verdana" pitchFamily="34" charset="0"/>
                <a:cs typeface="Verdana" pitchFamily="34" charset="0"/>
              </a:rPr>
              <a:t>Rooms and Schedules on Calendar</a:t>
            </a:r>
            <a:endParaRPr lang="en-IN" sz="1000" b="1" dirty="0">
              <a:solidFill>
                <a:schemeClr val="bg1"/>
              </a:solidFill>
              <a:latin typeface="Verdana" pitchFamily="34" charset="0"/>
              <a:ea typeface="Verdana" pitchFamily="34" charset="0"/>
              <a:cs typeface="Verdana" pitchFamily="34" charset="0"/>
            </a:endParaRP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Manage Action Items</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Manage Meeting Reports and Minutes</a:t>
            </a:r>
          </a:p>
        </p:txBody>
      </p:sp>
      <p:sp>
        <p:nvSpPr>
          <p:cNvPr id="31" name="Rectangle 30"/>
          <p:cNvSpPr/>
          <p:nvPr/>
        </p:nvSpPr>
        <p:spPr>
          <a:xfrm>
            <a:off x="2989675" y="2152364"/>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38400"/>
            <a:ext cx="1143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53516">
            <a:off x="2607762" y="1596202"/>
            <a:ext cx="3082972" cy="3082972"/>
          </a:xfrm>
          <a:prstGeom prst="rect">
            <a:avLst/>
          </a:prstGeom>
        </p:spPr>
      </p:pic>
    </p:spTree>
    <p:extLst>
      <p:ext uri="{BB962C8B-B14F-4D97-AF65-F5344CB8AC3E}">
        <p14:creationId xmlns:p14="http://schemas.microsoft.com/office/powerpoint/2010/main" val="2076060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6" name="Rektangel 32"/>
          <p:cNvSpPr>
            <a:spLocks noChangeArrowheads="1"/>
          </p:cNvSpPr>
          <p:nvPr/>
        </p:nvSpPr>
        <p:spPr bwMode="auto">
          <a:xfrm>
            <a:off x="514400" y="180194"/>
            <a:ext cx="5760640" cy="684000"/>
          </a:xfrm>
          <a:prstGeom prst="rect">
            <a:avLst/>
          </a:prstGeom>
          <a:solidFill>
            <a:srgbClr val="00B0F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lnSpc>
                <a:spcPct val="95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Succession Planning</a:t>
            </a:r>
            <a:endParaRPr lang="en-US" sz="2000" b="1" dirty="0">
              <a:solidFill>
                <a:schemeClr val="bg1"/>
              </a:solidFill>
              <a:latin typeface="Verdana" pitchFamily="34" charset="0"/>
              <a:ea typeface="Verdana" pitchFamily="34" charset="0"/>
              <a:cs typeface="Verdana" pitchFamily="34" charset="0"/>
            </a:endParaRPr>
          </a:p>
        </p:txBody>
      </p:sp>
      <p:sp>
        <p:nvSpPr>
          <p:cNvPr id="27" name="Folded Corner 26"/>
          <p:cNvSpPr/>
          <p:nvPr/>
        </p:nvSpPr>
        <p:spPr>
          <a:xfrm rot="10800000">
            <a:off x="289692" y="2158135"/>
            <a:ext cx="2880000" cy="2052000"/>
          </a:xfrm>
          <a:prstGeom prst="foldedCorner">
            <a:avLst>
              <a:gd name="adj" fmla="val 17576"/>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8" name="Folded Corner 27"/>
          <p:cNvSpPr/>
          <p:nvPr/>
        </p:nvSpPr>
        <p:spPr>
          <a:xfrm>
            <a:off x="5059904" y="2158135"/>
            <a:ext cx="2916000" cy="2088000"/>
          </a:xfrm>
          <a:prstGeom prst="foldedCorner">
            <a:avLst>
              <a:gd name="adj" fmla="val 19963"/>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9" name="TextBox 28"/>
          <p:cNvSpPr txBox="1"/>
          <p:nvPr/>
        </p:nvSpPr>
        <p:spPr>
          <a:xfrm>
            <a:off x="848605" y="2838470"/>
            <a:ext cx="1935216" cy="553998"/>
          </a:xfrm>
          <a:prstGeom prst="rect">
            <a:avLst/>
          </a:prstGeom>
          <a:noFill/>
        </p:spPr>
        <p:txBody>
          <a:bodyPr wrap="square" rtlCol="0">
            <a:spAutoFit/>
          </a:bodyPr>
          <a:lstStyle/>
          <a:p>
            <a:pPr marL="171450" indent="-171450">
              <a:spcAft>
                <a:spcPts val="0"/>
              </a:spcAft>
              <a:buBlip>
                <a:blip r:embed="rId4"/>
              </a:buBlip>
            </a:pPr>
            <a:r>
              <a:rPr lang="en-US" sz="1000" b="1" kern="0" dirty="0" smtClean="0">
                <a:solidFill>
                  <a:schemeClr val="bg1"/>
                </a:solidFill>
                <a:latin typeface="Verdana" pitchFamily="34" charset="0"/>
                <a:ea typeface="Verdana" pitchFamily="34" charset="0"/>
                <a:cs typeface="Verdana" pitchFamily="34" charset="0"/>
              </a:rPr>
              <a:t>Talent review</a:t>
            </a:r>
          </a:p>
          <a:p>
            <a:pPr marL="171450" indent="-171450">
              <a:spcAft>
                <a:spcPts val="0"/>
              </a:spcAft>
              <a:buBlip>
                <a:blip r:embed="rId4"/>
              </a:buBlip>
            </a:pPr>
            <a:endParaRPr lang="en-US" sz="1000" b="1" kern="0"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kern="0" dirty="0" smtClean="0">
                <a:solidFill>
                  <a:schemeClr val="bg1"/>
                </a:solidFill>
                <a:latin typeface="Verdana" pitchFamily="34" charset="0"/>
                <a:ea typeface="Verdana" pitchFamily="34" charset="0"/>
                <a:cs typeface="Verdana" pitchFamily="34" charset="0"/>
              </a:rPr>
              <a:t>Final Review</a:t>
            </a:r>
            <a:endParaRPr lang="en-US" sz="1000" b="1" kern="0" dirty="0">
              <a:solidFill>
                <a:schemeClr val="bg1"/>
              </a:solidFill>
              <a:latin typeface="Verdana" pitchFamily="34" charset="0"/>
              <a:ea typeface="Verdana" pitchFamily="34" charset="0"/>
              <a:cs typeface="Verdana" pitchFamily="34" charset="0"/>
            </a:endParaRPr>
          </a:p>
        </p:txBody>
      </p:sp>
      <p:sp>
        <p:nvSpPr>
          <p:cNvPr id="30" name="TextBox 29"/>
          <p:cNvSpPr txBox="1"/>
          <p:nvPr/>
        </p:nvSpPr>
        <p:spPr>
          <a:xfrm>
            <a:off x="5812881" y="2838470"/>
            <a:ext cx="1872000" cy="553998"/>
          </a:xfrm>
          <a:prstGeom prst="rect">
            <a:avLst/>
          </a:prstGeom>
          <a:noFill/>
        </p:spPr>
        <p:txBody>
          <a:bodyPr wrap="square" rtlCol="0">
            <a:spAutoFit/>
          </a:bodyPr>
          <a:lstStyle/>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Talent pool</a:t>
            </a:r>
          </a:p>
          <a:p>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Talent History</a:t>
            </a:r>
          </a:p>
        </p:txBody>
      </p:sp>
      <p:sp>
        <p:nvSpPr>
          <p:cNvPr id="31" name="Rectangle 30"/>
          <p:cNvSpPr/>
          <p:nvPr/>
        </p:nvSpPr>
        <p:spPr>
          <a:xfrm>
            <a:off x="2989675" y="2152364"/>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38400"/>
            <a:ext cx="1143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53516">
            <a:off x="2607762" y="1596202"/>
            <a:ext cx="3082972" cy="3082972"/>
          </a:xfrm>
          <a:prstGeom prst="rect">
            <a:avLst/>
          </a:prstGeom>
        </p:spPr>
      </p:pic>
    </p:spTree>
    <p:extLst>
      <p:ext uri="{BB962C8B-B14F-4D97-AF65-F5344CB8AC3E}">
        <p14:creationId xmlns:p14="http://schemas.microsoft.com/office/powerpoint/2010/main" val="1410452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9" name="Rektangel 32"/>
          <p:cNvSpPr>
            <a:spLocks noChangeArrowheads="1"/>
          </p:cNvSpPr>
          <p:nvPr/>
        </p:nvSpPr>
        <p:spPr bwMode="auto">
          <a:xfrm>
            <a:off x="514400" y="162702"/>
            <a:ext cx="5760640" cy="68400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lnSpc>
                <a:spcPct val="95000"/>
              </a:lnSpc>
            </a:pPr>
            <a:r>
              <a:rPr lang="en-US" sz="2000" b="1" dirty="0" smtClean="0">
                <a:solidFill>
                  <a:schemeClr val="bg1"/>
                </a:solidFill>
                <a:latin typeface="Verdana" pitchFamily="34" charset="0"/>
                <a:ea typeface="Verdana" pitchFamily="34" charset="0"/>
                <a:cs typeface="Verdana" pitchFamily="34" charset="0"/>
              </a:rPr>
              <a:t>Employee Self Service</a:t>
            </a:r>
            <a:endParaRPr lang="en-US" sz="2000" b="1" dirty="0">
              <a:solidFill>
                <a:schemeClr val="bg1"/>
              </a:solidFill>
              <a:latin typeface="Verdana" pitchFamily="34" charset="0"/>
              <a:ea typeface="Verdana" pitchFamily="34" charset="0"/>
              <a:cs typeface="Verdana" pitchFamily="34" charset="0"/>
            </a:endParaRPr>
          </a:p>
        </p:txBody>
      </p:sp>
      <p:sp>
        <p:nvSpPr>
          <p:cNvPr id="23" name="Folded Corner 22"/>
          <p:cNvSpPr/>
          <p:nvPr/>
        </p:nvSpPr>
        <p:spPr>
          <a:xfrm rot="10800000">
            <a:off x="289692" y="2221617"/>
            <a:ext cx="2880000" cy="2016000"/>
          </a:xfrm>
          <a:prstGeom prst="foldedCorner">
            <a:avLst>
              <a:gd name="adj" fmla="val 17576"/>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25" name="Folded Corner 24"/>
          <p:cNvSpPr/>
          <p:nvPr/>
        </p:nvSpPr>
        <p:spPr>
          <a:xfrm>
            <a:off x="5059904" y="2194375"/>
            <a:ext cx="2916000" cy="2052000"/>
          </a:xfrm>
          <a:prstGeom prst="foldedCorner">
            <a:avLst>
              <a:gd name="adj" fmla="val 19963"/>
            </a:avLst>
          </a:prstGeom>
          <a:solidFill>
            <a:srgbClr val="92D05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31" name="TextBox 30"/>
          <p:cNvSpPr txBox="1"/>
          <p:nvPr/>
        </p:nvSpPr>
        <p:spPr>
          <a:xfrm>
            <a:off x="487396" y="2516140"/>
            <a:ext cx="1935216" cy="1631216"/>
          </a:xfrm>
          <a:prstGeom prst="rect">
            <a:avLst/>
          </a:prstGeom>
          <a:noFill/>
        </p:spPr>
        <p:txBody>
          <a:bodyPr wrap="square" rtlCol="0">
            <a:spAutoFit/>
          </a:bodyPr>
          <a:lstStyle/>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Employee Profile Management</a:t>
            </a:r>
          </a:p>
          <a:p>
            <a:pPr marL="171450" indent="-171450">
              <a:spcAft>
                <a:spcPts val="0"/>
              </a:spcAft>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Organization Structure </a:t>
            </a:r>
          </a:p>
          <a:p>
            <a:pPr marL="171450" indent="-171450">
              <a:spcAft>
                <a:spcPts val="0"/>
              </a:spcAft>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Company Policies</a:t>
            </a:r>
          </a:p>
          <a:p>
            <a:pPr marL="171450" indent="-171450">
              <a:spcAft>
                <a:spcPts val="0"/>
              </a:spcAft>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Employee Job Profile and Skills Proficiency</a:t>
            </a:r>
          </a:p>
        </p:txBody>
      </p:sp>
      <p:sp>
        <p:nvSpPr>
          <p:cNvPr id="32" name="TextBox 31"/>
          <p:cNvSpPr txBox="1"/>
          <p:nvPr/>
        </p:nvSpPr>
        <p:spPr>
          <a:xfrm>
            <a:off x="5843200" y="2239144"/>
            <a:ext cx="1872000" cy="1785104"/>
          </a:xfrm>
          <a:prstGeom prst="rect">
            <a:avLst/>
          </a:prstGeom>
          <a:noFill/>
        </p:spPr>
        <p:txBody>
          <a:bodyPr wrap="square" rtlCol="0">
            <a:spAutoFit/>
          </a:bodyPr>
          <a:lstStyle/>
          <a:p>
            <a:pPr marL="171450" indent="-171450">
              <a:buBlip>
                <a:blip r:embed="rId5"/>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Internal Job Postings</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Employee Referral Management</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Meeting Scheduler and My Meetings</a:t>
            </a:r>
          </a:p>
          <a:p>
            <a:pPr marL="171450" indent="-171450">
              <a:buBlip>
                <a:blip r:embed="rId4"/>
              </a:buBlip>
            </a:pPr>
            <a:endParaRPr lang="en-US" sz="1000" b="1" dirty="0">
              <a:solidFill>
                <a:schemeClr val="bg1"/>
              </a:solidFill>
              <a:latin typeface="Verdana" pitchFamily="34" charset="0"/>
              <a:ea typeface="Verdana" pitchFamily="34" charset="0"/>
              <a:cs typeface="Verdana" pitchFamily="34" charset="0"/>
            </a:endParaRPr>
          </a:p>
          <a:p>
            <a:pPr marL="171450" indent="-171450">
              <a:buBlip>
                <a:blip r:embed="rId4"/>
              </a:buBlip>
            </a:pPr>
            <a:r>
              <a:rPr lang="en-US" sz="1000" b="1" dirty="0" smtClean="0">
                <a:solidFill>
                  <a:schemeClr val="bg1"/>
                </a:solidFill>
                <a:latin typeface="Verdana" pitchFamily="34" charset="0"/>
                <a:ea typeface="Verdana" pitchFamily="34" charset="0"/>
                <a:cs typeface="Verdana" pitchFamily="34" charset="0"/>
              </a:rPr>
              <a:t>Employee Directory</a:t>
            </a:r>
          </a:p>
        </p:txBody>
      </p:sp>
      <p:sp>
        <p:nvSpPr>
          <p:cNvPr id="33" name="Rectangle 32"/>
          <p:cNvSpPr/>
          <p:nvPr/>
        </p:nvSpPr>
        <p:spPr>
          <a:xfrm>
            <a:off x="2989675" y="2152364"/>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1529" y="2583878"/>
            <a:ext cx="1125339" cy="12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3516">
            <a:off x="2607762" y="1596202"/>
            <a:ext cx="3082972" cy="30829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32"/>
          <p:cNvSpPr>
            <a:spLocks noChangeArrowheads="1"/>
          </p:cNvSpPr>
          <p:nvPr/>
        </p:nvSpPr>
        <p:spPr bwMode="auto">
          <a:xfrm>
            <a:off x="491028" y="180194"/>
            <a:ext cx="5760000" cy="684000"/>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lnSpc>
                <a:spcPct val="95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Helpdesk</a:t>
            </a:r>
            <a:endParaRPr lang="en-US" sz="2000" b="1" dirty="0">
              <a:solidFill>
                <a:schemeClr val="bg1"/>
              </a:solidFill>
              <a:latin typeface="Verdana" pitchFamily="34" charset="0"/>
              <a:ea typeface="Verdana" pitchFamily="34" charset="0"/>
              <a:cs typeface="Verdana" pitchFamily="34" charset="0"/>
            </a:endParaRPr>
          </a:p>
        </p:txBody>
      </p:sp>
      <p:pic>
        <p:nvPicPr>
          <p:cNvPr id="11"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15" name="Folded Corner 14"/>
          <p:cNvSpPr/>
          <p:nvPr/>
        </p:nvSpPr>
        <p:spPr>
          <a:xfrm rot="10800000">
            <a:off x="181692" y="2293349"/>
            <a:ext cx="2988000" cy="1800000"/>
          </a:xfrm>
          <a:prstGeom prst="foldedCorner">
            <a:avLst>
              <a:gd name="adj" fmla="val 22024"/>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16" name="Folded Corner 15"/>
          <p:cNvSpPr/>
          <p:nvPr/>
        </p:nvSpPr>
        <p:spPr>
          <a:xfrm>
            <a:off x="5059904" y="2293150"/>
            <a:ext cx="3060000" cy="1800000"/>
          </a:xfrm>
          <a:prstGeom prst="foldedCorner">
            <a:avLst>
              <a:gd name="adj" fmla="val 19963"/>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17" name="TextBox 16"/>
          <p:cNvSpPr txBox="1"/>
          <p:nvPr/>
        </p:nvSpPr>
        <p:spPr>
          <a:xfrm>
            <a:off x="244370" y="2833210"/>
            <a:ext cx="2340260" cy="861774"/>
          </a:xfrm>
          <a:prstGeom prst="rect">
            <a:avLst/>
          </a:prstGeom>
          <a:noFill/>
        </p:spPr>
        <p:txBody>
          <a:bodyPr wrap="square" rtlCol="0">
            <a:spAutoFit/>
          </a:bodyPr>
          <a:lstStyle/>
          <a:p>
            <a:pPr marL="171450" lvl="0" indent="-171450" defTabSz="914400">
              <a:buBlip>
                <a:blip r:embed="rId4"/>
              </a:buBlip>
              <a:defRPr/>
            </a:pPr>
            <a:r>
              <a:rPr lang="en-IN" sz="1000" b="1" dirty="0" smtClean="0">
                <a:solidFill>
                  <a:schemeClr val="bg1"/>
                </a:solidFill>
                <a:latin typeface="Verdana" pitchFamily="34" charset="0"/>
                <a:ea typeface="Verdana" pitchFamily="34" charset="0"/>
                <a:cs typeface="Verdana" pitchFamily="34" charset="0"/>
              </a:rPr>
              <a:t>Auto-assign and Re-assign</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Tickets Escalations</a:t>
            </a:r>
          </a:p>
          <a:p>
            <a:pPr marL="171450" lvl="0" indent="-171450" defTabSz="914400">
              <a:buBlip>
                <a:blip r:embed="rId4"/>
              </a:buBlip>
              <a:defRPr/>
            </a:pPr>
            <a:endParaRPr lang="en-US" sz="1000" b="1" kern="0" dirty="0" smtClean="0">
              <a:solidFill>
                <a:schemeClr val="bg1"/>
              </a:solidFill>
              <a:latin typeface="Verdana" pitchFamily="34" charset="0"/>
              <a:ea typeface="Verdana" pitchFamily="34" charset="0"/>
              <a:cs typeface="Verdana" pitchFamily="34" charset="0"/>
            </a:endParaRPr>
          </a:p>
          <a:p>
            <a:pPr marL="171450" lvl="0" indent="-171450" defTabSz="914400">
              <a:buBlip>
                <a:blip r:embed="rId4"/>
              </a:buBlip>
              <a:defRPr/>
            </a:pPr>
            <a:r>
              <a:rPr lang="en-IN" sz="1000" b="1" dirty="0" smtClean="0">
                <a:solidFill>
                  <a:schemeClr val="bg1"/>
                </a:solidFill>
                <a:latin typeface="Verdana" pitchFamily="34" charset="0"/>
                <a:ea typeface="Verdana" pitchFamily="34" charset="0"/>
                <a:cs typeface="Verdana" pitchFamily="34" charset="0"/>
              </a:rPr>
              <a:t>Ticket Status Notifications</a:t>
            </a:r>
            <a:endParaRPr lang="en-US" sz="1000" b="1" kern="0" dirty="0" smtClean="0">
              <a:solidFill>
                <a:schemeClr val="bg1"/>
              </a:solidFill>
              <a:latin typeface="Verdana" pitchFamily="34" charset="0"/>
              <a:ea typeface="Verdana" pitchFamily="34" charset="0"/>
              <a:cs typeface="Verdana" pitchFamily="34" charset="0"/>
            </a:endParaRPr>
          </a:p>
        </p:txBody>
      </p:sp>
      <p:sp>
        <p:nvSpPr>
          <p:cNvPr id="18" name="TextBox 17"/>
          <p:cNvSpPr txBox="1"/>
          <p:nvPr/>
        </p:nvSpPr>
        <p:spPr>
          <a:xfrm>
            <a:off x="5915000" y="2608185"/>
            <a:ext cx="2124000" cy="1323439"/>
          </a:xfrm>
          <a:prstGeom prst="rect">
            <a:avLst/>
          </a:prstGeom>
          <a:noFill/>
        </p:spPr>
        <p:txBody>
          <a:bodyPr wrap="square" rtlCol="0">
            <a:spAutoFit/>
          </a:bodyPr>
          <a:lstStyle/>
          <a:p>
            <a:pPr marL="171450" indent="-171450">
              <a:spcAft>
                <a:spcPts val="0"/>
              </a:spcAft>
              <a:buBlip>
                <a:blip r:embed="rId4"/>
              </a:buBlip>
            </a:pPr>
            <a:r>
              <a:rPr lang="en-IN" sz="1000" b="1" dirty="0" smtClean="0">
                <a:solidFill>
                  <a:schemeClr val="bg1"/>
                </a:solidFill>
                <a:latin typeface="Verdana" pitchFamily="34" charset="0"/>
                <a:ea typeface="Verdana" pitchFamily="34" charset="0"/>
                <a:cs typeface="Verdana" pitchFamily="34" charset="0"/>
              </a:rPr>
              <a:t>Ticket Workflow Management</a:t>
            </a:r>
            <a:endParaRPr lang="en-IN" sz="1000" b="1" dirty="0">
              <a:solidFill>
                <a:schemeClr val="bg1"/>
              </a:solidFill>
              <a:latin typeface="Verdana" pitchFamily="34" charset="0"/>
              <a:ea typeface="Verdana" pitchFamily="34" charset="0"/>
              <a:cs typeface="Verdana" pitchFamily="34" charset="0"/>
            </a:endParaRPr>
          </a:p>
          <a:p>
            <a:pPr marL="171450" indent="-171450">
              <a:buBlip>
                <a:blip r:embed="rId4"/>
              </a:buBlip>
            </a:pPr>
            <a:endParaRPr lang="en-US" sz="1000" b="1" dirty="0" smtClean="0">
              <a:solidFill>
                <a:schemeClr val="bg1"/>
              </a:solidFill>
              <a:latin typeface="Verdana" pitchFamily="34" charset="0"/>
              <a:ea typeface="Verdana" pitchFamily="34" charset="0"/>
              <a:cs typeface="Verdana" pitchFamily="34" charset="0"/>
            </a:endParaRPr>
          </a:p>
          <a:p>
            <a:pPr marL="171450" indent="-171450" defTabSz="914400">
              <a:buBlip>
                <a:blip r:embed="rId4"/>
              </a:buBlip>
              <a:defRPr/>
            </a:pPr>
            <a:r>
              <a:rPr lang="en-US" sz="1000" b="1" kern="0" dirty="0" smtClean="0">
                <a:solidFill>
                  <a:schemeClr val="bg1"/>
                </a:solidFill>
                <a:latin typeface="Verdana" pitchFamily="34" charset="0"/>
                <a:ea typeface="Verdana" pitchFamily="34" charset="0"/>
                <a:cs typeface="Verdana" pitchFamily="34" charset="0"/>
              </a:rPr>
              <a:t>Ticket Analytics - </a:t>
            </a:r>
            <a:r>
              <a:rPr lang="en-IN" sz="1000" b="1" dirty="0">
                <a:solidFill>
                  <a:schemeClr val="bg1"/>
                </a:solidFill>
                <a:latin typeface="Verdana" pitchFamily="34" charset="0"/>
                <a:ea typeface="Verdana" pitchFamily="34" charset="0"/>
                <a:cs typeface="Verdana" pitchFamily="34" charset="0"/>
              </a:rPr>
              <a:t>tickets received, </a:t>
            </a:r>
            <a:r>
              <a:rPr lang="en-IN" sz="1000" b="1" dirty="0" smtClean="0">
                <a:solidFill>
                  <a:schemeClr val="bg1"/>
                </a:solidFill>
                <a:latin typeface="Verdana" pitchFamily="34" charset="0"/>
                <a:ea typeface="Verdana" pitchFamily="34" charset="0"/>
                <a:cs typeface="Verdana" pitchFamily="34" charset="0"/>
              </a:rPr>
              <a:t>resolved, pending, </a:t>
            </a:r>
            <a:r>
              <a:rPr lang="en-IN" sz="1000" b="1" dirty="0">
                <a:solidFill>
                  <a:schemeClr val="bg1"/>
                </a:solidFill>
                <a:latin typeface="Verdana" pitchFamily="34" charset="0"/>
                <a:ea typeface="Verdana" pitchFamily="34" charset="0"/>
                <a:cs typeface="Verdana" pitchFamily="34" charset="0"/>
              </a:rPr>
              <a:t>escalated </a:t>
            </a:r>
            <a:r>
              <a:rPr lang="en-IN" sz="1000" b="1" dirty="0" smtClean="0">
                <a:solidFill>
                  <a:schemeClr val="bg1"/>
                </a:solidFill>
                <a:latin typeface="Verdana" pitchFamily="34" charset="0"/>
                <a:ea typeface="Verdana" pitchFamily="34" charset="0"/>
                <a:cs typeface="Verdana" pitchFamily="34" charset="0"/>
              </a:rPr>
              <a:t>and </a:t>
            </a:r>
            <a:r>
              <a:rPr lang="en-IN" sz="1000" b="1" dirty="0">
                <a:solidFill>
                  <a:schemeClr val="bg1"/>
                </a:solidFill>
                <a:latin typeface="Verdana" pitchFamily="34" charset="0"/>
                <a:ea typeface="Verdana" pitchFamily="34" charset="0"/>
                <a:cs typeface="Verdana" pitchFamily="34" charset="0"/>
              </a:rPr>
              <a:t>average closing time</a:t>
            </a:r>
            <a:endParaRPr lang="en-IN" sz="1000" b="1" kern="0" dirty="0">
              <a:solidFill>
                <a:schemeClr val="bg1"/>
              </a:solidFill>
              <a:latin typeface="Verdana" pitchFamily="34" charset="0"/>
              <a:ea typeface="Verdana" pitchFamily="34" charset="0"/>
              <a:cs typeface="Verdana" pitchFamily="34" charset="0"/>
            </a:endParaRPr>
          </a:p>
          <a:p>
            <a:endParaRPr lang="en-US" sz="1000" b="1" dirty="0" smtClean="0">
              <a:solidFill>
                <a:schemeClr val="bg1"/>
              </a:solidFill>
              <a:latin typeface="Verdana" pitchFamily="34" charset="0"/>
              <a:ea typeface="Verdana" pitchFamily="34" charset="0"/>
              <a:cs typeface="Verdana" pitchFamily="34" charset="0"/>
            </a:endParaRPr>
          </a:p>
        </p:txBody>
      </p:sp>
      <p:sp>
        <p:nvSpPr>
          <p:cNvPr id="19" name="Rectangle 18"/>
          <p:cNvSpPr/>
          <p:nvPr/>
        </p:nvSpPr>
        <p:spPr>
          <a:xfrm>
            <a:off x="2989675" y="2170286"/>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680" y="2506774"/>
            <a:ext cx="1219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49024">
            <a:off x="2503380" y="1509742"/>
            <a:ext cx="3294928" cy="32949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32"/>
          <p:cNvSpPr>
            <a:spLocks noChangeArrowheads="1"/>
          </p:cNvSpPr>
          <p:nvPr/>
        </p:nvSpPr>
        <p:spPr bwMode="auto">
          <a:xfrm>
            <a:off x="491028" y="180194"/>
            <a:ext cx="5760000" cy="684000"/>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0" eaLnBrk="0" fontAlgn="base" hangingPunct="0">
              <a:lnSpc>
                <a:spcPct val="95000"/>
              </a:lnSpc>
              <a:spcBef>
                <a:spcPct val="0"/>
              </a:spcBef>
              <a:spcAft>
                <a:spcPct val="0"/>
              </a:spcAft>
            </a:pPr>
            <a:r>
              <a:rPr lang="en-US" sz="2000" b="1" dirty="0" smtClean="0">
                <a:solidFill>
                  <a:schemeClr val="bg1"/>
                </a:solidFill>
                <a:latin typeface="Verdana" pitchFamily="34" charset="0"/>
                <a:ea typeface="Verdana" pitchFamily="34" charset="0"/>
                <a:cs typeface="Verdana" pitchFamily="34" charset="0"/>
              </a:rPr>
              <a:t>Background Verification</a:t>
            </a:r>
            <a:endParaRPr lang="en-US" sz="2000" b="1" dirty="0">
              <a:solidFill>
                <a:schemeClr val="bg1"/>
              </a:solidFill>
              <a:latin typeface="Verdana" pitchFamily="34" charset="0"/>
              <a:ea typeface="Verdana" pitchFamily="34" charset="0"/>
              <a:cs typeface="Verdana" pitchFamily="34" charset="0"/>
            </a:endParaRPr>
          </a:p>
        </p:txBody>
      </p:sp>
      <p:pic>
        <p:nvPicPr>
          <p:cNvPr id="11"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
        <p:nvSpPr>
          <p:cNvPr id="15" name="Folded Corner 14"/>
          <p:cNvSpPr/>
          <p:nvPr/>
        </p:nvSpPr>
        <p:spPr>
          <a:xfrm rot="10800000">
            <a:off x="181692" y="2293349"/>
            <a:ext cx="2988000" cy="1800000"/>
          </a:xfrm>
          <a:prstGeom prst="foldedCorner">
            <a:avLst>
              <a:gd name="adj" fmla="val 22024"/>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16" name="Folded Corner 15"/>
          <p:cNvSpPr/>
          <p:nvPr/>
        </p:nvSpPr>
        <p:spPr>
          <a:xfrm>
            <a:off x="5065953" y="2293349"/>
            <a:ext cx="3060000" cy="1800000"/>
          </a:xfrm>
          <a:prstGeom prst="foldedCorner">
            <a:avLst>
              <a:gd name="adj" fmla="val 19963"/>
            </a:avLst>
          </a:prstGeom>
          <a:solidFill>
            <a:srgbClr val="00B0F0"/>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sp>
        <p:nvSpPr>
          <p:cNvPr id="17" name="TextBox 16"/>
          <p:cNvSpPr txBox="1"/>
          <p:nvPr/>
        </p:nvSpPr>
        <p:spPr>
          <a:xfrm>
            <a:off x="244370" y="2833210"/>
            <a:ext cx="2340260" cy="861774"/>
          </a:xfrm>
          <a:prstGeom prst="rect">
            <a:avLst/>
          </a:prstGeom>
          <a:noFill/>
        </p:spPr>
        <p:txBody>
          <a:bodyPr wrap="square" rtlCol="0">
            <a:spAutoFit/>
          </a:bodyPr>
          <a:lstStyle/>
          <a:p>
            <a:pPr marL="171450" lvl="0" indent="-171450" defTabSz="914400">
              <a:buBlip>
                <a:blip r:embed="rId4"/>
              </a:buBlip>
              <a:defRPr/>
            </a:pPr>
            <a:r>
              <a:rPr lang="en-IN" sz="1000" b="1" dirty="0" smtClean="0">
                <a:solidFill>
                  <a:schemeClr val="bg1"/>
                </a:solidFill>
                <a:latin typeface="Verdana" pitchFamily="34" charset="0"/>
                <a:ea typeface="Verdana" pitchFamily="34" charset="0"/>
                <a:cs typeface="Verdana" pitchFamily="34" charset="0"/>
              </a:rPr>
              <a:t>Verification List  : company/branch, services offered, Employee name,month,verification mode, verification type</a:t>
            </a:r>
          </a:p>
        </p:txBody>
      </p:sp>
      <p:sp>
        <p:nvSpPr>
          <p:cNvPr id="18" name="TextBox 17"/>
          <p:cNvSpPr txBox="1"/>
          <p:nvPr/>
        </p:nvSpPr>
        <p:spPr>
          <a:xfrm>
            <a:off x="5904940" y="2839406"/>
            <a:ext cx="2124000" cy="707886"/>
          </a:xfrm>
          <a:prstGeom prst="rect">
            <a:avLst/>
          </a:prstGeom>
          <a:noFill/>
        </p:spPr>
        <p:txBody>
          <a:bodyPr wrap="square" rtlCol="0">
            <a:spAutoFit/>
          </a:bodyPr>
          <a:lstStyle/>
          <a:p>
            <a:pPr marL="171450" indent="-171450">
              <a:spcAft>
                <a:spcPts val="0"/>
              </a:spcAft>
              <a:buBlip>
                <a:blip r:embed="rId4"/>
              </a:buBlip>
            </a:pPr>
            <a:r>
              <a:rPr lang="en-US" sz="1000" b="1" dirty="0" smtClean="0">
                <a:solidFill>
                  <a:schemeClr val="bg1"/>
                </a:solidFill>
                <a:latin typeface="Verdana" pitchFamily="34" charset="0"/>
                <a:ea typeface="Verdana" pitchFamily="34" charset="0"/>
                <a:cs typeface="Verdana" pitchFamily="34" charset="0"/>
              </a:rPr>
              <a:t>Verification History:</a:t>
            </a:r>
          </a:p>
          <a:p>
            <a:pPr>
              <a:spcAft>
                <a:spcPts val="0"/>
              </a:spcAft>
            </a:pPr>
            <a:r>
              <a:rPr lang="en-US" sz="1000" b="1" dirty="0" smtClean="0">
                <a:solidFill>
                  <a:schemeClr val="bg1"/>
                </a:solidFill>
                <a:latin typeface="Verdana" pitchFamily="34" charset="0"/>
                <a:ea typeface="Verdana" pitchFamily="34" charset="0"/>
                <a:cs typeface="Verdana" pitchFamily="34" charset="0"/>
              </a:rPr>
              <a:t>Emp-name, department, job title, date of joining, source action</a:t>
            </a:r>
          </a:p>
        </p:txBody>
      </p:sp>
      <p:sp>
        <p:nvSpPr>
          <p:cNvPr id="19" name="Rectangle 18"/>
          <p:cNvSpPr/>
          <p:nvPr/>
        </p:nvSpPr>
        <p:spPr>
          <a:xfrm>
            <a:off x="2989675" y="2170286"/>
            <a:ext cx="2252844" cy="20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680" y="2506774"/>
            <a:ext cx="1219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49024">
            <a:off x="2503380" y="1509742"/>
            <a:ext cx="3294928" cy="3294928"/>
          </a:xfrm>
          <a:prstGeom prst="rect">
            <a:avLst/>
          </a:prstGeom>
        </p:spPr>
      </p:pic>
    </p:spTree>
    <p:extLst>
      <p:ext uri="{BB962C8B-B14F-4D97-AF65-F5344CB8AC3E}">
        <p14:creationId xmlns:p14="http://schemas.microsoft.com/office/powerpoint/2010/main" val="440908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t>How Exenta Simplifies your Workforce?</a:t>
            </a:r>
            <a:endParaRPr lang="en-IN" sz="2800" b="1" dirty="0"/>
          </a:p>
        </p:txBody>
      </p:sp>
      <p:sp>
        <p:nvSpPr>
          <p:cNvPr id="3" name="Content Placeholder 2"/>
          <p:cNvSpPr>
            <a:spLocks noGrp="1"/>
          </p:cNvSpPr>
          <p:nvPr>
            <p:ph sz="quarter" idx="1"/>
          </p:nvPr>
        </p:nvSpPr>
        <p:spPr>
          <a:xfrm>
            <a:off x="551383" y="1280160"/>
            <a:ext cx="7338060" cy="4206240"/>
          </a:xfrm>
        </p:spPr>
        <p:txBody>
          <a:bodyPr>
            <a:normAutofit fontScale="25000" lnSpcReduction="20000"/>
          </a:bodyPr>
          <a:lstStyle/>
          <a:p>
            <a:pPr>
              <a:lnSpc>
                <a:spcPct val="170000"/>
              </a:lnSpc>
              <a:buFont typeface="Wingdings" pitchFamily="2" charset="2"/>
              <a:buChar char="q"/>
            </a:pPr>
            <a:r>
              <a:rPr lang="en-IN" sz="4800" dirty="0" smtClean="0">
                <a:latin typeface="Verdana" pitchFamily="34" charset="0"/>
                <a:ea typeface="Verdana" pitchFamily="34" charset="0"/>
                <a:cs typeface="Verdana" pitchFamily="34" charset="0"/>
              </a:rPr>
              <a:t>Exenta prepares, completes and sends forms, reports and notifications automatically, thereby reducing administrative costs and eliminating the need for additional admin staff in the organization.</a:t>
            </a:r>
          </a:p>
          <a:p>
            <a:pPr>
              <a:lnSpc>
                <a:spcPct val="170000"/>
              </a:lnSpc>
              <a:buFont typeface="Wingdings" pitchFamily="2" charset="2"/>
              <a:buChar char="q"/>
            </a:pPr>
            <a:r>
              <a:rPr lang="en-IN" sz="4800" dirty="0" smtClean="0">
                <a:latin typeface="Verdana" pitchFamily="34" charset="0"/>
                <a:ea typeface="Verdana" pitchFamily="34" charset="0"/>
                <a:cs typeface="Verdana" pitchFamily="34" charset="0"/>
              </a:rPr>
              <a:t>Automated reporting and analytics helps you to be more focussed and take the right decisions at the right time.</a:t>
            </a:r>
          </a:p>
          <a:p>
            <a:pPr>
              <a:lnSpc>
                <a:spcPct val="170000"/>
              </a:lnSpc>
              <a:buFont typeface="Wingdings" pitchFamily="2" charset="2"/>
              <a:buChar char="q"/>
            </a:pPr>
            <a:r>
              <a:rPr lang="en-IN" sz="4800" dirty="0" smtClean="0">
                <a:latin typeface="Verdana" pitchFamily="34" charset="0"/>
                <a:ea typeface="Verdana" pitchFamily="34" charset="0"/>
                <a:cs typeface="Verdana" pitchFamily="34" charset="0"/>
              </a:rPr>
              <a:t>Eliminate bad hires by using Exenta’s Applicant tracking and Recruitment system and thus save about 30-40% of your annual salary budget.</a:t>
            </a:r>
          </a:p>
          <a:p>
            <a:pPr>
              <a:lnSpc>
                <a:spcPct val="170000"/>
              </a:lnSpc>
              <a:buFont typeface="Wingdings" pitchFamily="2" charset="2"/>
              <a:buChar char="q"/>
            </a:pPr>
            <a:r>
              <a:rPr lang="en-IN" sz="4800" dirty="0" smtClean="0">
                <a:latin typeface="Verdana" pitchFamily="34" charset="0"/>
                <a:ea typeface="Verdana" pitchFamily="34" charset="0"/>
                <a:cs typeface="Verdana" pitchFamily="34" charset="0"/>
              </a:rPr>
              <a:t>The exit process is completely automated and bullet proofed which allows you to reduce wrongful terminations lawsuits and claims expenses.</a:t>
            </a:r>
          </a:p>
          <a:p>
            <a:pPr>
              <a:lnSpc>
                <a:spcPct val="170000"/>
              </a:lnSpc>
              <a:buFont typeface="Wingdings" pitchFamily="2" charset="2"/>
              <a:buChar char="q"/>
            </a:pPr>
            <a:r>
              <a:rPr lang="en-IN" sz="4800" dirty="0" smtClean="0">
                <a:latin typeface="Verdana" pitchFamily="34" charset="0"/>
                <a:ea typeface="Verdana" pitchFamily="34" charset="0"/>
                <a:cs typeface="Verdana" pitchFamily="34" charset="0"/>
              </a:rPr>
              <a:t>Exenta allows you to integrate easily to other software programs which are an add-on for streamlining all other business requirements.</a:t>
            </a:r>
          </a:p>
          <a:p>
            <a:pPr>
              <a:lnSpc>
                <a:spcPct val="170000"/>
              </a:lnSpc>
              <a:buFont typeface="Wingdings" pitchFamily="2" charset="2"/>
              <a:buChar char="q"/>
            </a:pPr>
            <a:r>
              <a:rPr lang="en-IN" sz="4800" dirty="0" smtClean="0">
                <a:latin typeface="Verdana" pitchFamily="34" charset="0"/>
                <a:ea typeface="Verdana" pitchFamily="34" charset="0"/>
                <a:cs typeface="Verdana" pitchFamily="34" charset="0"/>
              </a:rPr>
              <a:t>Exenta provides regular updates of the HRMS software thus reducing all the costs associated with buying new equipments and resources needed to deploy upgrades.</a:t>
            </a:r>
          </a:p>
          <a:p>
            <a:pPr>
              <a:buFont typeface="Wingdings" pitchFamily="2" charset="2"/>
              <a:buChar char="q"/>
            </a:pPr>
            <a:endParaRPr lang="en-IN" dirty="0"/>
          </a:p>
        </p:txBody>
      </p:sp>
      <p:pic>
        <p:nvPicPr>
          <p:cNvPr id="4" name="Picture 7" descr="\\SERVER3\PublicShare\Ramesh\logo_exenta3.png"/>
          <p:cNvPicPr>
            <a:picLocks noChangeAspect="1" noChangeArrowheads="1"/>
          </p:cNvPicPr>
          <p:nvPr/>
        </p:nvPicPr>
        <p:blipFill>
          <a:blip r:embed="rId2" cstate="print"/>
          <a:srcRect/>
          <a:stretch>
            <a:fillRect/>
          </a:stretch>
        </p:blipFill>
        <p:spPr bwMode="auto">
          <a:xfrm>
            <a:off x="6934200" y="0"/>
            <a:ext cx="1295400" cy="36038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t>Continued. . .</a:t>
            </a:r>
            <a:endParaRPr lang="en-IN" sz="2800" b="1" dirty="0"/>
          </a:p>
        </p:txBody>
      </p:sp>
      <p:sp>
        <p:nvSpPr>
          <p:cNvPr id="3" name="Content Placeholder 2"/>
          <p:cNvSpPr>
            <a:spLocks noGrp="1"/>
          </p:cNvSpPr>
          <p:nvPr>
            <p:ph sz="quarter" idx="1"/>
          </p:nvPr>
        </p:nvSpPr>
        <p:spPr>
          <a:xfrm>
            <a:off x="551383" y="1172148"/>
            <a:ext cx="7338060" cy="4307356"/>
          </a:xfrm>
        </p:spPr>
        <p:txBody>
          <a:bodyPr>
            <a:normAutofit fontScale="92500" lnSpcReduction="20000"/>
          </a:bodyPr>
          <a:lstStyle/>
          <a:p>
            <a:pPr algn="just">
              <a:lnSpc>
                <a:spcPct val="150000"/>
              </a:lnSpc>
              <a:buFont typeface="Wingdings" pitchFamily="2" charset="2"/>
              <a:buChar char="q"/>
            </a:pPr>
            <a:r>
              <a:rPr lang="en-IN" sz="1300" dirty="0" smtClean="0">
                <a:latin typeface="Verdana" pitchFamily="34" charset="0"/>
                <a:ea typeface="Verdana" pitchFamily="34" charset="0"/>
                <a:cs typeface="Verdana" pitchFamily="34" charset="0"/>
              </a:rPr>
              <a:t>Easy to configure, use and update. </a:t>
            </a:r>
            <a:r>
              <a:rPr lang="en-IN" sz="1300" dirty="0" smtClean="0">
                <a:latin typeface="Verdana" pitchFamily="34" charset="0"/>
                <a:ea typeface="Verdana" pitchFamily="34" charset="0"/>
                <a:cs typeface="Verdana" pitchFamily="34" charset="0"/>
              </a:rPr>
              <a:t>Exenta</a:t>
            </a:r>
            <a:r>
              <a:rPr lang="en-IN" sz="1300" dirty="0" smtClean="0">
                <a:latin typeface="Verdana" pitchFamily="34" charset="0"/>
                <a:ea typeface="Verdana" pitchFamily="34" charset="0"/>
                <a:cs typeface="Verdana" pitchFamily="34" charset="0"/>
              </a:rPr>
              <a:t> doesn’t need additional technical expertise to run smoothly in your organization.  You would not have to recruit tech savvy HR’s to work on Exenta.  </a:t>
            </a:r>
          </a:p>
          <a:p>
            <a:pPr algn="just">
              <a:lnSpc>
                <a:spcPct val="150000"/>
              </a:lnSpc>
              <a:buFont typeface="Wingdings" pitchFamily="2" charset="2"/>
              <a:buChar char="q"/>
            </a:pPr>
            <a:r>
              <a:rPr lang="en-IN" sz="1300" dirty="0" smtClean="0">
                <a:latin typeface="Verdana" pitchFamily="34" charset="0"/>
                <a:ea typeface="Verdana" pitchFamily="34" charset="0"/>
                <a:cs typeface="Verdana" pitchFamily="34" charset="0"/>
              </a:rPr>
              <a:t>It provides you the facility to create Multi-Organisation (Establishment units) with unlimited geographical units and Functional Sections.</a:t>
            </a:r>
          </a:p>
          <a:p>
            <a:pPr algn="just">
              <a:lnSpc>
                <a:spcPct val="150000"/>
              </a:lnSpc>
              <a:buFont typeface="Wingdings" pitchFamily="2" charset="2"/>
              <a:buChar char="q"/>
            </a:pPr>
            <a:r>
              <a:rPr lang="en-IN" sz="1300" dirty="0" smtClean="0">
                <a:latin typeface="Verdana" pitchFamily="34" charset="0"/>
                <a:ea typeface="Verdana" pitchFamily="34" charset="0"/>
                <a:cs typeface="Verdana" pitchFamily="34" charset="0"/>
              </a:rPr>
              <a:t>Increase your process-based savings such as reduced call volumes, lower average call times, and decreased HR agent head count.</a:t>
            </a:r>
          </a:p>
          <a:p>
            <a:pPr algn="just">
              <a:lnSpc>
                <a:spcPct val="150000"/>
              </a:lnSpc>
              <a:buFont typeface="Wingdings" pitchFamily="2" charset="2"/>
              <a:buChar char="q"/>
            </a:pPr>
            <a:r>
              <a:rPr lang="en-IN" sz="1300" dirty="0" smtClean="0">
                <a:latin typeface="Verdana" pitchFamily="34" charset="0"/>
                <a:ea typeface="Verdana" pitchFamily="34" charset="0"/>
                <a:cs typeface="Verdana" pitchFamily="34" charset="0"/>
              </a:rPr>
              <a:t>Exenta turns your office into a paper free zone where all the paper works can be documented and retrieved as per the needs and also reduces the number of ways in which security can be breached.</a:t>
            </a:r>
          </a:p>
          <a:p>
            <a:pPr algn="just">
              <a:lnSpc>
                <a:spcPct val="150000"/>
              </a:lnSpc>
              <a:buFont typeface="Wingdings" pitchFamily="2" charset="2"/>
              <a:buChar char="q"/>
            </a:pPr>
            <a:r>
              <a:rPr lang="en-IN" sz="1300" dirty="0" smtClean="0">
                <a:latin typeface="Verdana" pitchFamily="34" charset="0"/>
                <a:ea typeface="Verdana" pitchFamily="34" charset="0"/>
                <a:cs typeface="Verdana" pitchFamily="34" charset="0"/>
              </a:rPr>
              <a:t>Automated workflows controls what your employee can see and do within the system.</a:t>
            </a:r>
          </a:p>
          <a:p>
            <a:pPr algn="just">
              <a:lnSpc>
                <a:spcPct val="150000"/>
              </a:lnSpc>
              <a:buFont typeface="Wingdings" pitchFamily="2" charset="2"/>
              <a:buChar char="q"/>
            </a:pPr>
            <a:r>
              <a:rPr lang="en-IN" sz="1300" dirty="0" smtClean="0">
                <a:latin typeface="Verdana" pitchFamily="34" charset="0"/>
                <a:ea typeface="Verdana" pitchFamily="34" charset="0"/>
                <a:cs typeface="Verdana" pitchFamily="34" charset="0"/>
              </a:rPr>
              <a:t>Automated Performance and Appraisal Management which provides 360 degree feedback and allows the employee to feel that he has not been misjudged or not given the compensation he deserves.  Thus helping retention of the most potential and well deserved employees which in turn helps you to reduce your expenses on new hires and their training.</a:t>
            </a:r>
          </a:p>
          <a:p>
            <a:pPr>
              <a:lnSpc>
                <a:spcPct val="150000"/>
              </a:lnSpc>
            </a:pPr>
            <a:endParaRPr lang="en-IN" sz="1300" dirty="0">
              <a:latin typeface="Verdana" pitchFamily="34" charset="0"/>
              <a:ea typeface="Verdana" pitchFamily="34" charset="0"/>
              <a:cs typeface="Verdana" pitchFamily="34" charset="0"/>
            </a:endParaRPr>
          </a:p>
        </p:txBody>
      </p:sp>
      <p:pic>
        <p:nvPicPr>
          <p:cNvPr id="4" name="Picture 7" descr="\\SERVER3\PublicShare\Ramesh\logo_exenta3.png"/>
          <p:cNvPicPr>
            <a:picLocks noChangeAspect="1" noChangeArrowheads="1"/>
          </p:cNvPicPr>
          <p:nvPr/>
        </p:nvPicPr>
        <p:blipFill>
          <a:blip r:embed="rId2" cstate="print"/>
          <a:srcRect/>
          <a:stretch>
            <a:fillRect/>
          </a:stretch>
        </p:blipFill>
        <p:spPr bwMode="auto">
          <a:xfrm>
            <a:off x="6934200" y="0"/>
            <a:ext cx="1295400" cy="36038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t>Insights into ROI with </a:t>
            </a:r>
            <a:r>
              <a:rPr lang="en-IN" sz="2800" b="1" dirty="0" smtClean="0"/>
              <a:t>Exenta</a:t>
            </a:r>
            <a:endParaRPr lang="en-IN" sz="2800" b="1" dirty="0"/>
          </a:p>
        </p:txBody>
      </p:sp>
      <p:sp>
        <p:nvSpPr>
          <p:cNvPr id="3" name="Content Placeholder 2"/>
          <p:cNvSpPr>
            <a:spLocks noGrp="1"/>
          </p:cNvSpPr>
          <p:nvPr>
            <p:ph sz="quarter" idx="1"/>
          </p:nvPr>
        </p:nvSpPr>
        <p:spPr/>
        <p:txBody>
          <a:bodyPr>
            <a:normAutofit/>
          </a:bodyPr>
          <a:lstStyle/>
          <a:p>
            <a:pPr marL="604098" lvl="1" indent="-342900">
              <a:lnSpc>
                <a:spcPct val="150000"/>
              </a:lnSpc>
              <a:buClr>
                <a:srgbClr val="009DD9"/>
              </a:buClr>
              <a:buFont typeface="Wingdings" pitchFamily="2" charset="2"/>
              <a:buChar char="q"/>
              <a:tabLst>
                <a:tab pos="1114425" algn="l"/>
              </a:tabLst>
            </a:pPr>
            <a:r>
              <a:rPr lang="en-US" sz="1200" dirty="0" smtClean="0">
                <a:solidFill>
                  <a:prstClr val="black"/>
                </a:solidFill>
                <a:latin typeface="Verdana" pitchFamily="34" charset="0"/>
                <a:ea typeface="Verdana" pitchFamily="34" charset="0"/>
                <a:cs typeface="Verdana" pitchFamily="34" charset="0"/>
              </a:rPr>
              <a:t>Time saving due to process improvements by 70%.</a:t>
            </a:r>
            <a:endParaRPr lang="en-IN" sz="1200" dirty="0" smtClean="0">
              <a:solidFill>
                <a:prstClr val="black"/>
              </a:solidFill>
              <a:latin typeface="Verdana" pitchFamily="34" charset="0"/>
              <a:ea typeface="Verdana" pitchFamily="34" charset="0"/>
              <a:cs typeface="Verdana" pitchFamily="34" charset="0"/>
            </a:endParaRPr>
          </a:p>
          <a:p>
            <a:pPr marL="604098" lvl="1" indent="-342900">
              <a:lnSpc>
                <a:spcPct val="150000"/>
              </a:lnSpc>
              <a:buClr>
                <a:srgbClr val="009DD9"/>
              </a:buClr>
              <a:buFont typeface="Wingdings" pitchFamily="2" charset="2"/>
              <a:buChar char="q"/>
              <a:tabLst>
                <a:tab pos="1114425" algn="l"/>
              </a:tabLst>
            </a:pPr>
            <a:r>
              <a:rPr lang="en-US" sz="1200" dirty="0" smtClean="0">
                <a:solidFill>
                  <a:prstClr val="black"/>
                </a:solidFill>
                <a:latin typeface="Verdana" pitchFamily="34" charset="0"/>
                <a:ea typeface="Verdana" pitchFamily="34" charset="0"/>
                <a:cs typeface="Verdana" pitchFamily="34" charset="0"/>
              </a:rPr>
              <a:t>Enhanced Operational Efficiency and HR Effectiveness. </a:t>
            </a:r>
            <a:endParaRPr lang="en-IN" sz="1200" dirty="0" smtClean="0">
              <a:solidFill>
                <a:prstClr val="black"/>
              </a:solidFill>
              <a:latin typeface="Verdana" pitchFamily="34" charset="0"/>
              <a:ea typeface="Verdana" pitchFamily="34" charset="0"/>
              <a:cs typeface="Verdana" pitchFamily="34" charset="0"/>
            </a:endParaRPr>
          </a:p>
          <a:p>
            <a:pPr marL="604098" lvl="1" indent="-342900">
              <a:lnSpc>
                <a:spcPct val="150000"/>
              </a:lnSpc>
              <a:buClr>
                <a:srgbClr val="009DD9"/>
              </a:buClr>
              <a:buFont typeface="Wingdings" pitchFamily="2" charset="2"/>
              <a:buChar char="q"/>
              <a:tabLst>
                <a:tab pos="1114425" algn="l"/>
              </a:tabLst>
            </a:pPr>
            <a:r>
              <a:rPr lang="en-US" sz="1200" dirty="0" smtClean="0">
                <a:solidFill>
                  <a:prstClr val="black"/>
                </a:solidFill>
                <a:latin typeface="Verdana" pitchFamily="34" charset="0"/>
                <a:ea typeface="Verdana" pitchFamily="34" charset="0"/>
                <a:cs typeface="Verdana" pitchFamily="34" charset="0"/>
              </a:rPr>
              <a:t>Decreased paper utilization by 80%. </a:t>
            </a:r>
            <a:endParaRPr lang="en-IN" sz="1200" dirty="0" smtClean="0">
              <a:solidFill>
                <a:prstClr val="black"/>
              </a:solidFill>
              <a:latin typeface="Verdana" pitchFamily="34" charset="0"/>
              <a:ea typeface="Verdana" pitchFamily="34" charset="0"/>
              <a:cs typeface="Verdana" pitchFamily="34" charset="0"/>
            </a:endParaRPr>
          </a:p>
          <a:p>
            <a:pPr marL="604098" lvl="1" indent="-342900">
              <a:lnSpc>
                <a:spcPct val="150000"/>
              </a:lnSpc>
              <a:buClr>
                <a:srgbClr val="009DD9"/>
              </a:buClr>
              <a:buFont typeface="Wingdings" pitchFamily="2" charset="2"/>
              <a:buChar char="q"/>
              <a:tabLst>
                <a:tab pos="1114425" algn="l"/>
              </a:tabLst>
            </a:pPr>
            <a:r>
              <a:rPr lang="en-US" sz="1200" dirty="0" smtClean="0">
                <a:solidFill>
                  <a:prstClr val="black"/>
                </a:solidFill>
                <a:latin typeface="Verdana" pitchFamily="34" charset="0"/>
                <a:ea typeface="Verdana" pitchFamily="34" charset="0"/>
                <a:cs typeface="Verdana" pitchFamily="34" charset="0"/>
              </a:rPr>
              <a:t>Employee satisfaction/engagement by 90%.</a:t>
            </a:r>
            <a:endParaRPr lang="en-IN" sz="1200" dirty="0" smtClean="0">
              <a:solidFill>
                <a:prstClr val="black"/>
              </a:solidFill>
              <a:latin typeface="Verdana" pitchFamily="34" charset="0"/>
              <a:ea typeface="Verdana" pitchFamily="34" charset="0"/>
              <a:cs typeface="Verdana" pitchFamily="34" charset="0"/>
            </a:endParaRPr>
          </a:p>
          <a:p>
            <a:pPr marL="604098" lvl="1" indent="-342900">
              <a:lnSpc>
                <a:spcPct val="150000"/>
              </a:lnSpc>
              <a:buClr>
                <a:srgbClr val="009DD9"/>
              </a:buClr>
              <a:buFont typeface="Wingdings" pitchFamily="2" charset="2"/>
              <a:buChar char="q"/>
              <a:tabLst>
                <a:tab pos="1114425" algn="l"/>
              </a:tabLst>
            </a:pPr>
            <a:r>
              <a:rPr lang="en-US" sz="1200" dirty="0" smtClean="0">
                <a:solidFill>
                  <a:prstClr val="black"/>
                </a:solidFill>
                <a:latin typeface="Verdana" pitchFamily="34" charset="0"/>
                <a:ea typeface="Verdana" pitchFamily="34" charset="0"/>
                <a:cs typeface="Verdana" pitchFamily="34" charset="0"/>
              </a:rPr>
              <a:t>Profit per Full Time Equivalent HR employee 70%.</a:t>
            </a:r>
            <a:endParaRPr lang="en-IN" sz="1200" dirty="0" smtClean="0">
              <a:solidFill>
                <a:prstClr val="black"/>
              </a:solidFill>
              <a:latin typeface="Verdana" pitchFamily="34" charset="0"/>
              <a:ea typeface="Verdana" pitchFamily="34" charset="0"/>
              <a:cs typeface="Verdana" pitchFamily="34" charset="0"/>
            </a:endParaRPr>
          </a:p>
          <a:p>
            <a:pPr marL="0" indent="0">
              <a:buNone/>
            </a:pPr>
            <a:endParaRPr lang="en-IN" sz="1300" dirty="0" smtClean="0"/>
          </a:p>
          <a:p>
            <a:pPr marL="0" indent="0" algn="just">
              <a:buNone/>
            </a:pPr>
            <a:r>
              <a:rPr lang="en-IN" sz="1200" dirty="0" smtClean="0">
                <a:latin typeface="Verdana" panose="020B0604030504040204" pitchFamily="34" charset="0"/>
                <a:ea typeface="Verdana" panose="020B0604030504040204" pitchFamily="34" charset="0"/>
                <a:cs typeface="Verdana" panose="020B0604030504040204" pitchFamily="34" charset="0"/>
              </a:rPr>
              <a:t>In </a:t>
            </a:r>
            <a:r>
              <a:rPr lang="en-IN" sz="1200" dirty="0">
                <a:latin typeface="Verdana" panose="020B0604030504040204" pitchFamily="34" charset="0"/>
                <a:ea typeface="Verdana" panose="020B0604030504040204" pitchFamily="34" charset="0"/>
                <a:cs typeface="Verdana" panose="020B0604030504040204" pitchFamily="34" charset="0"/>
              </a:rPr>
              <a:t>order to achieve the indicative ROI, every aspect of </a:t>
            </a:r>
            <a:r>
              <a:rPr lang="en-IN" sz="1200" dirty="0">
                <a:latin typeface="Verdana" panose="020B0604030504040204" pitchFamily="34" charset="0"/>
                <a:ea typeface="Verdana" panose="020B0604030504040204" pitchFamily="34" charset="0"/>
                <a:cs typeface="Verdana" panose="020B0604030504040204" pitchFamily="34" charset="0"/>
              </a:rPr>
              <a:t>ExentaHRMS</a:t>
            </a:r>
            <a:r>
              <a:rPr lang="en-IN" sz="1200" dirty="0">
                <a:latin typeface="Verdana" panose="020B0604030504040204" pitchFamily="34" charset="0"/>
                <a:ea typeface="Verdana" panose="020B0604030504040204" pitchFamily="34" charset="0"/>
                <a:cs typeface="Verdana" panose="020B0604030504040204" pitchFamily="34" charset="0"/>
              </a:rPr>
              <a:t> is made use of in the best manner. It is designed to automate HR processes end-to-end. Each of the components present in the suite talk to each other, thereby addressing the issues faced by organizations in respect to redundancy, latency, bottlenecks and data exceptions. </a:t>
            </a:r>
            <a:endParaRPr lang="en-IN" sz="12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n-IN" sz="1200" dirty="0" smtClean="0">
                <a:latin typeface="Verdana" panose="020B0604030504040204" pitchFamily="34" charset="0"/>
                <a:ea typeface="Verdana" panose="020B0604030504040204" pitchFamily="34" charset="0"/>
                <a:cs typeface="Verdana" panose="020B0604030504040204" pitchFamily="34" charset="0"/>
              </a:rPr>
              <a:t>ExentaHRMS</a:t>
            </a:r>
            <a:r>
              <a:rPr lang="en-IN" sz="1200" dirty="0" smtClean="0">
                <a:latin typeface="Verdana" panose="020B0604030504040204" pitchFamily="34" charset="0"/>
                <a:ea typeface="Verdana" panose="020B0604030504040204" pitchFamily="34" charset="0"/>
                <a:cs typeface="Verdana" panose="020B0604030504040204" pitchFamily="34" charset="0"/>
              </a:rPr>
              <a:t> allows </a:t>
            </a:r>
            <a:r>
              <a:rPr lang="en-IN" sz="1200" dirty="0">
                <a:latin typeface="Verdana" panose="020B0604030504040204" pitchFamily="34" charset="0"/>
                <a:ea typeface="Verdana" panose="020B0604030504040204" pitchFamily="34" charset="0"/>
                <a:cs typeface="Verdana" panose="020B0604030504040204" pitchFamily="34" charset="0"/>
              </a:rPr>
              <a:t>you to hand pick and customize the features you want based on your organizational requirements to create tailor-made HRMS creating a complete customizable solution for your organizational needs.</a:t>
            </a:r>
            <a:r>
              <a:rPr lang="en-IN" sz="1200" dirty="0"/>
              <a:t> </a:t>
            </a:r>
            <a:r>
              <a:rPr lang="en-IN" sz="1400" dirty="0"/>
              <a:t> </a:t>
            </a:r>
            <a:endParaRPr lang="en-US" sz="1300" dirty="0"/>
          </a:p>
          <a:p>
            <a:endParaRPr lang="en-IN" sz="1200" dirty="0">
              <a:latin typeface="Verdana" pitchFamily="34" charset="0"/>
              <a:ea typeface="Verdana" pitchFamily="34" charset="0"/>
              <a:cs typeface="Verdana" pitchFamily="34" charset="0"/>
            </a:endParaRPr>
          </a:p>
        </p:txBody>
      </p:sp>
      <p:pic>
        <p:nvPicPr>
          <p:cNvPr id="4" name="Picture 7" descr="\\SERVER3\PublicShare\Ramesh\logo_exenta3.png"/>
          <p:cNvPicPr>
            <a:picLocks noChangeAspect="1" noChangeArrowheads="1"/>
          </p:cNvPicPr>
          <p:nvPr/>
        </p:nvPicPr>
        <p:blipFill>
          <a:blip r:embed="rId2" cstate="print"/>
          <a:srcRect/>
          <a:stretch>
            <a:fillRect/>
          </a:stretch>
        </p:blipFill>
        <p:spPr bwMode="auto">
          <a:xfrm>
            <a:off x="6934200" y="0"/>
            <a:ext cx="1295400" cy="36038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34440" y="2275148"/>
            <a:ext cx="6410802" cy="2484276"/>
          </a:xfrm>
        </p:spPr>
        <p:txBody>
          <a:bodyPr>
            <a:normAutofit fontScale="70000" lnSpcReduction="20000"/>
          </a:bodyPr>
          <a:lstStyle/>
          <a:p>
            <a:r>
              <a:rPr lang="en-IN" b="1" dirty="0" smtClean="0"/>
              <a:t>Corporate Address:</a:t>
            </a:r>
          </a:p>
          <a:p>
            <a:r>
              <a:rPr lang="en-IN" b="1" dirty="0" smtClean="0"/>
              <a:t>Exenta</a:t>
            </a:r>
            <a:r>
              <a:rPr lang="en-IN" b="1" dirty="0" smtClean="0"/>
              <a:t> Software Pvt Ltd</a:t>
            </a:r>
          </a:p>
          <a:p>
            <a:r>
              <a:rPr lang="en-IN" b="1" dirty="0" smtClean="0"/>
              <a:t>244, </a:t>
            </a:r>
            <a:r>
              <a:rPr lang="en-IN" b="1" dirty="0" smtClean="0"/>
              <a:t>Nila</a:t>
            </a:r>
            <a:endParaRPr lang="en-IN" b="1" dirty="0" smtClean="0"/>
          </a:p>
          <a:p>
            <a:r>
              <a:rPr lang="en-IN" b="1" dirty="0" smtClean="0"/>
              <a:t>Technopark</a:t>
            </a:r>
            <a:r>
              <a:rPr lang="en-IN" b="1" dirty="0" smtClean="0"/>
              <a:t> Campus, </a:t>
            </a:r>
          </a:p>
          <a:p>
            <a:r>
              <a:rPr lang="en-IN" b="1" dirty="0" smtClean="0"/>
              <a:t>Trivandrum – 695 581</a:t>
            </a:r>
          </a:p>
          <a:p>
            <a:r>
              <a:rPr lang="en-IN" b="1" dirty="0"/>
              <a:t>Kerala, </a:t>
            </a:r>
            <a:r>
              <a:rPr lang="en-IN" b="1" dirty="0" smtClean="0"/>
              <a:t>India</a:t>
            </a:r>
            <a:br>
              <a:rPr lang="en-IN" b="1" dirty="0" smtClean="0"/>
            </a:br>
            <a:endParaRPr lang="en-IN" b="1" dirty="0" smtClean="0"/>
          </a:p>
          <a:p>
            <a:r>
              <a:rPr lang="en-IN" b="1" dirty="0"/>
              <a:t>Tel:+91-471-2700388 </a:t>
            </a:r>
            <a:r>
              <a:rPr lang="en-IN" b="1" dirty="0" smtClean="0"/>
              <a:t>/ 399</a:t>
            </a:r>
          </a:p>
          <a:p>
            <a:r>
              <a:rPr lang="en-IN" b="1" dirty="0" smtClean="0"/>
              <a:t>email: info@exentahrms.com</a:t>
            </a:r>
            <a:r>
              <a:rPr lang="en-IN" dirty="0" smtClean="0"/>
              <a:t>.</a:t>
            </a:r>
            <a:r>
              <a:rPr lang="en-IN" b="1" dirty="0"/>
              <a:t> </a:t>
            </a:r>
            <a:r>
              <a:rPr lang="en-IN" b="1" dirty="0" smtClean="0"/>
              <a:t>www.exentahrms.com</a:t>
            </a:r>
            <a:endParaRPr lang="en-IN" b="1" dirty="0"/>
          </a:p>
          <a:p>
            <a:endParaRPr lang="en-IN" dirty="0"/>
          </a:p>
        </p:txBody>
      </p:sp>
      <p:sp>
        <p:nvSpPr>
          <p:cNvPr id="3" name="Title 2"/>
          <p:cNvSpPr>
            <a:spLocks noGrp="1"/>
          </p:cNvSpPr>
          <p:nvPr>
            <p:ph type="title"/>
          </p:nvPr>
        </p:nvSpPr>
        <p:spPr/>
        <p:txBody>
          <a:bodyPr/>
          <a:lstStyle/>
          <a:p>
            <a:r>
              <a:rPr lang="en-IN" b="1" dirty="0" smtClean="0"/>
              <a:t>Thank you</a:t>
            </a:r>
            <a:endParaRPr lang="en-IN" b="1" dirty="0"/>
          </a:p>
        </p:txBody>
      </p:sp>
      <p:pic>
        <p:nvPicPr>
          <p:cNvPr id="4" name="Picture 7" descr="\\SERVER3\PublicShare\Ramesh\logo_exenta3.png"/>
          <p:cNvPicPr>
            <a:picLocks noChangeAspect="1" noChangeArrowheads="1"/>
          </p:cNvPicPr>
          <p:nvPr/>
        </p:nvPicPr>
        <p:blipFill>
          <a:blip r:embed="rId2" cstate="print"/>
          <a:srcRect/>
          <a:stretch>
            <a:fillRect/>
          </a:stretch>
        </p:blipFill>
        <p:spPr bwMode="auto">
          <a:xfrm>
            <a:off x="6934200" y="0"/>
            <a:ext cx="1295400" cy="36038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200" b="1" dirty="0" smtClean="0">
                <a:solidFill>
                  <a:srgbClr val="04617B"/>
                </a:solidFill>
                <a:latin typeface="Calibri" pitchFamily="34" charset="0"/>
              </a:rPr>
              <a:t>Why  choose Exenta?</a:t>
            </a:r>
            <a:endParaRPr lang="en-US" sz="3200" b="1" dirty="0">
              <a:latin typeface="Calibri" pitchFamily="34" charset="0"/>
            </a:endParaRPr>
          </a:p>
        </p:txBody>
      </p:sp>
      <p:sp>
        <p:nvSpPr>
          <p:cNvPr id="7" name="Text Placeholder 6"/>
          <p:cNvSpPr>
            <a:spLocks noGrp="1"/>
          </p:cNvSpPr>
          <p:nvPr>
            <p:ph type="body" idx="2"/>
          </p:nvPr>
        </p:nvSpPr>
        <p:spPr>
          <a:xfrm>
            <a:off x="548640" y="1402080"/>
            <a:ext cx="1051560" cy="3550920"/>
          </a:xfrm>
        </p:spPr>
        <p:txBody>
          <a:bodyPr vert="vert270">
            <a:normAutofit/>
          </a:bodyPr>
          <a:lstStyle/>
          <a:p>
            <a:pPr algn="ctr"/>
            <a:r>
              <a:rPr lang="en-US" sz="4000" b="1" dirty="0" smtClean="0"/>
              <a:t>Explore Exenta</a:t>
            </a:r>
            <a:endParaRPr lang="en-US" sz="4000" b="1" dirty="0"/>
          </a:p>
        </p:txBody>
      </p:sp>
      <p:sp>
        <p:nvSpPr>
          <p:cNvPr id="6" name="Content Placeholder 5"/>
          <p:cNvSpPr>
            <a:spLocks noGrp="1"/>
          </p:cNvSpPr>
          <p:nvPr>
            <p:ph sz="quarter" idx="1"/>
          </p:nvPr>
        </p:nvSpPr>
        <p:spPr>
          <a:xfrm>
            <a:off x="2170584" y="1275080"/>
            <a:ext cx="5760720" cy="3804920"/>
          </a:xfrm>
        </p:spPr>
        <p:txBody>
          <a:bodyPr>
            <a:normAutofit fontScale="40000" lnSpcReduction="20000"/>
          </a:bodyPr>
          <a:lstStyle/>
          <a:p>
            <a:pPr>
              <a:lnSpc>
                <a:spcPct val="160000"/>
              </a:lnSpc>
              <a:spcBef>
                <a:spcPts val="0"/>
              </a:spcBef>
              <a:buFont typeface="Wingdings" pitchFamily="2" charset="2"/>
              <a:buChar char="q"/>
            </a:pPr>
            <a:endParaRPr lang="en-US" sz="1900" dirty="0" smtClean="0">
              <a:latin typeface="Verdana" pitchFamily="34" charset="0"/>
              <a:ea typeface="Verdana" pitchFamily="34" charset="0"/>
              <a:cs typeface="Verdana" pitchFamily="34" charset="0"/>
            </a:endParaRP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Easy</a:t>
            </a:r>
            <a:r>
              <a:rPr lang="en-US" sz="2700" dirty="0" smtClean="0">
                <a:latin typeface="Verdana" pitchFamily="34" charset="0"/>
                <a:ea typeface="Verdana" pitchFamily="34" charset="0"/>
                <a:cs typeface="Verdana" pitchFamily="34" charset="0"/>
              </a:rPr>
              <a:t> </a:t>
            </a:r>
            <a:r>
              <a:rPr lang="en-US" sz="3300" dirty="0" smtClean="0">
                <a:latin typeface="Verdana" pitchFamily="34" charset="0"/>
                <a:ea typeface="Verdana" pitchFamily="34" charset="0"/>
                <a:cs typeface="Verdana" pitchFamily="34" charset="0"/>
              </a:rPr>
              <a:t>to</a:t>
            </a:r>
            <a:r>
              <a:rPr lang="en-US" sz="2700" dirty="0" smtClean="0">
                <a:latin typeface="Verdana" pitchFamily="34" charset="0"/>
                <a:ea typeface="Verdana" pitchFamily="34" charset="0"/>
                <a:cs typeface="Verdana" pitchFamily="34" charset="0"/>
              </a:rPr>
              <a:t> </a:t>
            </a:r>
            <a:r>
              <a:rPr lang="en-US" sz="3300" dirty="0" smtClean="0">
                <a:latin typeface="Verdana" pitchFamily="34" charset="0"/>
                <a:ea typeface="Verdana" pitchFamily="34" charset="0"/>
                <a:cs typeface="Verdana" pitchFamily="34" charset="0"/>
              </a:rPr>
              <a:t>use</a:t>
            </a:r>
            <a:r>
              <a:rPr lang="en-US" sz="2700" dirty="0" smtClean="0">
                <a:latin typeface="Verdana" pitchFamily="34" charset="0"/>
                <a:ea typeface="Verdana" pitchFamily="34" charset="0"/>
                <a:cs typeface="Verdana" pitchFamily="34" charset="0"/>
              </a:rPr>
              <a:t>, </a:t>
            </a:r>
            <a:r>
              <a:rPr lang="en-US" sz="3300" dirty="0" smtClean="0">
                <a:latin typeface="Verdana" pitchFamily="34" charset="0"/>
                <a:ea typeface="Verdana" pitchFamily="34" charset="0"/>
                <a:cs typeface="Verdana" pitchFamily="34" charset="0"/>
              </a:rPr>
              <a:t>upgrade</a:t>
            </a:r>
            <a:r>
              <a:rPr lang="en-US" sz="2700" dirty="0" smtClean="0">
                <a:latin typeface="Verdana" pitchFamily="34" charset="0"/>
                <a:ea typeface="Verdana" pitchFamily="34" charset="0"/>
                <a:cs typeface="Verdana" pitchFamily="34" charset="0"/>
              </a:rPr>
              <a:t> </a:t>
            </a:r>
            <a:r>
              <a:rPr lang="en-US" sz="3300" dirty="0" smtClean="0">
                <a:latin typeface="Verdana" pitchFamily="34" charset="0"/>
                <a:ea typeface="Verdana" pitchFamily="34" charset="0"/>
                <a:cs typeface="Verdana" pitchFamily="34" charset="0"/>
              </a:rPr>
              <a:t>and</a:t>
            </a:r>
            <a:r>
              <a:rPr lang="en-US" sz="2700" dirty="0" smtClean="0">
                <a:latin typeface="Verdana" pitchFamily="34" charset="0"/>
                <a:ea typeface="Verdana" pitchFamily="34" charset="0"/>
                <a:cs typeface="Verdana" pitchFamily="34" charset="0"/>
              </a:rPr>
              <a:t> </a:t>
            </a:r>
            <a:r>
              <a:rPr lang="en-US" sz="3300" dirty="0" smtClean="0">
                <a:latin typeface="Verdana" pitchFamily="34" charset="0"/>
                <a:ea typeface="Verdana" pitchFamily="34" charset="0"/>
                <a:cs typeface="Verdana" pitchFamily="34" charset="0"/>
              </a:rPr>
              <a:t>configure</a:t>
            </a: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Comprehensive Functionality</a:t>
            </a: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Dynamic Customizations</a:t>
            </a: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Flexible Implementation</a:t>
            </a: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Multi-Branch Administration</a:t>
            </a: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Integrate with attendance system</a:t>
            </a: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Multi-user based solution</a:t>
            </a: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Multi currency and languages</a:t>
            </a: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Hassle Free Integration</a:t>
            </a: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Powerful Analytics and Reporting</a:t>
            </a: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Exceptional Support</a:t>
            </a:r>
          </a:p>
          <a:p>
            <a:pPr>
              <a:lnSpc>
                <a:spcPct val="160000"/>
              </a:lnSpc>
              <a:spcBef>
                <a:spcPts val="0"/>
              </a:spcBef>
              <a:buFont typeface="Wingdings" pitchFamily="2" charset="2"/>
              <a:buChar char="q"/>
            </a:pPr>
            <a:r>
              <a:rPr lang="en-US" sz="3300" dirty="0" smtClean="0">
                <a:latin typeface="Verdana" pitchFamily="34" charset="0"/>
                <a:ea typeface="Verdana" pitchFamily="34" charset="0"/>
                <a:cs typeface="Verdana" pitchFamily="34" charset="0"/>
              </a:rPr>
              <a:t>Unbeatable Pricing</a:t>
            </a:r>
          </a:p>
          <a:p>
            <a:pPr>
              <a:lnSpc>
                <a:spcPct val="160000"/>
              </a:lnSpc>
              <a:spcBef>
                <a:spcPts val="0"/>
              </a:spcBef>
              <a:buFont typeface="Wingdings" pitchFamily="2" charset="2"/>
              <a:buChar char="q"/>
            </a:pPr>
            <a:endParaRPr lang="en-US" dirty="0" smtClean="0"/>
          </a:p>
          <a:p>
            <a:endParaRPr lang="en-US" dirty="0"/>
          </a:p>
        </p:txBody>
      </p:sp>
      <p:pic>
        <p:nvPicPr>
          <p:cNvPr id="8" name="Picture 7" descr="\\SERVER3\PublicShare\Ramesh\logo_exenta3.png"/>
          <p:cNvPicPr>
            <a:picLocks noChangeAspect="1" noChangeArrowheads="1"/>
          </p:cNvPicPr>
          <p:nvPr/>
        </p:nvPicPr>
        <p:blipFill>
          <a:blip r:embed="rId2" cstate="print"/>
          <a:srcRect/>
          <a:stretch>
            <a:fillRect/>
          </a:stretch>
        </p:blipFill>
        <p:spPr bwMode="auto">
          <a:xfrm>
            <a:off x="6934200" y="0"/>
            <a:ext cx="1295400" cy="36038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Multi-Branch Administration</a:t>
            </a:r>
            <a:endParaRPr lang="en-IN" sz="3200" dirty="0"/>
          </a:p>
        </p:txBody>
      </p:sp>
      <p:sp>
        <p:nvSpPr>
          <p:cNvPr id="3" name="Content Placeholder 2"/>
          <p:cNvSpPr>
            <a:spLocks noGrp="1"/>
          </p:cNvSpPr>
          <p:nvPr>
            <p:ph sz="quarter" idx="1"/>
          </p:nvPr>
        </p:nvSpPr>
        <p:spPr>
          <a:xfrm>
            <a:off x="380563" y="1195028"/>
            <a:ext cx="7584643" cy="991467"/>
          </a:xfrm>
        </p:spPr>
        <p:txBody>
          <a:bodyPr>
            <a:noAutofit/>
          </a:bodyPr>
          <a:lstStyle/>
          <a:p>
            <a:pPr algn="just">
              <a:spcBef>
                <a:spcPts val="0"/>
              </a:spcBef>
              <a:buNone/>
            </a:pPr>
            <a:r>
              <a:rPr lang="en-IN" sz="900" dirty="0" smtClean="0">
                <a:solidFill>
                  <a:srgbClr val="171717"/>
                </a:solidFill>
                <a:latin typeface="Verdana" pitchFamily="34" charset="0"/>
                <a:ea typeface="Verdana" pitchFamily="34" charset="0"/>
                <a:cs typeface="Verdana" pitchFamily="34" charset="0"/>
              </a:rPr>
              <a:t>       </a:t>
            </a:r>
            <a:r>
              <a:rPr lang="en-IN" sz="1200" dirty="0" smtClean="0">
                <a:solidFill>
                  <a:srgbClr val="171717"/>
                </a:solidFill>
                <a:latin typeface="Verdana" pitchFamily="34" charset="0"/>
                <a:ea typeface="Verdana" pitchFamily="34" charset="0"/>
                <a:cs typeface="Verdana" pitchFamily="34" charset="0"/>
              </a:rPr>
              <a:t>As companies expand globally, they face a great challenge of managing global  workforce. Exenta HRMS can help your organization to strategically manage your Global Human Resource. It provides you the facility to create Multi-Organisation (Establishment units) with unlimited geographical units and Functional Sections. It takes care of the multi-currencies, multi pay points and legal &amp; statutory needs of different countries of operation.</a:t>
            </a:r>
            <a:endParaRPr lang="en-IN" sz="1200" dirty="0">
              <a:latin typeface="Verdana" pitchFamily="34" charset="0"/>
              <a:ea typeface="Verdana" pitchFamily="34" charset="0"/>
              <a:cs typeface="Verdana" pitchFamily="34" charset="0"/>
            </a:endParaRPr>
          </a:p>
        </p:txBody>
      </p:sp>
      <p:sp>
        <p:nvSpPr>
          <p:cNvPr id="28" name="Rektangel 30"/>
          <p:cNvSpPr>
            <a:spLocks noChangeArrowheads="1"/>
          </p:cNvSpPr>
          <p:nvPr/>
        </p:nvSpPr>
        <p:spPr bwMode="auto">
          <a:xfrm>
            <a:off x="1498599" y="2347156"/>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Verdana" pitchFamily="34" charset="0"/>
              <a:ea typeface="Verdana" pitchFamily="34" charset="0"/>
              <a:cs typeface="Verdana" pitchFamily="34" charset="0"/>
            </a:endParaRPr>
          </a:p>
        </p:txBody>
      </p:sp>
      <p:sp>
        <p:nvSpPr>
          <p:cNvPr id="29" name="Tekstboks 44"/>
          <p:cNvSpPr txBox="1">
            <a:spLocks noChangeArrowheads="1"/>
          </p:cNvSpPr>
          <p:nvPr/>
        </p:nvSpPr>
        <p:spPr bwMode="auto">
          <a:xfrm>
            <a:off x="1524000" y="2437729"/>
            <a:ext cx="5841051" cy="276999"/>
          </a:xfrm>
          <a:prstGeom prst="rect">
            <a:avLst/>
          </a:prstGeom>
          <a:noFill/>
          <a:ln w="9525">
            <a:noFill/>
            <a:miter lim="800000"/>
            <a:headEnd/>
            <a:tailEnd/>
          </a:ln>
        </p:spPr>
        <p:txBody>
          <a:bodyPr wrap="square">
            <a:spAutoFit/>
          </a:bodyPr>
          <a:lstStyle/>
          <a:p>
            <a:r>
              <a:rPr lang="en-IN" sz="1200" dirty="0" smtClean="0">
                <a:solidFill>
                  <a:srgbClr val="171717"/>
                </a:solidFill>
                <a:latin typeface="Verdana" pitchFamily="34" charset="0"/>
                <a:ea typeface="Verdana" pitchFamily="34" charset="0"/>
                <a:cs typeface="Verdana" pitchFamily="34" charset="0"/>
              </a:rPr>
              <a:t>Support Multiple Organizations , Currencies &amp; Pay points</a:t>
            </a:r>
            <a:endParaRPr lang="da-DK" sz="1200" dirty="0">
              <a:latin typeface="Verdana" pitchFamily="34" charset="0"/>
              <a:ea typeface="Verdana" pitchFamily="34" charset="0"/>
              <a:cs typeface="Verdana" pitchFamily="34" charset="0"/>
            </a:endParaRPr>
          </a:p>
        </p:txBody>
      </p:sp>
      <p:grpSp>
        <p:nvGrpSpPr>
          <p:cNvPr id="30" name="Gruppe 68"/>
          <p:cNvGrpSpPr>
            <a:grpSpLocks/>
          </p:cNvGrpSpPr>
          <p:nvPr/>
        </p:nvGrpSpPr>
        <p:grpSpPr bwMode="auto">
          <a:xfrm>
            <a:off x="736599" y="2347156"/>
            <a:ext cx="644974" cy="2835623"/>
            <a:chOff x="876300" y="2511425"/>
            <a:chExt cx="344488" cy="2052638"/>
          </a:xfrm>
          <a:solidFill>
            <a:srgbClr val="00B0F0"/>
          </a:solidFill>
        </p:grpSpPr>
        <p:grpSp>
          <p:nvGrpSpPr>
            <p:cNvPr id="31" name="Gruppe 51"/>
            <p:cNvGrpSpPr/>
            <p:nvPr/>
          </p:nvGrpSpPr>
          <p:grpSpPr>
            <a:xfrm>
              <a:off x="876300" y="2511425"/>
              <a:ext cx="344488" cy="2052638"/>
              <a:chOff x="876300" y="2511425"/>
              <a:chExt cx="344488" cy="2052638"/>
            </a:xfrm>
            <a:grpFill/>
            <a:effectLst>
              <a:outerShdw blurRad="50800" dist="38100" dir="2700000" algn="tl" rotWithShape="0">
                <a:prstClr val="black">
                  <a:alpha val="40000"/>
                </a:prstClr>
              </a:outerShdw>
            </a:effectLst>
          </p:grpSpPr>
          <p:sp>
            <p:nvSpPr>
              <p:cNvPr id="36" name="Rektangel 9"/>
              <p:cNvSpPr>
                <a:spLocks noChangeArrowheads="1"/>
              </p:cNvSpPr>
              <p:nvPr/>
            </p:nvSpPr>
            <p:spPr bwMode="auto">
              <a:xfrm>
                <a:off x="876300" y="2936875"/>
                <a:ext cx="344488" cy="344488"/>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grpSp>
            <p:nvGrpSpPr>
              <p:cNvPr id="37" name="Gruppe 50"/>
              <p:cNvGrpSpPr/>
              <p:nvPr/>
            </p:nvGrpSpPr>
            <p:grpSpPr>
              <a:xfrm>
                <a:off x="876300" y="2511425"/>
                <a:ext cx="344488" cy="2052638"/>
                <a:chOff x="876300" y="2511425"/>
                <a:chExt cx="344488" cy="2052638"/>
              </a:xfrm>
              <a:grpFill/>
            </p:grpSpPr>
            <p:sp>
              <p:nvSpPr>
                <p:cNvPr id="38" name="Rektangel 20"/>
                <p:cNvSpPr>
                  <a:spLocks noChangeArrowheads="1"/>
                </p:cNvSpPr>
                <p:nvPr/>
              </p:nvSpPr>
              <p:spPr bwMode="auto">
                <a:xfrm>
                  <a:off x="876300" y="4221163"/>
                  <a:ext cx="344488" cy="342900"/>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r>
                    <a:rPr lang="da-DK" sz="1200" noProof="1" smtClean="0">
                      <a:solidFill>
                        <a:srgbClr val="FFFFFF"/>
                      </a:solidFill>
                      <a:latin typeface="Verdana" pitchFamily="34" charset="0"/>
                      <a:ea typeface="Verdana" pitchFamily="34" charset="0"/>
                      <a:cs typeface="Verdana" pitchFamily="34" charset="0"/>
                    </a:rPr>
                    <a:t>5</a:t>
                  </a:r>
                  <a:endParaRPr lang="da-DK" sz="1200" noProof="1">
                    <a:solidFill>
                      <a:srgbClr val="FFFFFF"/>
                    </a:solidFill>
                    <a:latin typeface="Verdana" pitchFamily="34" charset="0"/>
                    <a:ea typeface="Verdana" pitchFamily="34" charset="0"/>
                    <a:cs typeface="Verdana" pitchFamily="34" charset="0"/>
                  </a:endParaRPr>
                </a:p>
              </p:txBody>
            </p:sp>
            <p:grpSp>
              <p:nvGrpSpPr>
                <p:cNvPr id="39" name="Gruppe 49"/>
                <p:cNvGrpSpPr/>
                <p:nvPr/>
              </p:nvGrpSpPr>
              <p:grpSpPr>
                <a:xfrm>
                  <a:off x="876300" y="2511425"/>
                  <a:ext cx="344488" cy="1627188"/>
                  <a:chOff x="876300" y="2511425"/>
                  <a:chExt cx="344488" cy="1627188"/>
                </a:xfrm>
                <a:grpFill/>
              </p:grpSpPr>
              <p:sp>
                <p:nvSpPr>
                  <p:cNvPr id="40" name="Rektangel 7"/>
                  <p:cNvSpPr>
                    <a:spLocks noChangeArrowheads="1"/>
                  </p:cNvSpPr>
                  <p:nvPr/>
                </p:nvSpPr>
                <p:spPr bwMode="auto">
                  <a:xfrm>
                    <a:off x="876300" y="2511425"/>
                    <a:ext cx="344488" cy="342900"/>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sp>
                <p:nvSpPr>
                  <p:cNvPr id="41" name="Rektangel 11"/>
                  <p:cNvSpPr>
                    <a:spLocks noChangeArrowheads="1"/>
                  </p:cNvSpPr>
                  <p:nvPr/>
                </p:nvSpPr>
                <p:spPr bwMode="auto">
                  <a:xfrm>
                    <a:off x="876300" y="3363913"/>
                    <a:ext cx="344488" cy="344487"/>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sp>
                <p:nvSpPr>
                  <p:cNvPr id="42" name="Rektangel 13"/>
                  <p:cNvSpPr>
                    <a:spLocks noChangeArrowheads="1"/>
                  </p:cNvSpPr>
                  <p:nvPr/>
                </p:nvSpPr>
                <p:spPr bwMode="auto">
                  <a:xfrm>
                    <a:off x="876300" y="3790950"/>
                    <a:ext cx="344488" cy="347663"/>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grpSp>
          </p:grpSp>
        </p:grpSp>
        <p:sp>
          <p:nvSpPr>
            <p:cNvPr id="32" name="Tekstboks 54"/>
            <p:cNvSpPr txBox="1">
              <a:spLocks noChangeArrowheads="1"/>
            </p:cNvSpPr>
            <p:nvPr/>
          </p:nvSpPr>
          <p:spPr bwMode="auto">
            <a:xfrm>
              <a:off x="890588" y="2547938"/>
              <a:ext cx="322262" cy="274637"/>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1</a:t>
              </a:r>
            </a:p>
          </p:txBody>
        </p:sp>
        <p:sp>
          <p:nvSpPr>
            <p:cNvPr id="33" name="Tekstboks 58"/>
            <p:cNvSpPr txBox="1">
              <a:spLocks noChangeArrowheads="1"/>
            </p:cNvSpPr>
            <p:nvPr/>
          </p:nvSpPr>
          <p:spPr bwMode="auto">
            <a:xfrm>
              <a:off x="890588" y="2986088"/>
              <a:ext cx="322262" cy="276225"/>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2</a:t>
              </a:r>
            </a:p>
          </p:txBody>
        </p:sp>
        <p:sp>
          <p:nvSpPr>
            <p:cNvPr id="34" name="Tekstboks 59"/>
            <p:cNvSpPr txBox="1">
              <a:spLocks noChangeArrowheads="1"/>
            </p:cNvSpPr>
            <p:nvPr/>
          </p:nvSpPr>
          <p:spPr bwMode="auto">
            <a:xfrm>
              <a:off x="890588" y="3400425"/>
              <a:ext cx="322262" cy="276225"/>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3</a:t>
              </a:r>
            </a:p>
          </p:txBody>
        </p:sp>
        <p:sp>
          <p:nvSpPr>
            <p:cNvPr id="35" name="Tekstboks 61"/>
            <p:cNvSpPr txBox="1">
              <a:spLocks noChangeArrowheads="1"/>
            </p:cNvSpPr>
            <p:nvPr/>
          </p:nvSpPr>
          <p:spPr bwMode="auto">
            <a:xfrm>
              <a:off x="890588" y="3822700"/>
              <a:ext cx="322262" cy="279400"/>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4</a:t>
              </a:r>
            </a:p>
          </p:txBody>
        </p:sp>
      </p:grpSp>
      <p:sp>
        <p:nvSpPr>
          <p:cNvPr id="44" name="Rektangel 30"/>
          <p:cNvSpPr>
            <a:spLocks noChangeArrowheads="1"/>
          </p:cNvSpPr>
          <p:nvPr/>
        </p:nvSpPr>
        <p:spPr bwMode="auto">
          <a:xfrm>
            <a:off x="1506550" y="2933553"/>
            <a:ext cx="6474558"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Verdana" pitchFamily="34" charset="0"/>
              <a:ea typeface="Verdana" pitchFamily="34" charset="0"/>
              <a:cs typeface="Verdana" pitchFamily="34" charset="0"/>
            </a:endParaRPr>
          </a:p>
        </p:txBody>
      </p:sp>
      <p:sp>
        <p:nvSpPr>
          <p:cNvPr id="45" name="Tekstboks 44"/>
          <p:cNvSpPr txBox="1">
            <a:spLocks noChangeArrowheads="1"/>
          </p:cNvSpPr>
          <p:nvPr/>
        </p:nvSpPr>
        <p:spPr bwMode="auto">
          <a:xfrm>
            <a:off x="1533499" y="3041031"/>
            <a:ext cx="6431707" cy="276999"/>
          </a:xfrm>
          <a:prstGeom prst="rect">
            <a:avLst/>
          </a:prstGeom>
          <a:noFill/>
          <a:ln w="9525">
            <a:noFill/>
            <a:miter lim="800000"/>
            <a:headEnd/>
            <a:tailEnd/>
          </a:ln>
        </p:spPr>
        <p:txBody>
          <a:bodyPr wrap="square">
            <a:spAutoFit/>
          </a:bodyPr>
          <a:lstStyle/>
          <a:p>
            <a:r>
              <a:rPr lang="en-IN" sz="1200" dirty="0" smtClean="0">
                <a:solidFill>
                  <a:srgbClr val="171717"/>
                </a:solidFill>
                <a:latin typeface="Verdana" pitchFamily="34" charset="0"/>
                <a:ea typeface="Verdana" pitchFamily="34" charset="0"/>
                <a:cs typeface="Verdana" pitchFamily="34" charset="0"/>
              </a:rPr>
              <a:t>User defined level of Organizations Hierarchy</a:t>
            </a:r>
            <a:endParaRPr lang="da-DK" sz="1200" dirty="0">
              <a:latin typeface="Verdana" pitchFamily="34" charset="0"/>
              <a:ea typeface="Verdana" pitchFamily="34" charset="0"/>
              <a:cs typeface="Verdana" pitchFamily="34" charset="0"/>
            </a:endParaRPr>
          </a:p>
        </p:txBody>
      </p:sp>
      <p:sp>
        <p:nvSpPr>
          <p:cNvPr id="46" name="Rektangel 30"/>
          <p:cNvSpPr>
            <a:spLocks noChangeArrowheads="1"/>
          </p:cNvSpPr>
          <p:nvPr/>
        </p:nvSpPr>
        <p:spPr bwMode="auto">
          <a:xfrm>
            <a:off x="1508097" y="3524489"/>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Verdana" pitchFamily="34" charset="0"/>
              <a:ea typeface="Verdana" pitchFamily="34" charset="0"/>
              <a:cs typeface="Verdana" pitchFamily="34" charset="0"/>
            </a:endParaRPr>
          </a:p>
        </p:txBody>
      </p:sp>
      <p:sp>
        <p:nvSpPr>
          <p:cNvPr id="48" name="Rektangel 30"/>
          <p:cNvSpPr>
            <a:spLocks noChangeArrowheads="1"/>
          </p:cNvSpPr>
          <p:nvPr/>
        </p:nvSpPr>
        <p:spPr bwMode="auto">
          <a:xfrm>
            <a:off x="1508097" y="4114421"/>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Verdana" pitchFamily="34" charset="0"/>
              <a:ea typeface="Verdana" pitchFamily="34" charset="0"/>
              <a:cs typeface="Verdana" pitchFamily="34" charset="0"/>
            </a:endParaRPr>
          </a:p>
        </p:txBody>
      </p:sp>
      <p:sp>
        <p:nvSpPr>
          <p:cNvPr id="49" name="Tekstboks 44"/>
          <p:cNvSpPr txBox="1">
            <a:spLocks noChangeArrowheads="1"/>
          </p:cNvSpPr>
          <p:nvPr/>
        </p:nvSpPr>
        <p:spPr bwMode="auto">
          <a:xfrm>
            <a:off x="1533499" y="4205333"/>
            <a:ext cx="6431707" cy="276999"/>
          </a:xfrm>
          <a:prstGeom prst="rect">
            <a:avLst/>
          </a:prstGeom>
          <a:solidFill>
            <a:schemeClr val="bg1">
              <a:lumMod val="95000"/>
            </a:schemeClr>
          </a:solidFill>
          <a:ln w="9525">
            <a:noFill/>
            <a:miter lim="800000"/>
            <a:headEnd/>
            <a:tailEnd/>
          </a:ln>
        </p:spPr>
        <p:txBody>
          <a:bodyPr wrap="square">
            <a:spAutoFit/>
          </a:bodyPr>
          <a:lstStyle/>
          <a:p>
            <a:r>
              <a:rPr lang="en-IN" sz="1200" dirty="0" smtClean="0">
                <a:solidFill>
                  <a:srgbClr val="171717"/>
                </a:solidFill>
                <a:latin typeface="Verdana" pitchFamily="34" charset="0"/>
                <a:ea typeface="Verdana" pitchFamily="34" charset="0"/>
                <a:cs typeface="Verdana" pitchFamily="34" charset="0"/>
              </a:rPr>
              <a:t>Multiple Duty Schedules, Calendars etc. as per your Company Policy</a:t>
            </a:r>
            <a:endParaRPr lang="da-DK" sz="1200" dirty="0">
              <a:latin typeface="Verdana" pitchFamily="34" charset="0"/>
              <a:ea typeface="Verdana" pitchFamily="34" charset="0"/>
              <a:cs typeface="Verdana" pitchFamily="34" charset="0"/>
            </a:endParaRPr>
          </a:p>
        </p:txBody>
      </p:sp>
      <p:sp>
        <p:nvSpPr>
          <p:cNvPr id="50" name="Rektangel 30"/>
          <p:cNvSpPr>
            <a:spLocks noChangeArrowheads="1"/>
          </p:cNvSpPr>
          <p:nvPr/>
        </p:nvSpPr>
        <p:spPr bwMode="auto">
          <a:xfrm>
            <a:off x="1508097" y="4702316"/>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Verdana" pitchFamily="34" charset="0"/>
              <a:ea typeface="Verdana" pitchFamily="34" charset="0"/>
              <a:cs typeface="Verdana" pitchFamily="34" charset="0"/>
            </a:endParaRPr>
          </a:p>
        </p:txBody>
      </p:sp>
      <p:sp>
        <p:nvSpPr>
          <p:cNvPr id="52" name="Tekstboks 44"/>
          <p:cNvSpPr txBox="1">
            <a:spLocks noChangeArrowheads="1"/>
          </p:cNvSpPr>
          <p:nvPr/>
        </p:nvSpPr>
        <p:spPr bwMode="auto">
          <a:xfrm>
            <a:off x="1549401" y="4776625"/>
            <a:ext cx="6431707" cy="276999"/>
          </a:xfrm>
          <a:prstGeom prst="rect">
            <a:avLst/>
          </a:prstGeom>
          <a:noFill/>
          <a:ln w="9525">
            <a:noFill/>
            <a:miter lim="800000"/>
            <a:headEnd/>
            <a:tailEnd/>
          </a:ln>
        </p:spPr>
        <p:txBody>
          <a:bodyPr wrap="square">
            <a:spAutoFit/>
          </a:bodyPr>
          <a:lstStyle/>
          <a:p>
            <a:r>
              <a:rPr lang="en-IN" sz="1200" dirty="0" smtClean="0">
                <a:solidFill>
                  <a:srgbClr val="171717"/>
                </a:solidFill>
                <a:latin typeface="Verdana" pitchFamily="34" charset="0"/>
                <a:ea typeface="Verdana" pitchFamily="34" charset="0"/>
                <a:cs typeface="Verdana" pitchFamily="34" charset="0"/>
              </a:rPr>
              <a:t>Graphical display of Organization Hierarchy through Organization Chart</a:t>
            </a:r>
            <a:endParaRPr lang="da-DK" sz="1200" dirty="0">
              <a:latin typeface="Verdana" pitchFamily="34" charset="0"/>
              <a:ea typeface="Verdana" pitchFamily="34" charset="0"/>
              <a:cs typeface="Verdana" pitchFamily="34" charset="0"/>
            </a:endParaRPr>
          </a:p>
        </p:txBody>
      </p:sp>
      <p:sp>
        <p:nvSpPr>
          <p:cNvPr id="55" name="Tekstboks 8"/>
          <p:cNvSpPr txBox="1">
            <a:spLocks noChangeArrowheads="1"/>
          </p:cNvSpPr>
          <p:nvPr/>
        </p:nvSpPr>
        <p:spPr bwMode="auto">
          <a:xfrm>
            <a:off x="1533499" y="3609201"/>
            <a:ext cx="6400800" cy="461665"/>
          </a:xfrm>
          <a:prstGeom prst="rect">
            <a:avLst/>
          </a:prstGeom>
          <a:solidFill>
            <a:schemeClr val="bg1">
              <a:lumMod val="95000"/>
            </a:schemeClr>
          </a:solidFill>
          <a:ln w="9525">
            <a:noFill/>
            <a:miter lim="800000"/>
            <a:headEnd/>
            <a:tailEnd/>
          </a:ln>
        </p:spPr>
        <p:txBody>
          <a:bodyPr wrap="square">
            <a:spAutoFit/>
          </a:bodyPr>
          <a:lstStyle/>
          <a:p>
            <a:r>
              <a:rPr lang="en-IN" sz="1200" dirty="0">
                <a:solidFill>
                  <a:schemeClr val="bg2">
                    <a:lumMod val="10000"/>
                  </a:schemeClr>
                </a:solidFill>
                <a:latin typeface="Verdana" pitchFamily="34" charset="0"/>
                <a:ea typeface="Verdana" pitchFamily="34" charset="0"/>
                <a:cs typeface="Verdana" pitchFamily="34" charset="0"/>
              </a:rPr>
              <a:t>Organizations own Skill Set, </a:t>
            </a:r>
            <a:r>
              <a:rPr lang="en-IN" sz="1200" dirty="0" smtClean="0">
                <a:solidFill>
                  <a:schemeClr val="bg2">
                    <a:lumMod val="10000"/>
                  </a:schemeClr>
                </a:solidFill>
                <a:latin typeface="Verdana" pitchFamily="34" charset="0"/>
                <a:ea typeface="Verdana" pitchFamily="34" charset="0"/>
                <a:cs typeface="Verdana" pitchFamily="34" charset="0"/>
              </a:rPr>
              <a:t>Service  Conditions</a:t>
            </a:r>
            <a:r>
              <a:rPr lang="en-IN" sz="1200" dirty="0">
                <a:solidFill>
                  <a:schemeClr val="bg2">
                    <a:lumMod val="10000"/>
                  </a:schemeClr>
                </a:solidFill>
                <a:latin typeface="Verdana" pitchFamily="34" charset="0"/>
                <a:ea typeface="Verdana" pitchFamily="34" charset="0"/>
                <a:cs typeface="Verdana" pitchFamily="34" charset="0"/>
              </a:rPr>
              <a:t>, Measurement Technique &amp; </a:t>
            </a:r>
            <a:r>
              <a:rPr lang="en-IN" sz="1200" dirty="0" smtClean="0">
                <a:solidFill>
                  <a:schemeClr val="bg2">
                    <a:lumMod val="10000"/>
                  </a:schemeClr>
                </a:solidFill>
                <a:latin typeface="Verdana" pitchFamily="34" charset="0"/>
                <a:ea typeface="Verdana" pitchFamily="34" charset="0"/>
                <a:cs typeface="Verdana" pitchFamily="34" charset="0"/>
              </a:rPr>
              <a:t> Ratings</a:t>
            </a:r>
            <a:endParaRPr lang="da-DK" sz="1200" dirty="0">
              <a:solidFill>
                <a:schemeClr val="bg2">
                  <a:lumMod val="10000"/>
                </a:schemeClr>
              </a:solidFill>
              <a:latin typeface="Verdana" pitchFamily="34" charset="0"/>
              <a:ea typeface="Verdana" pitchFamily="34" charset="0"/>
              <a:cs typeface="Verdana" pitchFamily="34" charset="0"/>
            </a:endParaRPr>
          </a:p>
        </p:txBody>
      </p:sp>
      <p:pic>
        <p:nvPicPr>
          <p:cNvPr id="27" name="Picture 7" descr="\\SERVER3\PublicShare\Ramesh\logo_exenta3.png"/>
          <p:cNvPicPr>
            <a:picLocks noChangeAspect="1" noChangeArrowheads="1"/>
          </p:cNvPicPr>
          <p:nvPr/>
        </p:nvPicPr>
        <p:blipFill>
          <a:blip r:embed="rId3" cstate="print"/>
          <a:srcRect/>
          <a:stretch>
            <a:fillRect/>
          </a:stretch>
        </p:blipFill>
        <p:spPr bwMode="auto">
          <a:xfrm>
            <a:off x="6934200" y="0"/>
            <a:ext cx="1295400" cy="36038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Multi-Branch Administration</a:t>
            </a:r>
            <a:endParaRPr lang="en-IN" sz="3200" b="1" dirty="0"/>
          </a:p>
        </p:txBody>
      </p:sp>
      <p:pic>
        <p:nvPicPr>
          <p:cNvPr id="4" name="Picture 2" descr="http://www.clker.com/cliparts/S/O/q/9/H/G/world-map-hi.pn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7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48640" y="1182051"/>
            <a:ext cx="6934200" cy="4148158"/>
          </a:xfrm>
          <a:prstGeom prst="rect">
            <a:avLst/>
          </a:prstGeom>
          <a:noFill/>
          <a:effectLst>
            <a:outerShdw dist="508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276600" y="1447800"/>
            <a:ext cx="1671857" cy="589131"/>
          </a:xfrm>
          <a:prstGeom prst="rect">
            <a:avLst/>
          </a:prstGeom>
          <a:solidFill>
            <a:schemeClr val="accent1">
              <a:lumMod val="20000"/>
              <a:lumOff val="8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Calibri"/>
                <a:ea typeface="+mn-ea"/>
                <a:cs typeface="+mn-cs"/>
              </a:rPr>
              <a:t>Corporate</a:t>
            </a:r>
            <a:endParaRPr kumimoji="0" lang="en-IN" sz="1800" b="1" i="0" u="none" strike="noStrike" kern="0" cap="none" spc="0" normalizeH="0" baseline="0" noProof="0" dirty="0">
              <a:ln>
                <a:noFill/>
              </a:ln>
              <a:effectLst/>
              <a:uLnTx/>
              <a:uFillTx/>
              <a:latin typeface="Calibri"/>
              <a:ea typeface="+mn-ea"/>
              <a:cs typeface="+mn-cs"/>
            </a:endParaRPr>
          </a:p>
        </p:txBody>
      </p:sp>
      <p:sp>
        <p:nvSpPr>
          <p:cNvPr id="7" name="Rectangle 6"/>
          <p:cNvSpPr/>
          <p:nvPr/>
        </p:nvSpPr>
        <p:spPr>
          <a:xfrm>
            <a:off x="1431880" y="2798931"/>
            <a:ext cx="1219199" cy="457200"/>
          </a:xfrm>
          <a:prstGeom prst="rect">
            <a:avLst/>
          </a:prstGeom>
          <a:solidFill>
            <a:schemeClr val="accent1">
              <a:lumMod val="20000"/>
              <a:lumOff val="8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Calibri"/>
                <a:ea typeface="+mn-ea"/>
                <a:cs typeface="+mn-cs"/>
              </a:rPr>
              <a:t>Branch</a:t>
            </a:r>
            <a:endParaRPr kumimoji="0" lang="en-IN" sz="1800" b="1" i="0" u="none" strike="noStrike" kern="0" cap="none" spc="0" normalizeH="0" baseline="0" noProof="0" dirty="0">
              <a:ln>
                <a:noFill/>
              </a:ln>
              <a:effectLst/>
              <a:uLnTx/>
              <a:uFillTx/>
              <a:latin typeface="Calibri"/>
              <a:ea typeface="+mn-ea"/>
              <a:cs typeface="+mn-cs"/>
            </a:endParaRPr>
          </a:p>
        </p:txBody>
      </p:sp>
      <p:sp>
        <p:nvSpPr>
          <p:cNvPr id="8" name="Rectangle 7"/>
          <p:cNvSpPr/>
          <p:nvPr/>
        </p:nvSpPr>
        <p:spPr>
          <a:xfrm>
            <a:off x="5470479" y="2798931"/>
            <a:ext cx="1219200" cy="457200"/>
          </a:xfrm>
          <a:prstGeom prst="rect">
            <a:avLst/>
          </a:prstGeom>
          <a:solidFill>
            <a:schemeClr val="accent1">
              <a:lumMod val="20000"/>
              <a:lumOff val="8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uLnTx/>
                <a:uFillTx/>
                <a:latin typeface="Calibri"/>
                <a:ea typeface="+mn-ea"/>
                <a:cs typeface="+mn-cs"/>
              </a:rPr>
              <a:t>Branch</a:t>
            </a:r>
            <a:endParaRPr kumimoji="0" lang="en-IN" sz="1800" b="1" i="0" u="none" strike="noStrike" kern="0" cap="none" spc="0" normalizeH="0" baseline="0" noProof="0" dirty="0">
              <a:ln>
                <a:noFill/>
              </a:ln>
              <a:effectLst/>
              <a:uLnTx/>
              <a:uFillTx/>
              <a:latin typeface="Calibri"/>
              <a:ea typeface="+mn-ea"/>
              <a:cs typeface="+mn-cs"/>
            </a:endParaRPr>
          </a:p>
        </p:txBody>
      </p:sp>
      <p:sp>
        <p:nvSpPr>
          <p:cNvPr id="10" name="Rectangle 9"/>
          <p:cNvSpPr/>
          <p:nvPr/>
        </p:nvSpPr>
        <p:spPr>
          <a:xfrm>
            <a:off x="2270079" y="4322931"/>
            <a:ext cx="990600" cy="533400"/>
          </a:xfrm>
          <a:prstGeom prst="rect">
            <a:avLst/>
          </a:prstGeom>
          <a:solidFill>
            <a:schemeClr val="accent1">
              <a:lumMod val="20000"/>
              <a:lumOff val="8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effectLst/>
                <a:uLnTx/>
                <a:uFillTx/>
                <a:latin typeface="Calibri"/>
                <a:ea typeface="+mn-ea"/>
                <a:cs typeface="+mn-cs"/>
              </a:rPr>
              <a:t>Work</a:t>
            </a:r>
            <a:r>
              <a:rPr kumimoji="0" lang="en-US" sz="1600" b="1" i="0" u="none" strike="noStrike" kern="0" cap="none" spc="0" normalizeH="0" noProof="0" dirty="0" smtClean="0">
                <a:ln>
                  <a:noFill/>
                </a:ln>
                <a:effectLst/>
                <a:uLnTx/>
                <a:uFillTx/>
                <a:latin typeface="Calibri"/>
                <a:ea typeface="+mn-ea"/>
                <a:cs typeface="+mn-cs"/>
              </a:rPr>
              <a:t> Location</a:t>
            </a:r>
            <a:endParaRPr kumimoji="0" lang="en-IN" sz="1600" b="1" i="0" u="none" strike="noStrike" kern="0" cap="none" spc="0" normalizeH="0" baseline="0" noProof="0" dirty="0">
              <a:ln>
                <a:noFill/>
              </a:ln>
              <a:effectLst/>
              <a:uLnTx/>
              <a:uFillTx/>
              <a:latin typeface="Calibri"/>
              <a:ea typeface="+mn-ea"/>
              <a:cs typeface="+mn-cs"/>
            </a:endParaRPr>
          </a:p>
        </p:txBody>
      </p:sp>
      <p:sp>
        <p:nvSpPr>
          <p:cNvPr id="13" name="Rectangle 12"/>
          <p:cNvSpPr/>
          <p:nvPr/>
        </p:nvSpPr>
        <p:spPr>
          <a:xfrm>
            <a:off x="4860879" y="4322931"/>
            <a:ext cx="990600" cy="533400"/>
          </a:xfrm>
          <a:prstGeom prst="rect">
            <a:avLst/>
          </a:prstGeom>
          <a:solidFill>
            <a:schemeClr val="accent1">
              <a:lumMod val="20000"/>
              <a:lumOff val="8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effectLst/>
                <a:uLnTx/>
                <a:uFillTx/>
                <a:latin typeface="Calibri"/>
                <a:ea typeface="+mn-ea"/>
                <a:cs typeface="+mn-cs"/>
              </a:rPr>
              <a:t>Work</a:t>
            </a:r>
            <a:r>
              <a:rPr kumimoji="0" lang="en-US" sz="1600" b="1" i="0" u="none" strike="noStrike" kern="0" cap="none" spc="0" normalizeH="0" noProof="0" dirty="0" smtClean="0">
                <a:ln>
                  <a:noFill/>
                </a:ln>
                <a:solidFill>
                  <a:sysClr val="window" lastClr="FFFFFF"/>
                </a:solidFill>
                <a:effectLst/>
                <a:uLnTx/>
                <a:uFillTx/>
                <a:latin typeface="Calibri"/>
                <a:ea typeface="+mn-ea"/>
                <a:cs typeface="+mn-cs"/>
              </a:rPr>
              <a:t> </a:t>
            </a:r>
            <a:r>
              <a:rPr kumimoji="0" lang="en-US" sz="1600" b="1" i="0" u="none" strike="noStrike" kern="0" cap="none" spc="0" normalizeH="0" noProof="0" dirty="0" smtClean="0">
                <a:ln>
                  <a:noFill/>
                </a:ln>
                <a:effectLst/>
                <a:uLnTx/>
                <a:uFillTx/>
                <a:latin typeface="Calibri"/>
                <a:ea typeface="+mn-ea"/>
                <a:cs typeface="+mn-cs"/>
              </a:rPr>
              <a:t>Location</a:t>
            </a:r>
            <a:endParaRPr kumimoji="0" lang="en-IN" sz="1600" b="1" i="0" u="none" strike="noStrike" kern="0" cap="none" spc="0" normalizeH="0" baseline="0" noProof="0" dirty="0">
              <a:ln>
                <a:noFill/>
              </a:ln>
              <a:effectLst/>
              <a:uLnTx/>
              <a:uFillTx/>
              <a:latin typeface="Calibri"/>
              <a:ea typeface="+mn-ea"/>
              <a:cs typeface="+mn-cs"/>
            </a:endParaRPr>
          </a:p>
        </p:txBody>
      </p:sp>
      <p:sp>
        <p:nvSpPr>
          <p:cNvPr id="14" name="Rectangle 13"/>
          <p:cNvSpPr/>
          <p:nvPr/>
        </p:nvSpPr>
        <p:spPr>
          <a:xfrm>
            <a:off x="593679" y="4322931"/>
            <a:ext cx="990600" cy="533400"/>
          </a:xfrm>
          <a:prstGeom prst="rect">
            <a:avLst/>
          </a:prstGeom>
          <a:solidFill>
            <a:schemeClr val="accent1">
              <a:lumMod val="20000"/>
              <a:lumOff val="8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effectLst/>
                <a:uLnTx/>
                <a:uFillTx/>
                <a:latin typeface="Calibri"/>
                <a:ea typeface="+mn-ea"/>
                <a:cs typeface="+mn-cs"/>
              </a:rPr>
              <a:t>Work</a:t>
            </a:r>
            <a:r>
              <a:rPr kumimoji="0" lang="en-US" sz="1600" b="1" i="0" u="none" strike="noStrike" kern="0" cap="none" spc="0" normalizeH="0" noProof="0" dirty="0" smtClean="0">
                <a:ln>
                  <a:noFill/>
                </a:ln>
                <a:effectLst/>
                <a:uLnTx/>
                <a:uFillTx/>
                <a:latin typeface="Calibri"/>
                <a:ea typeface="+mn-ea"/>
                <a:cs typeface="+mn-cs"/>
              </a:rPr>
              <a:t> Location</a:t>
            </a:r>
            <a:endParaRPr kumimoji="0" lang="en-IN" sz="1600" b="1" i="0" u="none" strike="noStrike" kern="0" cap="none" spc="0" normalizeH="0" baseline="0" noProof="0" dirty="0">
              <a:ln>
                <a:noFill/>
              </a:ln>
              <a:effectLst/>
              <a:uLnTx/>
              <a:uFillTx/>
              <a:latin typeface="Calibri"/>
              <a:ea typeface="+mn-ea"/>
              <a:cs typeface="+mn-cs"/>
            </a:endParaRPr>
          </a:p>
        </p:txBody>
      </p:sp>
      <p:sp>
        <p:nvSpPr>
          <p:cNvPr id="15" name="Rectangle 14"/>
          <p:cNvSpPr/>
          <p:nvPr/>
        </p:nvSpPr>
        <p:spPr>
          <a:xfrm>
            <a:off x="6613479" y="4322931"/>
            <a:ext cx="990600" cy="533400"/>
          </a:xfrm>
          <a:prstGeom prst="rect">
            <a:avLst/>
          </a:prstGeom>
          <a:solidFill>
            <a:schemeClr val="accent1">
              <a:lumMod val="20000"/>
              <a:lumOff val="8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effectLst/>
                <a:uLnTx/>
                <a:uFillTx/>
                <a:latin typeface="Calibri"/>
                <a:ea typeface="+mn-ea"/>
                <a:cs typeface="+mn-cs"/>
              </a:rPr>
              <a:t>Work</a:t>
            </a:r>
            <a:r>
              <a:rPr kumimoji="0" lang="en-US" sz="1600" b="1" i="0" u="none" strike="noStrike" kern="0" cap="none" spc="0" normalizeH="0" noProof="0" dirty="0" smtClean="0">
                <a:ln>
                  <a:noFill/>
                </a:ln>
                <a:solidFill>
                  <a:sysClr val="window" lastClr="FFFFFF"/>
                </a:solidFill>
                <a:effectLst/>
                <a:uLnTx/>
                <a:uFillTx/>
                <a:latin typeface="Calibri"/>
                <a:ea typeface="+mn-ea"/>
                <a:cs typeface="+mn-cs"/>
              </a:rPr>
              <a:t> </a:t>
            </a:r>
            <a:r>
              <a:rPr kumimoji="0" lang="en-US" sz="1600" b="1" i="0" u="none" strike="noStrike" kern="0" cap="none" spc="0" normalizeH="0" noProof="0" dirty="0" smtClean="0">
                <a:ln>
                  <a:noFill/>
                </a:ln>
                <a:effectLst/>
                <a:uLnTx/>
                <a:uFillTx/>
                <a:latin typeface="Calibri"/>
                <a:ea typeface="+mn-ea"/>
                <a:cs typeface="+mn-cs"/>
              </a:rPr>
              <a:t>Location</a:t>
            </a:r>
            <a:endParaRPr kumimoji="0" lang="en-IN" sz="1600" b="1" i="0" u="none" strike="noStrike" kern="0" cap="none" spc="0" normalizeH="0" baseline="0" noProof="0" dirty="0">
              <a:ln>
                <a:noFill/>
              </a:ln>
              <a:effectLst/>
              <a:uLnTx/>
              <a:uFillTx/>
              <a:latin typeface="Calibri"/>
              <a:ea typeface="+mn-ea"/>
              <a:cs typeface="+mn-cs"/>
            </a:endParaRPr>
          </a:p>
        </p:txBody>
      </p:sp>
      <p:cxnSp>
        <p:nvCxnSpPr>
          <p:cNvPr id="16" name="Elbow Connector 15"/>
          <p:cNvCxnSpPr/>
          <p:nvPr/>
        </p:nvCxnSpPr>
        <p:spPr>
          <a:xfrm rot="16200000" flipH="1">
            <a:off x="4703928" y="1508084"/>
            <a:ext cx="781336" cy="1839033"/>
          </a:xfrm>
          <a:prstGeom prst="bentConnector3">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rot="5400000">
            <a:off x="2814402" y="1492608"/>
            <a:ext cx="781336" cy="1869983"/>
          </a:xfrm>
          <a:prstGeom prst="bentConnector3">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rot="16200000" flipH="1">
            <a:off x="6138769" y="3349841"/>
            <a:ext cx="1044061" cy="856641"/>
          </a:xfrm>
          <a:prstGeom prst="bentConnector3">
            <a:avLst>
              <a:gd name="adj1" fmla="val 50000"/>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rot="5400000">
            <a:off x="5364704" y="3361906"/>
            <a:ext cx="891657" cy="832508"/>
          </a:xfrm>
          <a:prstGeom prst="bentConnector3">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p:nvPr/>
        </p:nvCxnSpPr>
        <p:spPr>
          <a:xfrm rot="16200000" flipH="1">
            <a:off x="1871569" y="3349841"/>
            <a:ext cx="1044061" cy="856641"/>
          </a:xfrm>
          <a:prstGeom prst="bentConnector3">
            <a:avLst>
              <a:gd name="adj1" fmla="val 50000"/>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p:nvPr/>
        </p:nvCxnSpPr>
        <p:spPr>
          <a:xfrm rot="5400000">
            <a:off x="1097504" y="3361906"/>
            <a:ext cx="891657" cy="832508"/>
          </a:xfrm>
          <a:prstGeom prst="bentConnector3">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36" name="Arc 35"/>
          <p:cNvSpPr/>
          <p:nvPr/>
        </p:nvSpPr>
        <p:spPr>
          <a:xfrm flipH="1">
            <a:off x="3124200" y="2438400"/>
            <a:ext cx="1190995" cy="3591304"/>
          </a:xfrm>
          <a:prstGeom prst="arc">
            <a:avLst>
              <a:gd name="adj1" fmla="val 16412373"/>
              <a:gd name="adj2" fmla="val 0"/>
            </a:avLst>
          </a:prstGeom>
          <a:ln w="12700">
            <a:solidFill>
              <a:schemeClr val="bg2">
                <a:lumMod val="25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dirty="0"/>
          </a:p>
        </p:txBody>
      </p:sp>
      <p:sp>
        <p:nvSpPr>
          <p:cNvPr id="37" name="Arc 36"/>
          <p:cNvSpPr/>
          <p:nvPr/>
        </p:nvSpPr>
        <p:spPr>
          <a:xfrm>
            <a:off x="3886200" y="2438400"/>
            <a:ext cx="1173709" cy="3548087"/>
          </a:xfrm>
          <a:prstGeom prst="arc">
            <a:avLst>
              <a:gd name="adj1" fmla="val 16396549"/>
              <a:gd name="adj2" fmla="val 0"/>
            </a:avLst>
          </a:prstGeom>
          <a:ln w="12700">
            <a:solidFill>
              <a:schemeClr val="bg2">
                <a:lumMod val="25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dirty="0"/>
          </a:p>
        </p:txBody>
      </p:sp>
      <p:pic>
        <p:nvPicPr>
          <p:cNvPr id="19" name="Picture 7" descr="\\SERVER3\PublicShare\Ramesh\logo_exenta3.png"/>
          <p:cNvPicPr>
            <a:picLocks noChangeAspect="1" noChangeArrowheads="1"/>
          </p:cNvPicPr>
          <p:nvPr/>
        </p:nvPicPr>
        <p:blipFill>
          <a:blip r:embed="rId5" cstate="print"/>
          <a:srcRect/>
          <a:stretch>
            <a:fillRect/>
          </a:stretch>
        </p:blipFill>
        <p:spPr bwMode="auto">
          <a:xfrm>
            <a:off x="6934200" y="0"/>
            <a:ext cx="1295400" cy="36038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Workflow Automation</a:t>
            </a:r>
            <a:endParaRPr lang="en-IN" sz="3200" b="1" dirty="0"/>
          </a:p>
        </p:txBody>
      </p:sp>
      <p:pic>
        <p:nvPicPr>
          <p:cNvPr id="4" name="Picture 7" descr="\\SERVER3\PublicShare\Ramesh\logo_exenta3.png"/>
          <p:cNvPicPr>
            <a:picLocks noChangeAspect="1" noChangeArrowheads="1"/>
          </p:cNvPicPr>
          <p:nvPr/>
        </p:nvPicPr>
        <p:blipFill>
          <a:blip r:embed="rId2" cstate="print"/>
          <a:srcRect/>
          <a:stretch>
            <a:fillRect/>
          </a:stretch>
        </p:blipFill>
        <p:spPr bwMode="auto">
          <a:xfrm>
            <a:off x="6934200" y="0"/>
            <a:ext cx="1295400" cy="360389"/>
          </a:xfrm>
          <a:prstGeom prst="rect">
            <a:avLst/>
          </a:prstGeom>
          <a:noFill/>
        </p:spPr>
      </p:pic>
      <p:sp>
        <p:nvSpPr>
          <p:cNvPr id="5" name="Rektangel 30"/>
          <p:cNvSpPr>
            <a:spLocks noChangeArrowheads="1"/>
          </p:cNvSpPr>
          <p:nvPr/>
        </p:nvSpPr>
        <p:spPr bwMode="auto">
          <a:xfrm>
            <a:off x="1422399" y="1662027"/>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Verdana" pitchFamily="34" charset="0"/>
              <a:ea typeface="Verdana" pitchFamily="34" charset="0"/>
              <a:cs typeface="Verdana" pitchFamily="34" charset="0"/>
            </a:endParaRPr>
          </a:p>
        </p:txBody>
      </p:sp>
      <p:sp>
        <p:nvSpPr>
          <p:cNvPr id="6" name="Tekstboks 44"/>
          <p:cNvSpPr txBox="1">
            <a:spLocks noChangeArrowheads="1"/>
          </p:cNvSpPr>
          <p:nvPr/>
        </p:nvSpPr>
        <p:spPr bwMode="auto">
          <a:xfrm>
            <a:off x="1447800" y="1752600"/>
            <a:ext cx="5841051" cy="276999"/>
          </a:xfrm>
          <a:prstGeom prst="rect">
            <a:avLst/>
          </a:prstGeom>
          <a:noFill/>
          <a:ln w="9525">
            <a:noFill/>
            <a:miter lim="800000"/>
            <a:headEnd/>
            <a:tailEnd/>
          </a:ln>
        </p:spPr>
        <p:txBody>
          <a:bodyPr wrap="square">
            <a:spAutoFit/>
          </a:bodyPr>
          <a:lstStyle/>
          <a:p>
            <a:pPr marL="171450" lvl="0" indent="-171450">
              <a:spcBef>
                <a:spcPts val="0"/>
              </a:spcBef>
              <a:buClrTx/>
              <a:buSzTx/>
            </a:pPr>
            <a:r>
              <a:rPr lang="en-IN" sz="1200" dirty="0" smtClean="0">
                <a:solidFill>
                  <a:srgbClr val="171717"/>
                </a:solidFill>
                <a:latin typeface="Verdana" pitchFamily="34" charset="0"/>
                <a:ea typeface="Verdana" pitchFamily="34" charset="0"/>
                <a:cs typeface="Verdana" pitchFamily="34" charset="0"/>
              </a:rPr>
              <a:t>Flexibility to set Multiple levels of approval</a:t>
            </a:r>
          </a:p>
        </p:txBody>
      </p:sp>
      <p:grpSp>
        <p:nvGrpSpPr>
          <p:cNvPr id="7" name="Gruppe 68"/>
          <p:cNvGrpSpPr>
            <a:grpSpLocks/>
          </p:cNvGrpSpPr>
          <p:nvPr/>
        </p:nvGrpSpPr>
        <p:grpSpPr bwMode="auto">
          <a:xfrm>
            <a:off x="660399" y="1662027"/>
            <a:ext cx="644974" cy="2247884"/>
            <a:chOff x="876300" y="2511425"/>
            <a:chExt cx="344488" cy="1627188"/>
          </a:xfrm>
          <a:solidFill>
            <a:srgbClr val="00B0F0"/>
          </a:solidFill>
        </p:grpSpPr>
        <p:grpSp>
          <p:nvGrpSpPr>
            <p:cNvPr id="8" name="Gruppe 51"/>
            <p:cNvGrpSpPr/>
            <p:nvPr/>
          </p:nvGrpSpPr>
          <p:grpSpPr>
            <a:xfrm>
              <a:off x="876300" y="2511425"/>
              <a:ext cx="344488" cy="1627188"/>
              <a:chOff x="876300" y="2511425"/>
              <a:chExt cx="344488" cy="1627188"/>
            </a:xfrm>
            <a:grpFill/>
            <a:effectLst>
              <a:outerShdw blurRad="50800" dist="38100" dir="2700000" algn="tl" rotWithShape="0">
                <a:prstClr val="black">
                  <a:alpha val="40000"/>
                </a:prstClr>
              </a:outerShdw>
            </a:effectLst>
          </p:grpSpPr>
          <p:sp>
            <p:nvSpPr>
              <p:cNvPr id="13" name="Rektangel 9"/>
              <p:cNvSpPr>
                <a:spLocks noChangeArrowheads="1"/>
              </p:cNvSpPr>
              <p:nvPr/>
            </p:nvSpPr>
            <p:spPr bwMode="auto">
              <a:xfrm>
                <a:off x="876300" y="2936875"/>
                <a:ext cx="344488" cy="344488"/>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grpSp>
            <p:nvGrpSpPr>
              <p:cNvPr id="16" name="Gruppe 49"/>
              <p:cNvGrpSpPr/>
              <p:nvPr/>
            </p:nvGrpSpPr>
            <p:grpSpPr>
              <a:xfrm>
                <a:off x="876300" y="2511425"/>
                <a:ext cx="344488" cy="1627188"/>
                <a:chOff x="876300" y="2511425"/>
                <a:chExt cx="344488" cy="1627188"/>
              </a:xfrm>
              <a:grpFill/>
            </p:grpSpPr>
            <p:sp>
              <p:nvSpPr>
                <p:cNvPr id="17" name="Rektangel 7"/>
                <p:cNvSpPr>
                  <a:spLocks noChangeArrowheads="1"/>
                </p:cNvSpPr>
                <p:nvPr/>
              </p:nvSpPr>
              <p:spPr bwMode="auto">
                <a:xfrm>
                  <a:off x="876300" y="2511425"/>
                  <a:ext cx="344488" cy="342900"/>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sp>
              <p:nvSpPr>
                <p:cNvPr id="18" name="Rektangel 11"/>
                <p:cNvSpPr>
                  <a:spLocks noChangeArrowheads="1"/>
                </p:cNvSpPr>
                <p:nvPr/>
              </p:nvSpPr>
              <p:spPr bwMode="auto">
                <a:xfrm>
                  <a:off x="876300" y="3363913"/>
                  <a:ext cx="344488" cy="344487"/>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sp>
              <p:nvSpPr>
                <p:cNvPr id="19" name="Rektangel 13"/>
                <p:cNvSpPr>
                  <a:spLocks noChangeArrowheads="1"/>
                </p:cNvSpPr>
                <p:nvPr/>
              </p:nvSpPr>
              <p:spPr bwMode="auto">
                <a:xfrm>
                  <a:off x="876300" y="3790950"/>
                  <a:ext cx="344488" cy="347663"/>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grpSp>
        </p:grpSp>
        <p:sp>
          <p:nvSpPr>
            <p:cNvPr id="9" name="Tekstboks 54"/>
            <p:cNvSpPr txBox="1">
              <a:spLocks noChangeArrowheads="1"/>
            </p:cNvSpPr>
            <p:nvPr/>
          </p:nvSpPr>
          <p:spPr bwMode="auto">
            <a:xfrm>
              <a:off x="890588" y="2547938"/>
              <a:ext cx="322262" cy="274637"/>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1</a:t>
              </a:r>
            </a:p>
          </p:txBody>
        </p:sp>
        <p:sp>
          <p:nvSpPr>
            <p:cNvPr id="10" name="Tekstboks 58"/>
            <p:cNvSpPr txBox="1">
              <a:spLocks noChangeArrowheads="1"/>
            </p:cNvSpPr>
            <p:nvPr/>
          </p:nvSpPr>
          <p:spPr bwMode="auto">
            <a:xfrm>
              <a:off x="890588" y="2986088"/>
              <a:ext cx="322262" cy="276225"/>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2</a:t>
              </a:r>
            </a:p>
          </p:txBody>
        </p:sp>
        <p:sp>
          <p:nvSpPr>
            <p:cNvPr id="11" name="Tekstboks 59"/>
            <p:cNvSpPr txBox="1">
              <a:spLocks noChangeArrowheads="1"/>
            </p:cNvSpPr>
            <p:nvPr/>
          </p:nvSpPr>
          <p:spPr bwMode="auto">
            <a:xfrm>
              <a:off x="890588" y="3400425"/>
              <a:ext cx="322262" cy="276225"/>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3</a:t>
              </a:r>
            </a:p>
          </p:txBody>
        </p:sp>
        <p:sp>
          <p:nvSpPr>
            <p:cNvPr id="12" name="Tekstboks 61"/>
            <p:cNvSpPr txBox="1">
              <a:spLocks noChangeArrowheads="1"/>
            </p:cNvSpPr>
            <p:nvPr/>
          </p:nvSpPr>
          <p:spPr bwMode="auto">
            <a:xfrm>
              <a:off x="890588" y="3822700"/>
              <a:ext cx="322262" cy="279400"/>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4</a:t>
              </a:r>
            </a:p>
          </p:txBody>
        </p:sp>
      </p:grpSp>
      <p:sp>
        <p:nvSpPr>
          <p:cNvPr id="21" name="Rektangel 30"/>
          <p:cNvSpPr>
            <a:spLocks noChangeArrowheads="1"/>
          </p:cNvSpPr>
          <p:nvPr/>
        </p:nvSpPr>
        <p:spPr bwMode="auto">
          <a:xfrm>
            <a:off x="1430350" y="2248424"/>
            <a:ext cx="6474558"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Verdana" pitchFamily="34" charset="0"/>
              <a:ea typeface="Verdana" pitchFamily="34" charset="0"/>
              <a:cs typeface="Verdana" pitchFamily="34" charset="0"/>
            </a:endParaRPr>
          </a:p>
        </p:txBody>
      </p:sp>
      <p:sp>
        <p:nvSpPr>
          <p:cNvPr id="22" name="Tekstboks 44"/>
          <p:cNvSpPr txBox="1">
            <a:spLocks noChangeArrowheads="1"/>
          </p:cNvSpPr>
          <p:nvPr/>
        </p:nvSpPr>
        <p:spPr bwMode="auto">
          <a:xfrm>
            <a:off x="1457299" y="2355902"/>
            <a:ext cx="6431707" cy="276999"/>
          </a:xfrm>
          <a:prstGeom prst="rect">
            <a:avLst/>
          </a:prstGeom>
          <a:noFill/>
          <a:ln w="9525">
            <a:noFill/>
            <a:miter lim="800000"/>
            <a:headEnd/>
            <a:tailEnd/>
          </a:ln>
        </p:spPr>
        <p:txBody>
          <a:bodyPr wrap="square">
            <a:spAutoFit/>
          </a:bodyPr>
          <a:lstStyle/>
          <a:p>
            <a:pPr marL="171450" lvl="0" indent="-171450">
              <a:spcBef>
                <a:spcPts val="0"/>
              </a:spcBef>
              <a:buClrTx/>
              <a:buSzTx/>
            </a:pPr>
            <a:r>
              <a:rPr lang="en-IN" sz="1200" dirty="0" smtClean="0">
                <a:solidFill>
                  <a:srgbClr val="171717"/>
                </a:solidFill>
                <a:latin typeface="Verdana" pitchFamily="34" charset="0"/>
                <a:ea typeface="Verdana" pitchFamily="34" charset="0"/>
                <a:cs typeface="Verdana" pitchFamily="34" charset="0"/>
              </a:rPr>
              <a:t>Flexibility to set Approvals by Department / Job Titles / Reporting Manager</a:t>
            </a:r>
          </a:p>
        </p:txBody>
      </p:sp>
      <p:sp>
        <p:nvSpPr>
          <p:cNvPr id="23" name="Rektangel 30"/>
          <p:cNvSpPr>
            <a:spLocks noChangeArrowheads="1"/>
          </p:cNvSpPr>
          <p:nvPr/>
        </p:nvSpPr>
        <p:spPr bwMode="auto">
          <a:xfrm>
            <a:off x="1431897" y="2839360"/>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Verdana" pitchFamily="34" charset="0"/>
              <a:ea typeface="Verdana" pitchFamily="34" charset="0"/>
              <a:cs typeface="Verdana" pitchFamily="34" charset="0"/>
            </a:endParaRPr>
          </a:p>
        </p:txBody>
      </p:sp>
      <p:sp>
        <p:nvSpPr>
          <p:cNvPr id="24" name="Tekstboks 44"/>
          <p:cNvSpPr txBox="1">
            <a:spLocks noChangeArrowheads="1"/>
          </p:cNvSpPr>
          <p:nvPr/>
        </p:nvSpPr>
        <p:spPr bwMode="auto">
          <a:xfrm>
            <a:off x="1451775" y="2851212"/>
            <a:ext cx="6299429" cy="461665"/>
          </a:xfrm>
          <a:prstGeom prst="rect">
            <a:avLst/>
          </a:prstGeom>
          <a:noFill/>
          <a:ln w="9525">
            <a:noFill/>
            <a:miter lim="800000"/>
            <a:headEnd/>
            <a:tailEnd/>
          </a:ln>
        </p:spPr>
        <p:txBody>
          <a:bodyPr wrap="square">
            <a:spAutoFit/>
          </a:bodyPr>
          <a:lstStyle/>
          <a:p>
            <a:pPr algn="just"/>
            <a:r>
              <a:rPr lang="en-IN" sz="1200" dirty="0" smtClean="0">
                <a:solidFill>
                  <a:srgbClr val="171717"/>
                </a:solidFill>
                <a:latin typeface="Verdana" pitchFamily="34" charset="0"/>
                <a:ea typeface="Verdana" pitchFamily="34" charset="0"/>
                <a:cs typeface="Verdana" pitchFamily="34" charset="0"/>
              </a:rPr>
              <a:t>Ability to decide and assign the approval personnel for each module where needed</a:t>
            </a:r>
            <a:endParaRPr lang="da-DK" sz="1200" dirty="0" smtClean="0">
              <a:solidFill>
                <a:srgbClr val="171717"/>
              </a:solidFill>
              <a:latin typeface="Verdana" pitchFamily="34" charset="0"/>
              <a:ea typeface="Verdana" pitchFamily="34" charset="0"/>
              <a:cs typeface="Verdana" pitchFamily="34" charset="0"/>
            </a:endParaRPr>
          </a:p>
        </p:txBody>
      </p:sp>
      <p:sp>
        <p:nvSpPr>
          <p:cNvPr id="34" name="Rektangel 30"/>
          <p:cNvSpPr>
            <a:spLocks noChangeArrowheads="1"/>
          </p:cNvSpPr>
          <p:nvPr/>
        </p:nvSpPr>
        <p:spPr bwMode="auto">
          <a:xfrm>
            <a:off x="1447800" y="3429000"/>
            <a:ext cx="6482509"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just">
              <a:defRPr/>
            </a:pPr>
            <a:r>
              <a:rPr lang="da-DK" sz="1200" dirty="0" smtClean="0">
                <a:latin typeface="Verdana" pitchFamily="34" charset="0"/>
                <a:ea typeface="Verdana" pitchFamily="34" charset="0"/>
                <a:cs typeface="Verdana" pitchFamily="34" charset="0"/>
              </a:rPr>
              <a:t>Functional and process flow is described for each module with appropriate picture and excellent GUI</a:t>
            </a:r>
            <a:endParaRPr lang="da-DK" sz="1200" dirty="0">
              <a:latin typeface="Verdana" pitchFamily="34" charset="0"/>
              <a:ea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30"/>
          <p:cNvSpPr>
            <a:spLocks noChangeArrowheads="1"/>
          </p:cNvSpPr>
          <p:nvPr/>
        </p:nvSpPr>
        <p:spPr bwMode="auto">
          <a:xfrm>
            <a:off x="1143000" y="3962400"/>
            <a:ext cx="6858000"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just"/>
            <a:r>
              <a:rPr lang="en-IN" sz="1200" dirty="0" smtClean="0">
                <a:latin typeface="Verdana" pitchFamily="34" charset="0"/>
                <a:ea typeface="Verdana" pitchFamily="34" charset="0"/>
                <a:cs typeface="Verdana" pitchFamily="34" charset="0"/>
              </a:rPr>
              <a:t>Standard and personalized ad-hoc reports can be exported in convenient formats for later use in accurate processing and management decision making.</a:t>
            </a:r>
          </a:p>
        </p:txBody>
      </p:sp>
      <p:sp>
        <p:nvSpPr>
          <p:cNvPr id="7" name="Rektangel 30"/>
          <p:cNvSpPr>
            <a:spLocks noChangeArrowheads="1"/>
          </p:cNvSpPr>
          <p:nvPr/>
        </p:nvSpPr>
        <p:spPr bwMode="auto">
          <a:xfrm>
            <a:off x="1143000" y="3276599"/>
            <a:ext cx="6858000" cy="576000"/>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lgn="just"/>
            <a:r>
              <a:rPr lang="en-IN" sz="1200" dirty="0" smtClean="0">
                <a:latin typeface="Verdana" pitchFamily="34" charset="0"/>
                <a:ea typeface="Verdana" pitchFamily="34" charset="0"/>
                <a:cs typeface="Verdana" pitchFamily="34" charset="0"/>
              </a:rPr>
              <a:t>Comprehensive and interactive reports along with intuitive graphs generated in Exenta helps to analyze workforce performance, attrition trends and expenditure with HR analytics.  </a:t>
            </a:r>
          </a:p>
        </p:txBody>
      </p:sp>
      <p:sp>
        <p:nvSpPr>
          <p:cNvPr id="6" name="Rektangel 30"/>
          <p:cNvSpPr>
            <a:spLocks noChangeArrowheads="1"/>
          </p:cNvSpPr>
          <p:nvPr/>
        </p:nvSpPr>
        <p:spPr bwMode="auto">
          <a:xfrm>
            <a:off x="1143000" y="2667000"/>
            <a:ext cx="6858000"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defRPr/>
            </a:pPr>
            <a:endParaRPr lang="en-IN" sz="1200" dirty="0" smtClean="0">
              <a:latin typeface="Verdana" pitchFamily="34" charset="0"/>
              <a:ea typeface="Verdana" pitchFamily="34" charset="0"/>
              <a:cs typeface="Verdana" pitchFamily="34" charset="0"/>
            </a:endParaRPr>
          </a:p>
          <a:p>
            <a:pPr algn="just">
              <a:defRPr/>
            </a:pPr>
            <a:r>
              <a:rPr lang="en-IN" sz="1200" dirty="0" smtClean="0">
                <a:latin typeface="Verdana" pitchFamily="34" charset="0"/>
                <a:ea typeface="Verdana" pitchFamily="34" charset="0"/>
                <a:cs typeface="Verdana" pitchFamily="34" charset="0"/>
              </a:rPr>
              <a:t>Advanced analytics identifies pertinent HRMS drivers, Key Performance Indicators and develop relevant data models to support analytics.</a:t>
            </a:r>
          </a:p>
          <a:p>
            <a:pPr algn="ctr">
              <a:defRPr/>
            </a:pPr>
            <a:endParaRPr lang="da-DK" sz="1200" dirty="0">
              <a:solidFill>
                <a:srgbClr val="FFFFFF"/>
              </a:solidFill>
              <a:latin typeface="Verdana" pitchFamily="34" charset="0"/>
              <a:ea typeface="Verdana" pitchFamily="34" charset="0"/>
              <a:cs typeface="Verdana" pitchFamily="34" charset="0"/>
            </a:endParaRPr>
          </a:p>
        </p:txBody>
      </p:sp>
      <p:sp>
        <p:nvSpPr>
          <p:cNvPr id="5" name="Rektangel 30"/>
          <p:cNvSpPr>
            <a:spLocks noChangeArrowheads="1"/>
          </p:cNvSpPr>
          <p:nvPr/>
        </p:nvSpPr>
        <p:spPr bwMode="auto">
          <a:xfrm>
            <a:off x="1143000" y="2041401"/>
            <a:ext cx="6858000" cy="576000"/>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defRPr/>
            </a:pPr>
            <a:endParaRPr lang="en-IN" sz="1200" dirty="0" smtClean="0">
              <a:latin typeface="Verdana" pitchFamily="34" charset="0"/>
              <a:ea typeface="Verdana" pitchFamily="34" charset="0"/>
              <a:cs typeface="Verdana" pitchFamily="34" charset="0"/>
            </a:endParaRPr>
          </a:p>
          <a:p>
            <a:pPr algn="just">
              <a:defRPr/>
            </a:pPr>
            <a:r>
              <a:rPr lang="en-IN" sz="1200" dirty="0" smtClean="0">
                <a:latin typeface="Verdana" pitchFamily="34" charset="0"/>
                <a:ea typeface="Verdana" pitchFamily="34" charset="0"/>
                <a:cs typeface="Verdana" pitchFamily="34" charset="0"/>
              </a:rPr>
              <a:t>Workforce Analytics is fully integrated with Exenta and provides concrete and actionable insights and tools that help you make impactful decisions and drive your business strategy. </a:t>
            </a:r>
          </a:p>
          <a:p>
            <a:pPr algn="ctr">
              <a:defRPr/>
            </a:pPr>
            <a:endParaRPr lang="da-DK" sz="1200" dirty="0">
              <a:solidFill>
                <a:srgbClr val="FFFFFF"/>
              </a:solidFill>
              <a:latin typeface="Verdana" pitchFamily="34" charset="0"/>
              <a:ea typeface="Verdana" pitchFamily="34" charset="0"/>
              <a:cs typeface="Verdana" pitchFamily="34" charset="0"/>
            </a:endParaRPr>
          </a:p>
        </p:txBody>
      </p:sp>
      <p:sp>
        <p:nvSpPr>
          <p:cNvPr id="4" name="Rektangel 30"/>
          <p:cNvSpPr>
            <a:spLocks noChangeArrowheads="1"/>
          </p:cNvSpPr>
          <p:nvPr/>
        </p:nvSpPr>
        <p:spPr bwMode="auto">
          <a:xfrm>
            <a:off x="1143000" y="1447800"/>
            <a:ext cx="6858000" cy="485775"/>
          </a:xfrm>
          <a:prstGeom prst="rect">
            <a:avLst/>
          </a:prstGeom>
          <a:solidFill>
            <a:schemeClr val="bg1">
              <a:lumMod val="95000"/>
            </a:schemeClr>
          </a:solidFill>
          <a:ln w="9525">
            <a:noFill/>
            <a:miter lim="800000"/>
            <a:headEnd/>
            <a:tailEnd/>
          </a:ln>
          <a:effectLst>
            <a:outerShdw blurRad="63500" dist="23000" dir="5400000" rotWithShape="0">
              <a:srgbClr val="000000">
                <a:alpha val="34999"/>
              </a:srgbClr>
            </a:outerShdw>
          </a:effectLst>
        </p:spPr>
        <p:txBody>
          <a:bodyPr anchor="ctr"/>
          <a:lstStyle/>
          <a:p>
            <a:pPr>
              <a:defRPr/>
            </a:pPr>
            <a:endParaRPr lang="en-IN" sz="1200" dirty="0" smtClean="0">
              <a:latin typeface="Verdana" pitchFamily="34" charset="0"/>
              <a:ea typeface="Verdana" pitchFamily="34" charset="0"/>
              <a:cs typeface="Verdana" pitchFamily="34" charset="0"/>
            </a:endParaRPr>
          </a:p>
          <a:p>
            <a:pPr algn="just">
              <a:defRPr/>
            </a:pPr>
            <a:r>
              <a:rPr lang="en-IN" sz="1200" dirty="0" smtClean="0">
                <a:latin typeface="Verdana" pitchFamily="34" charset="0"/>
                <a:ea typeface="Verdana" pitchFamily="34" charset="0"/>
                <a:cs typeface="Verdana" pitchFamily="34" charset="0"/>
              </a:rPr>
              <a:t>Workforce Analytics improves decision making by helping organizations to find solutions for their key challenges and provides guidance to solve them.  </a:t>
            </a:r>
          </a:p>
          <a:p>
            <a:pPr algn="ctr">
              <a:defRPr/>
            </a:pPr>
            <a:endParaRPr lang="da-DK" sz="1200" dirty="0">
              <a:solidFill>
                <a:srgbClr val="FFFFFF"/>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IN" sz="3200" b="1" dirty="0" smtClean="0">
                <a:solidFill>
                  <a:srgbClr val="04617B"/>
                </a:solidFill>
              </a:rPr>
              <a:t>Powerful Analytics and Reporting</a:t>
            </a:r>
            <a:endParaRPr lang="en-IN" b="1" dirty="0"/>
          </a:p>
        </p:txBody>
      </p:sp>
      <p:grpSp>
        <p:nvGrpSpPr>
          <p:cNvPr id="11" name="Gruppe 68"/>
          <p:cNvGrpSpPr>
            <a:grpSpLocks/>
          </p:cNvGrpSpPr>
          <p:nvPr/>
        </p:nvGrpSpPr>
        <p:grpSpPr bwMode="auto">
          <a:xfrm>
            <a:off x="381000" y="1447800"/>
            <a:ext cx="630953" cy="3048000"/>
            <a:chOff x="876300" y="2511425"/>
            <a:chExt cx="344488" cy="2052638"/>
          </a:xfrm>
          <a:solidFill>
            <a:srgbClr val="00B0F0"/>
          </a:solidFill>
        </p:grpSpPr>
        <p:grpSp>
          <p:nvGrpSpPr>
            <p:cNvPr id="12" name="Gruppe 51"/>
            <p:cNvGrpSpPr/>
            <p:nvPr/>
          </p:nvGrpSpPr>
          <p:grpSpPr>
            <a:xfrm>
              <a:off x="876300" y="2511425"/>
              <a:ext cx="344488" cy="2052638"/>
              <a:chOff x="876300" y="2511425"/>
              <a:chExt cx="344488" cy="2052638"/>
            </a:xfrm>
            <a:grpFill/>
            <a:effectLst>
              <a:outerShdw blurRad="50800" dist="38100" dir="2700000" algn="tl" rotWithShape="0">
                <a:prstClr val="black">
                  <a:alpha val="40000"/>
                </a:prstClr>
              </a:outerShdw>
            </a:effectLst>
          </p:grpSpPr>
          <p:sp>
            <p:nvSpPr>
              <p:cNvPr id="17" name="Rektangel 9"/>
              <p:cNvSpPr>
                <a:spLocks noChangeArrowheads="1"/>
              </p:cNvSpPr>
              <p:nvPr/>
            </p:nvSpPr>
            <p:spPr bwMode="auto">
              <a:xfrm>
                <a:off x="876300" y="2936875"/>
                <a:ext cx="344488" cy="344488"/>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grpSp>
            <p:nvGrpSpPr>
              <p:cNvPr id="18" name="Gruppe 50"/>
              <p:cNvGrpSpPr/>
              <p:nvPr/>
            </p:nvGrpSpPr>
            <p:grpSpPr>
              <a:xfrm>
                <a:off x="876300" y="2511425"/>
                <a:ext cx="344488" cy="2052638"/>
                <a:chOff x="876300" y="2511425"/>
                <a:chExt cx="344488" cy="2052638"/>
              </a:xfrm>
              <a:grpFill/>
            </p:grpSpPr>
            <p:sp>
              <p:nvSpPr>
                <p:cNvPr id="19" name="Rektangel 20"/>
                <p:cNvSpPr>
                  <a:spLocks noChangeArrowheads="1"/>
                </p:cNvSpPr>
                <p:nvPr/>
              </p:nvSpPr>
              <p:spPr bwMode="auto">
                <a:xfrm>
                  <a:off x="876300" y="4221163"/>
                  <a:ext cx="344488" cy="342900"/>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r>
                    <a:rPr lang="da-DK" sz="1200" noProof="1" smtClean="0">
                      <a:solidFill>
                        <a:srgbClr val="FFFFFF"/>
                      </a:solidFill>
                      <a:latin typeface="Verdana" pitchFamily="34" charset="0"/>
                      <a:ea typeface="Verdana" pitchFamily="34" charset="0"/>
                      <a:cs typeface="Verdana" pitchFamily="34" charset="0"/>
                    </a:rPr>
                    <a:t>5</a:t>
                  </a:r>
                  <a:endParaRPr lang="da-DK" sz="1200" noProof="1">
                    <a:solidFill>
                      <a:srgbClr val="FFFFFF"/>
                    </a:solidFill>
                    <a:latin typeface="Verdana" pitchFamily="34" charset="0"/>
                    <a:ea typeface="Verdana" pitchFamily="34" charset="0"/>
                    <a:cs typeface="Verdana" pitchFamily="34" charset="0"/>
                  </a:endParaRPr>
                </a:p>
              </p:txBody>
            </p:sp>
            <p:grpSp>
              <p:nvGrpSpPr>
                <p:cNvPr id="20" name="Gruppe 49"/>
                <p:cNvGrpSpPr/>
                <p:nvPr/>
              </p:nvGrpSpPr>
              <p:grpSpPr>
                <a:xfrm>
                  <a:off x="876300" y="2511425"/>
                  <a:ext cx="344488" cy="1627188"/>
                  <a:chOff x="876300" y="2511425"/>
                  <a:chExt cx="344488" cy="1627188"/>
                </a:xfrm>
                <a:grpFill/>
              </p:grpSpPr>
              <p:sp>
                <p:nvSpPr>
                  <p:cNvPr id="21" name="Rektangel 7"/>
                  <p:cNvSpPr>
                    <a:spLocks noChangeArrowheads="1"/>
                  </p:cNvSpPr>
                  <p:nvPr/>
                </p:nvSpPr>
                <p:spPr bwMode="auto">
                  <a:xfrm>
                    <a:off x="876300" y="2511425"/>
                    <a:ext cx="344488" cy="342900"/>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sp>
                <p:nvSpPr>
                  <p:cNvPr id="22" name="Rektangel 11"/>
                  <p:cNvSpPr>
                    <a:spLocks noChangeArrowheads="1"/>
                  </p:cNvSpPr>
                  <p:nvPr/>
                </p:nvSpPr>
                <p:spPr bwMode="auto">
                  <a:xfrm>
                    <a:off x="876300" y="3363913"/>
                    <a:ext cx="344488" cy="344487"/>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sp>
                <p:nvSpPr>
                  <p:cNvPr id="23" name="Rektangel 13"/>
                  <p:cNvSpPr>
                    <a:spLocks noChangeArrowheads="1"/>
                  </p:cNvSpPr>
                  <p:nvPr/>
                </p:nvSpPr>
                <p:spPr bwMode="auto">
                  <a:xfrm>
                    <a:off x="876300" y="3790950"/>
                    <a:ext cx="344488" cy="347663"/>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200" noProof="1">
                      <a:solidFill>
                        <a:srgbClr val="FFFFFF"/>
                      </a:solidFill>
                      <a:latin typeface="Verdana" pitchFamily="34" charset="0"/>
                      <a:ea typeface="Verdana" pitchFamily="34" charset="0"/>
                      <a:cs typeface="Verdana" pitchFamily="34" charset="0"/>
                    </a:endParaRPr>
                  </a:p>
                </p:txBody>
              </p:sp>
            </p:grpSp>
          </p:grpSp>
        </p:grpSp>
        <p:sp>
          <p:nvSpPr>
            <p:cNvPr id="13" name="Tekstboks 54"/>
            <p:cNvSpPr txBox="1">
              <a:spLocks noChangeArrowheads="1"/>
            </p:cNvSpPr>
            <p:nvPr/>
          </p:nvSpPr>
          <p:spPr bwMode="auto">
            <a:xfrm>
              <a:off x="890588" y="2547938"/>
              <a:ext cx="322262" cy="274637"/>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1</a:t>
              </a:r>
            </a:p>
          </p:txBody>
        </p:sp>
        <p:sp>
          <p:nvSpPr>
            <p:cNvPr id="14" name="Tekstboks 58"/>
            <p:cNvSpPr txBox="1">
              <a:spLocks noChangeArrowheads="1"/>
            </p:cNvSpPr>
            <p:nvPr/>
          </p:nvSpPr>
          <p:spPr bwMode="auto">
            <a:xfrm>
              <a:off x="890588" y="2986088"/>
              <a:ext cx="322262" cy="276225"/>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2</a:t>
              </a:r>
            </a:p>
          </p:txBody>
        </p:sp>
        <p:sp>
          <p:nvSpPr>
            <p:cNvPr id="15" name="Tekstboks 59"/>
            <p:cNvSpPr txBox="1">
              <a:spLocks noChangeArrowheads="1"/>
            </p:cNvSpPr>
            <p:nvPr/>
          </p:nvSpPr>
          <p:spPr bwMode="auto">
            <a:xfrm>
              <a:off x="890588" y="3400425"/>
              <a:ext cx="322262" cy="276225"/>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3</a:t>
              </a:r>
            </a:p>
          </p:txBody>
        </p:sp>
        <p:sp>
          <p:nvSpPr>
            <p:cNvPr id="16" name="Tekstboks 61"/>
            <p:cNvSpPr txBox="1">
              <a:spLocks noChangeArrowheads="1"/>
            </p:cNvSpPr>
            <p:nvPr/>
          </p:nvSpPr>
          <p:spPr bwMode="auto">
            <a:xfrm>
              <a:off x="890588" y="3822700"/>
              <a:ext cx="322262" cy="279400"/>
            </a:xfrm>
            <a:prstGeom prst="rect">
              <a:avLst/>
            </a:prstGeom>
            <a:grp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chemeClr val="bg1"/>
                  </a:solidFill>
                  <a:latin typeface="Verdana" pitchFamily="34" charset="0"/>
                  <a:ea typeface="Verdana" pitchFamily="34" charset="0"/>
                  <a:cs typeface="Verdana" pitchFamily="34" charset="0"/>
                </a:rPr>
                <a:t>4</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fontScale="92500" lnSpcReduction="10000"/>
          </a:bodyPr>
          <a:lstStyle/>
          <a:p>
            <a:pPr algn="just">
              <a:lnSpc>
                <a:spcPct val="150000"/>
              </a:lnSpc>
            </a:pPr>
            <a:r>
              <a:rPr lang="en-IN" sz="1200" dirty="0" smtClean="0">
                <a:solidFill>
                  <a:schemeClr val="accent1">
                    <a:lumMod val="50000"/>
                  </a:schemeClr>
                </a:solidFill>
                <a:latin typeface="Verdana" pitchFamily="34" charset="0"/>
                <a:ea typeface="Verdana" pitchFamily="34" charset="0"/>
                <a:cs typeface="Verdana" pitchFamily="34" charset="0"/>
              </a:rPr>
              <a:t>Exenta HRMS provides you with the mobile version which keeps you accessed anywhere, anytime.  </a:t>
            </a:r>
            <a:endParaRPr lang="en-IN" sz="1200" dirty="0">
              <a:solidFill>
                <a:schemeClr val="accent1">
                  <a:lumMod val="50000"/>
                </a:schemeClr>
              </a:solidFill>
              <a:latin typeface="Verdana" pitchFamily="34" charset="0"/>
              <a:ea typeface="Verdana" pitchFamily="34" charset="0"/>
              <a:cs typeface="Verdana" pitchFamily="34" charset="0"/>
            </a:endParaRPr>
          </a:p>
        </p:txBody>
      </p:sp>
      <p:sp>
        <p:nvSpPr>
          <p:cNvPr id="3" name="Title 2"/>
          <p:cNvSpPr>
            <a:spLocks noGrp="1"/>
          </p:cNvSpPr>
          <p:nvPr>
            <p:ph type="title"/>
          </p:nvPr>
        </p:nvSpPr>
        <p:spPr/>
        <p:txBody>
          <a:bodyPr>
            <a:noAutofit/>
          </a:bodyPr>
          <a:lstStyle/>
          <a:p>
            <a:pPr lvl="0" algn="just" defTabSz="914302">
              <a:spcBef>
                <a:spcPts val="0"/>
              </a:spcBef>
            </a:pPr>
            <a:r>
              <a:rPr lang="en-IN" sz="1200" dirty="0" smtClean="0">
                <a:solidFill>
                  <a:schemeClr val="bg1"/>
                </a:solidFill>
                <a:latin typeface="Verdana" pitchFamily="34" charset="0"/>
                <a:ea typeface="Verdana" pitchFamily="34" charset="0"/>
                <a:cs typeface="Verdana" pitchFamily="34" charset="0"/>
              </a:rPr>
              <a:t>Exenta Deploys interactive dashboards across for all Business Users and provide Custom Application Development when integration with 3rd party tools are required.</a:t>
            </a:r>
          </a:p>
        </p:txBody>
      </p:sp>
      <p:sp>
        <p:nvSpPr>
          <p:cNvPr id="5" name="Rectangle 4"/>
          <p:cNvSpPr/>
          <p:nvPr/>
        </p:nvSpPr>
        <p:spPr>
          <a:xfrm>
            <a:off x="1369495" y="0"/>
            <a:ext cx="6860105" cy="3672000"/>
          </a:xfrm>
          <a:prstGeom prst="rect">
            <a:avLst/>
          </a:prstGeom>
          <a:solidFill>
            <a:srgbClr val="D6C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descr="D:\abhi\exenta works\exenta\html\img\exen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555" y="-182125"/>
            <a:ext cx="5943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2509</TotalTime>
  <Words>3460</Words>
  <Application>Microsoft Office PowerPoint</Application>
  <PresentationFormat>Custom</PresentationFormat>
  <Paragraphs>503</Paragraphs>
  <Slides>38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Lucida Handwriting</vt:lpstr>
      <vt:lpstr>Trebuchet MS</vt:lpstr>
      <vt:lpstr>Verdana</vt:lpstr>
      <vt:lpstr>Wingdings</vt:lpstr>
      <vt:lpstr>Wingdings 2</vt:lpstr>
      <vt:lpstr>Median</vt:lpstr>
      <vt:lpstr>PowerPoint Presentation</vt:lpstr>
      <vt:lpstr>Exenta – A Fresh Approach to Business</vt:lpstr>
      <vt:lpstr>Overview of Exenta</vt:lpstr>
      <vt:lpstr>Why  choose Exenta?</vt:lpstr>
      <vt:lpstr>Multi-Branch Administration</vt:lpstr>
      <vt:lpstr>Multi-Branch Administration</vt:lpstr>
      <vt:lpstr>Workflow Automation</vt:lpstr>
      <vt:lpstr>Powerful Analytics and Reporting</vt:lpstr>
      <vt:lpstr>Exenta Deploys interactive dashboards across for all Business Users and provide Custom Application Development when integration with 3rd party tools are required.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Exenta Simplifies your Workforce?</vt:lpstr>
      <vt:lpstr>Continued. . .</vt:lpstr>
      <vt:lpstr>Insights into ROI with Exenta</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jovial</dc:creator>
  <cp:lastModifiedBy>Kavitha Menon</cp:lastModifiedBy>
  <cp:revision>309</cp:revision>
  <dcterms:created xsi:type="dcterms:W3CDTF">2014-05-17T05:43:59Z</dcterms:created>
  <dcterms:modified xsi:type="dcterms:W3CDTF">2016-05-13T11:08:32Z</dcterms:modified>
</cp:coreProperties>
</file>