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33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33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74300" y="441883"/>
            <a:ext cx="1222375" cy="28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74300" y="441883"/>
            <a:ext cx="1222375" cy="28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33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233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74300" y="441883"/>
            <a:ext cx="1222375" cy="28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732007" y="5398007"/>
            <a:ext cx="1456944" cy="14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103"/>
            <a:ext cx="12192000" cy="68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74300" y="441883"/>
            <a:ext cx="1222375" cy="282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7500" y="1324863"/>
            <a:ext cx="9616998" cy="161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233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5255" y="2330702"/>
            <a:ext cx="9881489" cy="161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233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jp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jpg"/><Relationship Id="rId15" Type="http://schemas.openxmlformats.org/officeDocument/2006/relationships/image" Target="../media/image25.png"/><Relationship Id="rId23" Type="http://schemas.openxmlformats.org/officeDocument/2006/relationships/image" Target="../media/image33.jpg"/><Relationship Id="rId10" Type="http://schemas.openxmlformats.org/officeDocument/2006/relationships/image" Target="../media/image20.png"/><Relationship Id="rId19" Type="http://schemas.openxmlformats.org/officeDocument/2006/relationships/image" Target="../media/image29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jp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mailto:ponomarev@elewise.co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efilov@elewise.com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03"/>
            <a:ext cx="12192000" cy="6854190"/>
            <a:chOff x="0" y="2103"/>
            <a:chExt cx="12192000" cy="6854190"/>
          </a:xfrm>
        </p:grpSpPr>
        <p:sp>
          <p:nvSpPr>
            <p:cNvPr id="3" name="object 3"/>
            <p:cNvSpPr/>
            <p:nvPr/>
          </p:nvSpPr>
          <p:spPr>
            <a:xfrm>
              <a:off x="0" y="2103"/>
              <a:ext cx="12192000" cy="6853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4540" y="1073989"/>
              <a:ext cx="1428749" cy="330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>
              <a:lnSpc>
                <a:spcPts val="5900"/>
              </a:lnSpc>
              <a:spcBef>
                <a:spcPts val="880"/>
              </a:spcBef>
            </a:pPr>
            <a:r>
              <a:rPr dirty="0"/>
              <a:t>Low-сode platform </a:t>
            </a:r>
            <a:r>
              <a:rPr spc="5" dirty="0"/>
              <a:t>to  </a:t>
            </a:r>
            <a:r>
              <a:rPr spc="-5" dirty="0"/>
              <a:t>transform </a:t>
            </a:r>
            <a:r>
              <a:rPr dirty="0"/>
              <a:t>your</a:t>
            </a:r>
            <a:r>
              <a:rPr spc="-65" dirty="0"/>
              <a:t> </a:t>
            </a:r>
            <a:r>
              <a:rPr dirty="0"/>
              <a:t>business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98623" y="4898644"/>
            <a:ext cx="1009015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3255"/>
                </a:solidFill>
                <a:latin typeface="Arial"/>
                <a:cs typeface="Arial"/>
              </a:rPr>
              <a:t>№1</a:t>
            </a:r>
            <a:r>
              <a:rPr sz="1600" b="1" spc="-8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33255"/>
                </a:solidFill>
                <a:latin typeface="Arial"/>
                <a:cs typeface="Arial"/>
              </a:rPr>
              <a:t>BPMS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Russia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3980" y="4898644"/>
            <a:ext cx="1990725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3255"/>
                </a:solidFill>
                <a:latin typeface="Arial"/>
                <a:cs typeface="Arial"/>
              </a:rPr>
              <a:t>10 000 000</a:t>
            </a:r>
            <a:r>
              <a:rPr sz="1600" b="1" spc="-1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33255"/>
                </a:solidFill>
                <a:latin typeface="Arial"/>
                <a:cs typeface="Arial"/>
              </a:rPr>
              <a:t>users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working in our</a:t>
            </a:r>
            <a:r>
              <a:rPr sz="1600" spc="-6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3255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2118" y="4898644"/>
            <a:ext cx="1561465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3255"/>
                </a:solidFill>
                <a:latin typeface="Arial"/>
                <a:cs typeface="Arial"/>
              </a:rPr>
              <a:t>2000</a:t>
            </a:r>
            <a:r>
              <a:rPr sz="1600" b="1" spc="-6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33255"/>
                </a:solidFill>
                <a:latin typeface="Arial"/>
                <a:cs typeface="Arial"/>
              </a:rPr>
              <a:t>customers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in 30</a:t>
            </a:r>
            <a:r>
              <a:rPr sz="1600" spc="-2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countries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6515" y="926033"/>
            <a:ext cx="10071735" cy="4721860"/>
            <a:chOff x="1076515" y="926033"/>
            <a:chExt cx="10071735" cy="4721860"/>
          </a:xfrm>
        </p:grpSpPr>
        <p:sp>
          <p:nvSpPr>
            <p:cNvPr id="10" name="object 10"/>
            <p:cNvSpPr/>
            <p:nvPr/>
          </p:nvSpPr>
          <p:spPr>
            <a:xfrm>
              <a:off x="8903423" y="926033"/>
              <a:ext cx="2244725" cy="1097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6515" y="4593196"/>
              <a:ext cx="1043368" cy="1054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0010" y="4593196"/>
              <a:ext cx="1043368" cy="1054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4772" y="4593196"/>
              <a:ext cx="1043381" cy="10541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2649" y="5889752"/>
            <a:ext cx="362585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99"/>
              </a:lnSpc>
              <a:spcBef>
                <a:spcPts val="100"/>
              </a:spcBef>
            </a:pPr>
            <a:r>
              <a:rPr sz="900" spc="-5" dirty="0">
                <a:solidFill>
                  <a:srgbClr val="233255"/>
                </a:solidFill>
                <a:latin typeface="Arial"/>
                <a:cs typeface="Arial"/>
              </a:rPr>
              <a:t>Skolkovo Innovation Centre resident; Included </a:t>
            </a:r>
            <a:r>
              <a:rPr sz="900" dirty="0">
                <a:solidFill>
                  <a:srgbClr val="233255"/>
                </a:solidFill>
                <a:latin typeface="Arial"/>
                <a:cs typeface="Arial"/>
              </a:rPr>
              <a:t>in </a:t>
            </a:r>
            <a:r>
              <a:rPr sz="900" spc="-5" dirty="0">
                <a:solidFill>
                  <a:srgbClr val="233255"/>
                </a:solidFill>
                <a:latin typeface="Arial"/>
                <a:cs typeface="Arial"/>
              </a:rPr>
              <a:t>the Russian Unified  Software Register of the Ministry of Digital Development,  Communications and Mass Communications of the Russian</a:t>
            </a:r>
            <a:r>
              <a:rPr sz="900" spc="5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3255"/>
                </a:solidFill>
                <a:latin typeface="Arial"/>
                <a:cs typeface="Arial"/>
              </a:rPr>
              <a:t>Federation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314" y="639063"/>
            <a:ext cx="107315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60"/>
              </a:lnSpc>
              <a:spcBef>
                <a:spcPts val="100"/>
              </a:spcBef>
            </a:pPr>
            <a:r>
              <a:rPr sz="3700" dirty="0">
                <a:solidFill>
                  <a:srgbClr val="5082FF"/>
                </a:solidFill>
              </a:rPr>
              <a:t>2000</a:t>
            </a:r>
            <a:endParaRPr sz="3700"/>
          </a:p>
          <a:p>
            <a:pPr algn="ctr">
              <a:lnSpc>
                <a:spcPts val="1839"/>
              </a:lnSpc>
            </a:pPr>
            <a:r>
              <a:rPr sz="1600" b="0" spc="-5" dirty="0">
                <a:latin typeface="Arial"/>
                <a:cs typeface="Arial"/>
              </a:rPr>
              <a:t>clients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3670" y="632966"/>
            <a:ext cx="941705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75"/>
              </a:lnSpc>
              <a:spcBef>
                <a:spcPts val="100"/>
              </a:spcBef>
            </a:pPr>
            <a:r>
              <a:rPr sz="3700" b="1" dirty="0">
                <a:solidFill>
                  <a:srgbClr val="5082FF"/>
                </a:solidFill>
                <a:latin typeface="Arial"/>
                <a:cs typeface="Arial"/>
              </a:rPr>
              <a:t>10М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users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149" y="1886712"/>
            <a:ext cx="47053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FF4C00"/>
                </a:solidFill>
                <a:latin typeface="Arial"/>
                <a:cs typeface="Arial"/>
              </a:rPr>
              <a:t>2000+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implementations, more</a:t>
            </a:r>
            <a:r>
              <a:rPr sz="1600" spc="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than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FF4C00"/>
                </a:solidFill>
                <a:latin typeface="Arial"/>
                <a:cs typeface="Arial"/>
              </a:rPr>
              <a:t>45000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ELMA Community Edition</a:t>
            </a:r>
            <a:r>
              <a:rPr sz="1600" spc="-114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activations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9477" y="639063"/>
            <a:ext cx="84963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60"/>
              </a:lnSpc>
              <a:spcBef>
                <a:spcPts val="100"/>
              </a:spcBef>
            </a:pPr>
            <a:r>
              <a:rPr sz="3700" b="1" dirty="0">
                <a:solidFill>
                  <a:srgbClr val="5082FF"/>
                </a:solidFill>
                <a:latin typeface="Arial"/>
                <a:cs typeface="Arial"/>
              </a:rPr>
              <a:t>30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ts val="1839"/>
              </a:lnSpc>
            </a:pPr>
            <a:r>
              <a:rPr sz="1600" dirty="0">
                <a:solidFill>
                  <a:srgbClr val="233255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oun</a:t>
            </a:r>
            <a:r>
              <a:rPr sz="1600" spc="5" dirty="0">
                <a:solidFill>
                  <a:srgbClr val="233255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33255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233255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33255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8849" y="697145"/>
            <a:ext cx="1785620" cy="7759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40"/>
              </a:spcBef>
            </a:pP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operates</a:t>
            </a:r>
            <a:r>
              <a:rPr sz="1600" spc="-1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2400" b="1" dirty="0">
                <a:solidFill>
                  <a:srgbClr val="5082FF"/>
                </a:solidFill>
                <a:latin typeface="Arial"/>
                <a:cs typeface="Arial"/>
              </a:rPr>
              <a:t>8</a:t>
            </a:r>
            <a:r>
              <a:rPr sz="2400" b="1" spc="-75" dirty="0">
                <a:solidFill>
                  <a:srgbClr val="5082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082FF"/>
                </a:solidFill>
                <a:latin typeface="Arial"/>
                <a:cs typeface="Arial"/>
              </a:rPr>
              <a:t>languages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4944" y="3721608"/>
            <a:ext cx="7059295" cy="2697480"/>
            <a:chOff x="694944" y="3721608"/>
            <a:chExt cx="7059295" cy="2697480"/>
          </a:xfrm>
        </p:grpSpPr>
        <p:sp>
          <p:nvSpPr>
            <p:cNvPr id="9" name="object 9"/>
            <p:cNvSpPr/>
            <p:nvPr/>
          </p:nvSpPr>
          <p:spPr>
            <a:xfrm>
              <a:off x="694944" y="3721608"/>
              <a:ext cx="2328672" cy="329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8311" y="5928360"/>
              <a:ext cx="685800" cy="490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1485" y="4291076"/>
            <a:ext cx="4705350" cy="208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1651000">
              <a:lnSpc>
                <a:spcPct val="111700"/>
              </a:lnSpc>
              <a:spcBef>
                <a:spcPts val="100"/>
              </a:spcBef>
            </a:pP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Our </a:t>
            </a:r>
            <a:r>
              <a:rPr sz="1200" b="1" dirty="0">
                <a:solidFill>
                  <a:srgbClr val="5082FF"/>
                </a:solidFill>
                <a:latin typeface="Arial"/>
                <a:cs typeface="Arial"/>
              </a:rPr>
              <a:t>5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own Digital transformation laboratories  in universities: </a:t>
            </a:r>
            <a:r>
              <a:rPr sz="1200" spc="-55" dirty="0">
                <a:solidFill>
                  <a:srgbClr val="233255"/>
                </a:solidFill>
                <a:latin typeface="Arial"/>
                <a:cs typeface="Arial"/>
              </a:rPr>
              <a:t>BP,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AI </a:t>
            </a:r>
            <a:r>
              <a:rPr sz="1200" dirty="0">
                <a:solidFill>
                  <a:srgbClr val="233255"/>
                </a:solidFill>
                <a:latin typeface="Arial"/>
                <a:cs typeface="Arial"/>
              </a:rPr>
              <a:t>&amp;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ML, </a:t>
            </a:r>
            <a:r>
              <a:rPr sz="1200" spc="-40" dirty="0">
                <a:solidFill>
                  <a:srgbClr val="233255"/>
                </a:solidFill>
                <a:latin typeface="Arial"/>
                <a:cs typeface="Arial"/>
              </a:rPr>
              <a:t>MV,</a:t>
            </a:r>
            <a:r>
              <a:rPr sz="1200" spc="1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Robotics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1700"/>
              </a:lnSpc>
            </a:pP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"Business Automation" and "Business Processes" courses are taught  according </a:t>
            </a:r>
            <a:r>
              <a:rPr sz="1200" dirty="0">
                <a:solidFill>
                  <a:srgbClr val="233255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the ELMA methodology in </a:t>
            </a:r>
            <a:r>
              <a:rPr sz="1200" b="1" spc="-25" dirty="0">
                <a:solidFill>
                  <a:srgbClr val="5082FF"/>
                </a:solidFill>
                <a:latin typeface="Arial"/>
                <a:cs typeface="Arial"/>
              </a:rPr>
              <a:t>113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universities in </a:t>
            </a:r>
            <a:r>
              <a:rPr sz="1200" b="1" dirty="0">
                <a:solidFill>
                  <a:srgbClr val="5082FF"/>
                </a:solidFill>
                <a:latin typeface="Arial"/>
                <a:cs typeface="Arial"/>
              </a:rPr>
              <a:t>6</a:t>
            </a:r>
            <a:r>
              <a:rPr sz="1200" b="1" spc="-25" dirty="0">
                <a:solidFill>
                  <a:srgbClr val="5082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countries.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sz="1200" b="1" spc="-5" dirty="0">
                <a:solidFill>
                  <a:srgbClr val="5082FF"/>
                </a:solidFill>
                <a:latin typeface="Arial"/>
                <a:cs typeface="Arial"/>
              </a:rPr>
              <a:t>8500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graduates completed these university</a:t>
            </a:r>
            <a:r>
              <a:rPr sz="1200" spc="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courses.</a:t>
            </a:r>
            <a:endParaRPr sz="12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170"/>
              </a:spcBef>
            </a:pPr>
            <a:r>
              <a:rPr sz="1200" b="1" spc="-5" dirty="0">
                <a:solidFill>
                  <a:srgbClr val="5082FF"/>
                </a:solidFill>
                <a:latin typeface="Arial"/>
                <a:cs typeface="Arial"/>
              </a:rPr>
              <a:t>5700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people received </a:t>
            </a:r>
            <a:r>
              <a:rPr sz="1200" spc="-35" dirty="0">
                <a:solidFill>
                  <a:srgbClr val="233255"/>
                </a:solidFill>
                <a:latin typeface="Arial"/>
                <a:cs typeface="Arial"/>
              </a:rPr>
              <a:t>EVA</a:t>
            </a:r>
            <a:r>
              <a:rPr sz="1200" spc="-7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certificates.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</a:pP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Our own digital transformation certification</a:t>
            </a:r>
            <a:r>
              <a:rPr sz="1200" spc="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3255"/>
                </a:solidFill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86888" y="2355977"/>
            <a:ext cx="2113280" cy="127317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#1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BPM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43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implementing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company  in Russia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CIS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1224" y="3573830"/>
            <a:ext cx="4678045" cy="3284220"/>
            <a:chOff x="7511224" y="3573830"/>
            <a:chExt cx="4678045" cy="3284220"/>
          </a:xfrm>
        </p:grpSpPr>
        <p:sp>
          <p:nvSpPr>
            <p:cNvPr id="3" name="object 3"/>
            <p:cNvSpPr/>
            <p:nvPr/>
          </p:nvSpPr>
          <p:spPr>
            <a:xfrm>
              <a:off x="10732007" y="5398007"/>
              <a:ext cx="1456944" cy="14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05139" y="5786445"/>
              <a:ext cx="1571840" cy="401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3398" y="3880865"/>
              <a:ext cx="1100311" cy="212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11224" y="3573830"/>
              <a:ext cx="2332304" cy="821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71520" y="4002072"/>
              <a:ext cx="2095957" cy="20959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4065" y="320041"/>
            <a:ext cx="26435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Our</a:t>
            </a:r>
            <a:r>
              <a:rPr sz="2900" spc="-80" dirty="0"/>
              <a:t> </a:t>
            </a:r>
            <a:r>
              <a:rPr sz="2900" spc="-5" dirty="0"/>
              <a:t>customers</a:t>
            </a:r>
            <a:endParaRPr sz="2900"/>
          </a:p>
        </p:txBody>
      </p:sp>
      <p:sp>
        <p:nvSpPr>
          <p:cNvPr id="9" name="object 9"/>
          <p:cNvSpPr/>
          <p:nvPr/>
        </p:nvSpPr>
        <p:spPr>
          <a:xfrm>
            <a:off x="3306305" y="5818563"/>
            <a:ext cx="1660766" cy="516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4372" y="2590974"/>
            <a:ext cx="1766722" cy="678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469" y="1577466"/>
            <a:ext cx="1589265" cy="490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936" y="5711917"/>
            <a:ext cx="2057260" cy="7302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7153" y="1594091"/>
            <a:ext cx="1156534" cy="4657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5140" y="1636610"/>
            <a:ext cx="1160024" cy="3695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6391" y="1595205"/>
            <a:ext cx="2499787" cy="462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6893" y="1501698"/>
            <a:ext cx="2057932" cy="5158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470" y="2751438"/>
            <a:ext cx="2190589" cy="320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6305" y="2615726"/>
            <a:ext cx="1766722" cy="5703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1849" y="2596127"/>
            <a:ext cx="891890" cy="6116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8804" y="2639047"/>
            <a:ext cx="1912419" cy="5703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5447" y="4651597"/>
            <a:ext cx="1390652" cy="8417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729" y="3795305"/>
            <a:ext cx="1509229" cy="4053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8920" y="3810000"/>
            <a:ext cx="1728216" cy="408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0335" y="4553711"/>
            <a:ext cx="1347215" cy="8747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265" y="4924597"/>
            <a:ext cx="2057260" cy="3143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3083" y="4929775"/>
            <a:ext cx="1821459" cy="389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3456" y="3822839"/>
            <a:ext cx="1831512" cy="4516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8019" y="5977678"/>
            <a:ext cx="1872601" cy="2725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325" y="1410465"/>
            <a:ext cx="11494135" cy="5447665"/>
            <a:chOff x="695325" y="1410465"/>
            <a:chExt cx="11494135" cy="5447665"/>
          </a:xfrm>
        </p:grpSpPr>
        <p:sp>
          <p:nvSpPr>
            <p:cNvPr id="3" name="object 3"/>
            <p:cNvSpPr/>
            <p:nvPr/>
          </p:nvSpPr>
          <p:spPr>
            <a:xfrm>
              <a:off x="10732007" y="5398007"/>
              <a:ext cx="1456944" cy="14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325" y="1410465"/>
              <a:ext cx="10801350" cy="43924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065" y="320041"/>
            <a:ext cx="63849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Our Digital </a:t>
            </a:r>
            <a:r>
              <a:rPr sz="2900" spc="-15" dirty="0"/>
              <a:t>Transformation</a:t>
            </a:r>
            <a:r>
              <a:rPr sz="2900" spc="-80" dirty="0"/>
              <a:t> </a:t>
            </a:r>
            <a:r>
              <a:rPr sz="2900" spc="-5" dirty="0"/>
              <a:t>Products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65" y="320041"/>
            <a:ext cx="41033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ELMA for Public</a:t>
            </a:r>
            <a:r>
              <a:rPr sz="2900" spc="-170" dirty="0"/>
              <a:t> </a:t>
            </a:r>
            <a:r>
              <a:rPr sz="2900" spc="-5" dirty="0"/>
              <a:t>Sector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416796" y="1003541"/>
            <a:ext cx="11430304" cy="5413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65" y="320041"/>
            <a:ext cx="33883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ELMA for</a:t>
            </a:r>
            <a:r>
              <a:rPr sz="2900" spc="-170" dirty="0"/>
              <a:t> </a:t>
            </a:r>
            <a:r>
              <a:rPr sz="2900" spc="-5" dirty="0"/>
              <a:t>Business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695325" y="1182032"/>
            <a:ext cx="10892088" cy="4905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0" y="441883"/>
            <a:ext cx="1222375" cy="28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325" y="5397195"/>
            <a:ext cx="10801350" cy="1019810"/>
          </a:xfrm>
          <a:custGeom>
            <a:avLst/>
            <a:gdLst/>
            <a:ahLst/>
            <a:cxnLst/>
            <a:rect l="l" t="t" r="r" b="b"/>
            <a:pathLst>
              <a:path w="10801350" h="1019810">
                <a:moveTo>
                  <a:pt x="10801350" y="0"/>
                </a:moveTo>
                <a:lnTo>
                  <a:pt x="0" y="0"/>
                </a:lnTo>
                <a:lnTo>
                  <a:pt x="0" y="1019479"/>
                </a:lnTo>
                <a:lnTo>
                  <a:pt x="10801350" y="1019479"/>
                </a:lnTo>
                <a:lnTo>
                  <a:pt x="10801350" y="0"/>
                </a:lnTo>
                <a:close/>
              </a:path>
            </a:pathLst>
          </a:custGeom>
          <a:solidFill>
            <a:srgbClr val="FA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065" y="320041"/>
            <a:ext cx="20656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25" dirty="0"/>
              <a:t>T</a:t>
            </a:r>
            <a:r>
              <a:rPr sz="2900" spc="-5" dirty="0"/>
              <a:t>ec</a:t>
            </a:r>
            <a:r>
              <a:rPr sz="2900" dirty="0"/>
              <a:t>hno</a:t>
            </a:r>
            <a:r>
              <a:rPr sz="2900" spc="-10" dirty="0"/>
              <a:t>l</a:t>
            </a:r>
            <a:r>
              <a:rPr sz="2900" dirty="0"/>
              <a:t>ogy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2099856" y="1225803"/>
            <a:ext cx="2489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5082FF"/>
                </a:solidFill>
                <a:latin typeface="Arial"/>
                <a:cs typeface="Arial"/>
              </a:rPr>
              <a:t>Microservice</a:t>
            </a:r>
            <a:r>
              <a:rPr sz="1600" b="1" spc="-30" dirty="0">
                <a:solidFill>
                  <a:srgbClr val="5082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082FF"/>
                </a:solidFill>
                <a:latin typeface="Arial"/>
                <a:cs typeface="Arial"/>
              </a:rPr>
              <a:t>architecture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325" y="5397195"/>
            <a:ext cx="10801350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55904" marR="4326890">
              <a:lnSpc>
                <a:spcPts val="2090"/>
              </a:lnSpc>
            </a:pPr>
            <a:r>
              <a:rPr sz="1800" b="1" spc="-5" dirty="0">
                <a:solidFill>
                  <a:srgbClr val="233255"/>
                </a:solidFill>
                <a:latin typeface="Arial"/>
                <a:cs typeface="Arial"/>
              </a:rPr>
              <a:t>Advanced technology stacks that are sufficient right </a:t>
            </a:r>
            <a:r>
              <a:rPr sz="1800" b="1" dirty="0">
                <a:solidFill>
                  <a:srgbClr val="233255"/>
                </a:solidFill>
                <a:latin typeface="Arial"/>
                <a:cs typeface="Arial"/>
              </a:rPr>
              <a:t>now  </a:t>
            </a:r>
            <a:r>
              <a:rPr sz="1800" b="1" spc="-5" dirty="0">
                <a:solidFill>
                  <a:srgbClr val="233255"/>
                </a:solidFill>
                <a:latin typeface="Arial"/>
                <a:cs typeface="Arial"/>
              </a:rPr>
              <a:t>and have </a:t>
            </a:r>
            <a:r>
              <a:rPr sz="1800" b="1" dirty="0">
                <a:solidFill>
                  <a:srgbClr val="233255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233255"/>
                </a:solidFill>
                <a:latin typeface="Arial"/>
                <a:cs typeface="Arial"/>
              </a:rPr>
              <a:t>potential </a:t>
            </a:r>
            <a:r>
              <a:rPr sz="1800" b="1" dirty="0">
                <a:solidFill>
                  <a:srgbClr val="233255"/>
                </a:solidFill>
                <a:latin typeface="Arial"/>
                <a:cs typeface="Arial"/>
              </a:rPr>
              <a:t>for the future</a:t>
            </a:r>
            <a:r>
              <a:rPr sz="1800" b="1" spc="-2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33255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03857" y="5548706"/>
            <a:ext cx="3336569" cy="738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206" y="1128913"/>
            <a:ext cx="940303" cy="1054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17737" y="1534668"/>
            <a:ext cx="1486535" cy="659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Fault</a:t>
            </a:r>
            <a:r>
              <a:rPr sz="1400" spc="-6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tolerance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Easily</a:t>
            </a:r>
            <a:r>
              <a:rPr sz="1400" spc="-4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scalable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1048" y="1531620"/>
            <a:ext cx="7276465" cy="659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Easy to maintain </a:t>
            </a:r>
            <a:r>
              <a:rPr sz="1400" dirty="0">
                <a:solidFill>
                  <a:srgbClr val="233255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the enterprise (DevOps, low maintenance, independent</a:t>
            </a:r>
            <a:r>
              <a:rPr sz="1400" spc="1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environment)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Easy access distribution for mobile, web, and system</a:t>
            </a:r>
            <a:r>
              <a:rPr sz="1400" spc="-1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interaction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5325" y="2668282"/>
            <a:ext cx="1029604" cy="838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99856" y="2649219"/>
            <a:ext cx="1934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5082FF"/>
                </a:solidFill>
                <a:latin typeface="Arial"/>
                <a:cs typeface="Arial"/>
              </a:rPr>
              <a:t>Private Cloud</a:t>
            </a:r>
            <a:r>
              <a:rPr sz="1600" b="1" spc="-45" dirty="0">
                <a:solidFill>
                  <a:srgbClr val="5082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082FF"/>
                </a:solidFill>
                <a:latin typeface="Arial"/>
                <a:cs typeface="Arial"/>
              </a:rPr>
              <a:t>mode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7737" y="2958083"/>
            <a:ext cx="5287010" cy="659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Creating streamlined processes that include several</a:t>
            </a:r>
            <a:r>
              <a:rPr sz="140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companies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Database of reference processes and</a:t>
            </a:r>
            <a:r>
              <a:rPr sz="1400" spc="-1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configurations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5269" y="3080004"/>
            <a:ext cx="304038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Shared libraries and best</a:t>
            </a:r>
            <a:r>
              <a:rPr sz="1400" spc="-4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practices</a:t>
            </a:r>
            <a:endParaRPr sz="1400">
              <a:latin typeface="Arial"/>
              <a:cs typeface="Arial"/>
            </a:endParaRPr>
          </a:p>
          <a:p>
            <a:pPr marL="298450" marR="62865" indent="-285750">
              <a:lnSpc>
                <a:spcPct val="107100"/>
              </a:lnSpc>
              <a:spcBef>
                <a:spcPts val="98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Connecting new companies to</a:t>
            </a:r>
            <a:r>
              <a:rPr sz="1400" spc="-5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the  cloud takes minimum</a:t>
            </a:r>
            <a:r>
              <a:rPr sz="1400" spc="-2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5323" y="3947744"/>
            <a:ext cx="1145955" cy="986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17737" y="3978147"/>
            <a:ext cx="4241165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5082FF"/>
                </a:solidFill>
                <a:latin typeface="Arial"/>
                <a:cs typeface="Arial"/>
              </a:rPr>
              <a:t>Multitenancy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Isolated tenants for set up configurations and</a:t>
            </a:r>
            <a:r>
              <a:rPr sz="1400" spc="-4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1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Multi-tenant resource</a:t>
            </a:r>
            <a:r>
              <a:rPr sz="1400" spc="-1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3255"/>
                </a:solidFill>
                <a:latin typeface="Arial"/>
                <a:cs typeface="Arial"/>
              </a:rPr>
              <a:t>balance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8952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1040" y="438912"/>
              <a:ext cx="1417320" cy="332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5232" y="1255775"/>
            <a:ext cx="2712085" cy="13608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spc="-5" dirty="0">
                <a:solidFill>
                  <a:srgbClr val="233255"/>
                </a:solidFill>
                <a:latin typeface="Arial"/>
                <a:cs typeface="Arial"/>
              </a:rPr>
              <a:t>Luxembourg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1120"/>
              </a:spcBef>
            </a:pP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50,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Rue 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de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la Gare, L-6440,  Echternach,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Luxembourg,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Phone: + 352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(2) 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030</a:t>
            </a:r>
            <a:r>
              <a:rPr sz="1700" spc="-3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33255"/>
                </a:solidFill>
                <a:latin typeface="Arial"/>
                <a:cs typeface="Arial"/>
              </a:rPr>
              <a:t>1140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6464" y="3801719"/>
            <a:ext cx="1090930" cy="2500630"/>
            <a:chOff x="7576464" y="3801719"/>
            <a:chExt cx="1090930" cy="2500630"/>
          </a:xfrm>
        </p:grpSpPr>
        <p:sp>
          <p:nvSpPr>
            <p:cNvPr id="7" name="object 7"/>
            <p:cNvSpPr/>
            <p:nvPr/>
          </p:nvSpPr>
          <p:spPr>
            <a:xfrm>
              <a:off x="7576464" y="3801719"/>
              <a:ext cx="1090637" cy="1091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6464" y="5211485"/>
              <a:ext cx="1090637" cy="10906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95038" y="1255775"/>
            <a:ext cx="2919095" cy="13608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spc="-5" dirty="0">
                <a:solidFill>
                  <a:srgbClr val="233255"/>
                </a:solidFill>
                <a:latin typeface="Arial"/>
                <a:cs typeface="Arial"/>
              </a:rPr>
              <a:t>Moscow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1120"/>
              </a:spcBef>
            </a:pPr>
            <a:r>
              <a:rPr sz="1700" spc="-20" dirty="0">
                <a:solidFill>
                  <a:srgbClr val="233255"/>
                </a:solidFill>
                <a:latin typeface="Arial"/>
                <a:cs typeface="Arial"/>
              </a:rPr>
              <a:t>117587 </a:t>
            </a:r>
            <a:r>
              <a:rPr sz="1700" spc="-15" dirty="0">
                <a:solidFill>
                  <a:srgbClr val="233255"/>
                </a:solidFill>
                <a:latin typeface="Arial"/>
                <a:cs typeface="Arial"/>
              </a:rPr>
              <a:t>Varshavskoje 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Shosse,  125/1,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Russian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Federation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Phone: </a:t>
            </a:r>
            <a:r>
              <a:rPr sz="1700" spc="-5" dirty="0">
                <a:solidFill>
                  <a:srgbClr val="233255"/>
                </a:solidFill>
                <a:latin typeface="Arial"/>
                <a:cs typeface="Arial"/>
              </a:rPr>
              <a:t>+7 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(499)</a:t>
            </a:r>
            <a:r>
              <a:rPr sz="1700" spc="-2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33255"/>
                </a:solidFill>
                <a:latin typeface="Arial"/>
                <a:cs typeface="Arial"/>
              </a:rPr>
              <a:t>921-02-87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581" y="3720591"/>
            <a:ext cx="2141855" cy="11201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b="1" dirty="0">
                <a:solidFill>
                  <a:srgbClr val="233255"/>
                </a:solidFill>
                <a:latin typeface="Arial"/>
                <a:cs typeface="Arial"/>
              </a:rPr>
              <a:t>Izhevsk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420"/>
              </a:lnSpc>
              <a:spcBef>
                <a:spcPts val="1000"/>
              </a:spcBef>
            </a:pP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426033, 30 Let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Pobedy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st.,</a:t>
            </a:r>
            <a:r>
              <a:rPr sz="1300" spc="-7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2  Izhevsk,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Russian</a:t>
            </a:r>
            <a:r>
              <a:rPr sz="1300" spc="-5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Federation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Phone: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+7 (3412)</a:t>
            </a:r>
            <a:r>
              <a:rPr sz="1300" spc="-2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93-66-93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9758" y="3719481"/>
            <a:ext cx="1971675" cy="10096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sz="1500" b="1" spc="-5" dirty="0">
                <a:solidFill>
                  <a:srgbClr val="233255"/>
                </a:solidFill>
                <a:latin typeface="Arial"/>
                <a:cs typeface="Arial"/>
              </a:rPr>
              <a:t>Aleksey</a:t>
            </a:r>
            <a:r>
              <a:rPr sz="1500" b="1" spc="-1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33255"/>
                </a:solidFill>
                <a:latin typeface="Arial"/>
                <a:cs typeface="Arial"/>
              </a:rPr>
              <a:t>Trefilov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600" spc="-10" dirty="0">
                <a:solidFill>
                  <a:srgbClr val="233255"/>
                </a:solidFill>
                <a:latin typeface="Arial"/>
                <a:cs typeface="Arial"/>
              </a:rPr>
              <a:t>CEO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65"/>
              </a:spcBef>
            </a:pPr>
            <a:r>
              <a:rPr sz="1600" u="sng" spc="-5" dirty="0">
                <a:solidFill>
                  <a:srgbClr val="5082FF"/>
                </a:solidFill>
                <a:uFill>
                  <a:solidFill>
                    <a:srgbClr val="5082FF"/>
                  </a:solidFill>
                </a:uFill>
                <a:latin typeface="Arial"/>
                <a:cs typeface="Arial"/>
                <a:hlinkClick r:id="rId6"/>
              </a:rPr>
              <a:t>trefilov@elewise.com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5234" y="5211476"/>
            <a:ext cx="2363470" cy="97790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00" b="1" spc="-10" dirty="0">
                <a:solidFill>
                  <a:srgbClr val="233255"/>
                </a:solidFill>
                <a:latin typeface="Arial"/>
                <a:cs typeface="Arial"/>
              </a:rPr>
              <a:t>Vitaly </a:t>
            </a:r>
            <a:r>
              <a:rPr sz="1500" b="1" spc="-5" dirty="0">
                <a:solidFill>
                  <a:srgbClr val="233255"/>
                </a:solidFill>
                <a:latin typeface="Arial"/>
                <a:cs typeface="Arial"/>
              </a:rPr>
              <a:t>Ponomarev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 spc="-5" dirty="0">
                <a:solidFill>
                  <a:srgbClr val="233255"/>
                </a:solidFill>
                <a:latin typeface="Arial"/>
                <a:cs typeface="Arial"/>
              </a:rPr>
              <a:t>VP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00" u="sng" spc="-5" dirty="0">
                <a:solidFill>
                  <a:srgbClr val="5082FF"/>
                </a:solidFill>
                <a:uFill>
                  <a:solidFill>
                    <a:srgbClr val="5082FF"/>
                  </a:solidFill>
                </a:uFill>
                <a:latin typeface="Arial"/>
                <a:cs typeface="Arial"/>
                <a:hlinkClick r:id="rId7"/>
              </a:rPr>
              <a:t>ponomarev@elewise.com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5038" y="3720591"/>
            <a:ext cx="2433955" cy="11201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b="1" spc="-5" dirty="0">
                <a:solidFill>
                  <a:srgbClr val="233255"/>
                </a:solidFill>
                <a:latin typeface="Arial"/>
                <a:cs typeface="Arial"/>
              </a:rPr>
              <a:t>Kazan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420"/>
              </a:lnSpc>
              <a:spcBef>
                <a:spcPts val="1000"/>
              </a:spcBef>
            </a:pP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Salimjanova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st., 25/501,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Russian 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Federation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Phone: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+7 (3412)</a:t>
            </a:r>
            <a:r>
              <a:rPr sz="1300" spc="-1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93-66-93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581" y="5098288"/>
            <a:ext cx="2922905" cy="11169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b="1" spc="-5" dirty="0">
                <a:solidFill>
                  <a:srgbClr val="233255"/>
                </a:solidFill>
                <a:latin typeface="Arial"/>
                <a:cs typeface="Arial"/>
              </a:rPr>
              <a:t>Kiev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025"/>
              </a:spcBef>
            </a:pP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02000,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Rusanovskaja Naberezhnaja,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4, 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Ukraine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Phone: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+7 (909) 050-10-06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5038" y="5089144"/>
            <a:ext cx="2334260" cy="11169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b="1" spc="-5" dirty="0">
                <a:solidFill>
                  <a:srgbClr val="233255"/>
                </a:solidFill>
                <a:latin typeface="Arial"/>
                <a:cs typeface="Arial"/>
              </a:rPr>
              <a:t>Almaty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025"/>
              </a:spcBef>
            </a:pP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050008,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Prospekt Abaja,</a:t>
            </a:r>
            <a:r>
              <a:rPr sz="1300" spc="-110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68/74,  </a:t>
            </a: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Kazakhstan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300" spc="-5" dirty="0">
                <a:solidFill>
                  <a:srgbClr val="233255"/>
                </a:solidFill>
                <a:latin typeface="Arial"/>
                <a:cs typeface="Arial"/>
              </a:rPr>
              <a:t>Phone: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+7 (727)</a:t>
            </a:r>
            <a:r>
              <a:rPr sz="1300" spc="-15" dirty="0">
                <a:solidFill>
                  <a:srgbClr val="233255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3255"/>
                </a:solidFill>
                <a:latin typeface="Arial"/>
                <a:cs typeface="Arial"/>
              </a:rPr>
              <a:t>313-15-04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6379845" marR="5080">
              <a:lnSpc>
                <a:spcPts val="5900"/>
              </a:lnSpc>
              <a:spcBef>
                <a:spcPts val="880"/>
              </a:spcBef>
            </a:pPr>
            <a:r>
              <a:rPr dirty="0"/>
              <a:t>Change  </a:t>
            </a:r>
            <a:r>
              <a:rPr spc="-5" dirty="0"/>
              <a:t>with</a:t>
            </a:r>
            <a:r>
              <a:rPr spc="-85" dirty="0"/>
              <a:t> </a:t>
            </a:r>
            <a:r>
              <a:rPr dirty="0"/>
              <a:t>Ease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082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369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Презентация PowerPoint</vt:lpstr>
      <vt:lpstr>2000 clients</vt:lpstr>
      <vt:lpstr>Our customers</vt:lpstr>
      <vt:lpstr>Our Digital Transformation Products</vt:lpstr>
      <vt:lpstr>Презентация PowerPoint</vt:lpstr>
      <vt:lpstr>ELMA for Public Sector</vt:lpstr>
      <vt:lpstr>ELMA for Business</vt:lpstr>
      <vt:lpstr>Technology</vt:lpstr>
      <vt:lpstr>Change  with 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Черницына Дарья Сергеевна</dc:creator>
  <cp:lastModifiedBy>Черницына Дарья Сергеевна</cp:lastModifiedBy>
  <cp:revision>1</cp:revision>
  <dcterms:created xsi:type="dcterms:W3CDTF">2020-11-19T07:47:58Z</dcterms:created>
  <dcterms:modified xsi:type="dcterms:W3CDTF">2021-03-16T10:12:13Z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LastSaved">
    <vt:filetime>2020-11-19T00:00:00Z</vt:filetime>
  </property>
</Properties>
</file>