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49"/>
  </p:notesMasterIdLst>
  <p:sldIdLst>
    <p:sldId id="257" r:id="rId5"/>
    <p:sldId id="306" r:id="rId6"/>
    <p:sldId id="278" r:id="rId7"/>
    <p:sldId id="265" r:id="rId8"/>
    <p:sldId id="3192" r:id="rId9"/>
    <p:sldId id="3189" r:id="rId10"/>
    <p:sldId id="308" r:id="rId11"/>
    <p:sldId id="261" r:id="rId12"/>
    <p:sldId id="3194" r:id="rId13"/>
    <p:sldId id="3195" r:id="rId14"/>
    <p:sldId id="3193" r:id="rId15"/>
    <p:sldId id="268" r:id="rId16"/>
    <p:sldId id="3196" r:id="rId17"/>
    <p:sldId id="3197" r:id="rId18"/>
    <p:sldId id="305" r:id="rId19"/>
    <p:sldId id="267" r:id="rId20"/>
    <p:sldId id="266" r:id="rId21"/>
    <p:sldId id="263" r:id="rId22"/>
    <p:sldId id="269" r:id="rId23"/>
    <p:sldId id="270" r:id="rId24"/>
    <p:sldId id="272" r:id="rId25"/>
    <p:sldId id="274" r:id="rId26"/>
    <p:sldId id="277" r:id="rId27"/>
    <p:sldId id="284" r:id="rId28"/>
    <p:sldId id="281" r:id="rId29"/>
    <p:sldId id="279" r:id="rId30"/>
    <p:sldId id="283" r:id="rId31"/>
    <p:sldId id="286" r:id="rId32"/>
    <p:sldId id="280" r:id="rId33"/>
    <p:sldId id="294" r:id="rId34"/>
    <p:sldId id="297" r:id="rId35"/>
    <p:sldId id="295" r:id="rId36"/>
    <p:sldId id="296" r:id="rId37"/>
    <p:sldId id="276" r:id="rId38"/>
    <p:sldId id="282" r:id="rId39"/>
    <p:sldId id="285" r:id="rId40"/>
    <p:sldId id="288" r:id="rId41"/>
    <p:sldId id="289" r:id="rId42"/>
    <p:sldId id="290" r:id="rId43"/>
    <p:sldId id="291" r:id="rId44"/>
    <p:sldId id="292" r:id="rId45"/>
    <p:sldId id="302" r:id="rId46"/>
    <p:sldId id="301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DE349C-D7A3-C3A1-AB8D-AAD1DD4F94A1}" name="Yahzmine Clayton" initials="YC" userId="S::YClayton@pfl.com::3522738e-185c-43dd-a83d-f8e522cff3a2" providerId="AD"/>
  <p188:author id="{B50A81E4-80BD-A69D-DF02-64AD6E4AF349}" name="Yahzmine Clayton" initials="YC" userId="S::yclayton@pfl.com::3522738e-185c-43dd-a83d-f8e522cff3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AE"/>
    <a:srgbClr val="F0F0F0"/>
    <a:srgbClr val="8370FD"/>
    <a:srgbClr val="07C2DB"/>
    <a:srgbClr val="A935BA"/>
    <a:srgbClr val="F3F7F2"/>
    <a:srgbClr val="EE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B0DF4-1EC6-4086-998A-A129F966DD40}" v="451" dt="2023-02-22T23:10:26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66" autoAdjust="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r>
              <a:rPr lang="en-US" sz="1400" b="1" i="0">
                <a:solidFill>
                  <a:schemeClr val="tx1"/>
                </a:solidFill>
                <a:effectLst/>
                <a:latin typeface="Poppins SemiBold" pitchFamily="2" charset="77"/>
                <a:cs typeface="Poppins SemiBold" pitchFamily="2" charset="77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Region 2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14-5546-A3F1-989660AC48EA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14-5546-A3F1-989660AC4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82987856"/>
        <c:axId val="-1482985376"/>
      </c:lineChart>
      <c:catAx>
        <c:axId val="-148298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-1482985376"/>
        <c:crosses val="autoZero"/>
        <c:auto val="1"/>
        <c:lblAlgn val="ctr"/>
        <c:lblOffset val="100"/>
        <c:noMultiLvlLbl val="0"/>
      </c:catAx>
      <c:valAx>
        <c:axId val="-148298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-148298785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r>
              <a:rPr lang="en-US" sz="1400" b="1" i="0">
                <a:solidFill>
                  <a:schemeClr val="tx1"/>
                </a:solidFill>
                <a:effectLst/>
                <a:latin typeface="Poppins SemiBold" pitchFamily="2" charset="77"/>
                <a:cs typeface="Poppins SemiBold" pitchFamily="2" charset="77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3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4-5546-A3F1-989660AC48EA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4-5546-A3F1-989660AC4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82987856"/>
        <c:axId val="-1482985376"/>
      </c:barChart>
      <c:catAx>
        <c:axId val="-148298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-1482985376"/>
        <c:crosses val="autoZero"/>
        <c:auto val="1"/>
        <c:lblAlgn val="ctr"/>
        <c:lblOffset val="100"/>
        <c:noMultiLvlLbl val="0"/>
      </c:catAx>
      <c:valAx>
        <c:axId val="-148298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-148298785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4-1D48-BA07-03A229E8C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4-1D48-BA07-03A229E8C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-1482885184"/>
        <c:axId val="-1482887936"/>
      </c:areaChart>
      <c:valAx>
        <c:axId val="-148288793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1482885184"/>
        <c:crosses val="max"/>
        <c:crossBetween val="midCat"/>
      </c:valAx>
      <c:catAx>
        <c:axId val="-148288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-148288793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0"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318B-384D-AF27-41A9DEF1C1C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2-318B-384D-AF27-41A9DEF1C1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8B-384D-AF27-41A9DEF1C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376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CE9-1C46-A1D7-168A39BC6EC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2-DCE9-1C46-A1D7-168A39BC6EC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E9-1C46-A1D7-168A39BC6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C75-5942-B785-200E7A92898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2-6C75-5942-B785-200E7A9289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75-5942-B785-200E7A928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3161-B085-E448-8E3E-352716C23A8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2DB4D-6771-0C4E-BC89-F8B6ADEE1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Syndication – Who has been engaging </a:t>
            </a:r>
          </a:p>
          <a:p>
            <a:endParaRPr lang="en-US"/>
          </a:p>
          <a:p>
            <a:r>
              <a:rPr lang="en-US"/>
              <a:t>https://www.expertvoice.com/authentic-influence-everywhere/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2DB4D-6771-0C4E-BC89-F8B6ADEE1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7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Can’t use recording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2DB4D-6771-0C4E-BC89-F8B6ADEE1D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Send copy of eBook to Sales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Send copy of test emails to Sales (View Recording + Download eBook)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F8F0A-7A6A-45DC-954C-8B42475564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Send copy of eBook to Sales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Send copy of test emails to Sales (View Recording + Download eBook)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F8F0A-7A6A-45DC-954C-8B42475564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 Steps:</a:t>
            </a:r>
          </a:p>
          <a:p>
            <a:r>
              <a:rPr lang="en-US"/>
              <a:t>Talk to </a:t>
            </a:r>
            <a:r>
              <a:rPr lang="en-US" err="1"/>
              <a:t>alex</a:t>
            </a:r>
            <a:r>
              <a:rPr lang="en-US"/>
              <a:t> about 24 accts (Will be done in TMA with Address capture)</a:t>
            </a:r>
          </a:p>
          <a:p>
            <a:r>
              <a:rPr lang="en-US"/>
              <a:t>Shayla to look at Maddison Logic Lead list</a:t>
            </a:r>
          </a:p>
          <a:p>
            <a:r>
              <a:rPr lang="en-US"/>
              <a:t>Nadia to vet the 58 lead list</a:t>
            </a:r>
          </a:p>
          <a:p>
            <a:endParaRPr lang="en-US"/>
          </a:p>
          <a:p>
            <a:r>
              <a:rPr lang="en-US"/>
              <a:t>Target Titles: Champions of </a:t>
            </a:r>
            <a:r>
              <a:rPr lang="en-US" err="1"/>
              <a:t>Opps</a:t>
            </a:r>
            <a:r>
              <a:rPr lang="en-US"/>
              <a:t> – Manager, Director + Ready for Sales Stage</a:t>
            </a:r>
          </a:p>
          <a:p>
            <a:r>
              <a:rPr lang="en-US"/>
              <a:t>Nadia’s List - https://pfllink.lightning.force.com/lightning/r/Report/00O3l000009P1fTEAS/view?queryScope=userFolders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2DB4D-6771-0C4E-BC89-F8B6ADEE1D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0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 Steps:</a:t>
            </a:r>
          </a:p>
          <a:p>
            <a:r>
              <a:rPr lang="en-US"/>
              <a:t>Talk to </a:t>
            </a:r>
            <a:r>
              <a:rPr lang="en-US" err="1"/>
              <a:t>alex</a:t>
            </a:r>
            <a:r>
              <a:rPr lang="en-US"/>
              <a:t> about 24 accts</a:t>
            </a:r>
          </a:p>
          <a:p>
            <a:r>
              <a:rPr lang="en-US"/>
              <a:t>Shayla to look at Maddison Logic Lead list</a:t>
            </a:r>
          </a:p>
          <a:p>
            <a:r>
              <a:rPr lang="en-US"/>
              <a:t>Nadia to vet the 58 lead list</a:t>
            </a:r>
          </a:p>
          <a:p>
            <a:endParaRPr lang="en-US"/>
          </a:p>
          <a:p>
            <a:r>
              <a:rPr lang="en-US"/>
              <a:t>Target Titles: Champions of </a:t>
            </a:r>
            <a:r>
              <a:rPr lang="en-US" err="1"/>
              <a:t>Opps</a:t>
            </a:r>
            <a:r>
              <a:rPr lang="en-US"/>
              <a:t> – Manager, Director + Ready for Sales Stage</a:t>
            </a:r>
          </a:p>
          <a:p>
            <a:r>
              <a:rPr lang="en-US"/>
              <a:t>Nadia’s List - https://pfllink.lightning.force.com/lightning/r/Report/00O3l000009P1fTEAS/view?queryScope=userFolders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2DB4D-6771-0C4E-BC89-F8B6ADEE1D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6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2DB4D-6771-0C4E-BC89-F8B6ADEE1D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576 Sourced Registrations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2DB4D-6771-0C4E-BC89-F8B6ADEE1D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 Sourced Registrations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2DB4D-6771-0C4E-BC89-F8B6ADEE1D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4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we use PAC for the book sends?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2DB4D-6771-0C4E-BC89-F8B6ADEE1D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60CE25-3300-A1F2-3E26-0BEF669406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0420" y="375009"/>
            <a:ext cx="857068" cy="1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8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B14544-1F3B-5C15-792F-7E36E0ED5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3130" y="1277178"/>
            <a:ext cx="5325232" cy="874643"/>
          </a:xfrm>
        </p:spPr>
        <p:txBody>
          <a:bodyPr/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76E3AA-598C-5D45-D284-B3905626FE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130" y="2237889"/>
            <a:ext cx="5325232" cy="1252329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 </a:t>
            </a:r>
            <a:r>
              <a:rPr lang="en-US" err="1"/>
              <a:t>ommolupta</a:t>
            </a:r>
            <a:r>
              <a:rPr lang="en-US"/>
              <a:t> </a:t>
            </a:r>
            <a:r>
              <a:rPr lang="en-US" err="1"/>
              <a:t>natque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esecab</a:t>
            </a:r>
            <a:r>
              <a:rPr lang="en-US"/>
              <a:t> il </a:t>
            </a:r>
            <a:r>
              <a:rPr lang="en-US" err="1"/>
              <a:t>moluptur</a:t>
            </a:r>
            <a:r>
              <a:rPr lang="en-US"/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9E2D34-2AC5-19B0-31E7-BE5596785A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3130" y="3695010"/>
            <a:ext cx="5325232" cy="1980510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7061CDE-C571-B198-C05C-34165825A3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0767" y="1277178"/>
            <a:ext cx="5068957" cy="430364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C763C-F338-9EE1-E3AD-4F78AFE7C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5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F618E8-139C-45F9-75CE-503150895CC6}"/>
              </a:ext>
            </a:extLst>
          </p:cNvPr>
          <p:cNvSpPr/>
          <p:nvPr userDrawn="1"/>
        </p:nvSpPr>
        <p:spPr>
          <a:xfrm>
            <a:off x="0" y="0"/>
            <a:ext cx="58541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solidFill>
                <a:schemeClr val="tx1"/>
              </a:solidFill>
              <a:latin typeface="Mulish" pitchFamily="2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B14544-1F3B-5C15-792F-7E36E0ED5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332" y="1235834"/>
            <a:ext cx="4396407" cy="70043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76E3AA-598C-5D45-D284-B3905626FE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32" y="2059958"/>
            <a:ext cx="4396407" cy="1454559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 </a:t>
            </a:r>
            <a:r>
              <a:rPr lang="en-US" err="1"/>
              <a:t>ommolupta</a:t>
            </a:r>
            <a:r>
              <a:rPr lang="en-US"/>
              <a:t> </a:t>
            </a:r>
            <a:r>
              <a:rPr lang="en-US" err="1"/>
              <a:t>natque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esecab</a:t>
            </a:r>
            <a:r>
              <a:rPr lang="en-US"/>
              <a:t> il </a:t>
            </a:r>
            <a:r>
              <a:rPr lang="en-US" err="1"/>
              <a:t>moluptur</a:t>
            </a:r>
            <a:r>
              <a:rPr lang="en-US"/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9E2D34-2AC5-19B0-31E7-BE5596785A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332" y="3653666"/>
            <a:ext cx="4396407" cy="1980510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D43CB72-0971-88A6-FFC0-146A19A54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3958" y="1235834"/>
            <a:ext cx="4396407" cy="700433"/>
          </a:xfrm>
        </p:spPr>
        <p:txBody>
          <a:bodyPr/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6C7493A-98FB-3F04-D84F-BD3277620E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3958" y="2059958"/>
            <a:ext cx="4396407" cy="1593708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 </a:t>
            </a:r>
            <a:r>
              <a:rPr lang="en-US" err="1"/>
              <a:t>ommolupta</a:t>
            </a:r>
            <a:r>
              <a:rPr lang="en-US"/>
              <a:t> </a:t>
            </a:r>
            <a:r>
              <a:rPr lang="en-US" err="1"/>
              <a:t>natque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esecab</a:t>
            </a:r>
            <a:r>
              <a:rPr lang="en-US"/>
              <a:t> il </a:t>
            </a:r>
            <a:r>
              <a:rPr lang="en-US" err="1"/>
              <a:t>moluptur</a:t>
            </a:r>
            <a:r>
              <a:rPr lang="en-US"/>
              <a:t>?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5E982D5D-AB77-95EF-3896-96FCB4CE95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4141" y="3653666"/>
            <a:ext cx="4396407" cy="1980510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44B7A-1907-6B2F-B0AA-33AD309D9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F38B52-AFA4-BD22-EC8D-4AC66D681DBD}"/>
              </a:ext>
            </a:extLst>
          </p:cNvPr>
          <p:cNvSpPr/>
          <p:nvPr userDrawn="1"/>
        </p:nvSpPr>
        <p:spPr>
          <a:xfrm>
            <a:off x="6337852" y="0"/>
            <a:ext cx="58541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solidFill>
                <a:schemeClr val="tx1"/>
              </a:solidFill>
              <a:latin typeface="Mulish" pitchFamily="2" charset="77"/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F2AB0D3-76DF-DA72-841A-AEDED7E4A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4972" y="1235835"/>
            <a:ext cx="4396407" cy="735496"/>
          </a:xfrm>
        </p:spPr>
        <p:txBody>
          <a:bodyPr/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E7FF154-1CD4-D409-8E19-0D72998D8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4972" y="2110478"/>
            <a:ext cx="4396407" cy="1404040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?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C083EA5-64D0-3129-DFF5-D352C1FFD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4972" y="3653666"/>
            <a:ext cx="4396407" cy="1980510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0BB208F0-3D6F-EB58-7C3A-E6544FAEB6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69419" y="1954582"/>
            <a:ext cx="4791014" cy="294883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80E06-34C7-7189-B07F-07CEF9DCB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420" y="375009"/>
            <a:ext cx="857068" cy="1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D0B6F4-CDF3-DD03-1C0B-4365FC419FAF}"/>
              </a:ext>
            </a:extLst>
          </p:cNvPr>
          <p:cNvSpPr/>
          <p:nvPr userDrawn="1"/>
        </p:nvSpPr>
        <p:spPr>
          <a:xfrm>
            <a:off x="0" y="-1"/>
            <a:ext cx="5854148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B14544-1F3B-5C15-792F-7E36E0ED5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332" y="1235834"/>
            <a:ext cx="4396407" cy="70043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76E3AA-598C-5D45-D284-B3905626FE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32" y="2059958"/>
            <a:ext cx="4396407" cy="1454559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 </a:t>
            </a:r>
            <a:r>
              <a:rPr lang="en-US" err="1"/>
              <a:t>ommolupta</a:t>
            </a:r>
            <a:r>
              <a:rPr lang="en-US"/>
              <a:t> </a:t>
            </a:r>
            <a:r>
              <a:rPr lang="en-US" err="1"/>
              <a:t>natque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esecab</a:t>
            </a:r>
            <a:r>
              <a:rPr lang="en-US"/>
              <a:t> il </a:t>
            </a:r>
            <a:r>
              <a:rPr lang="en-US" err="1"/>
              <a:t>moluptur</a:t>
            </a:r>
            <a:r>
              <a:rPr lang="en-US"/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9E2D34-2AC5-19B0-31E7-BE5596785A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332" y="3653666"/>
            <a:ext cx="4396407" cy="1980510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D43CB72-0971-88A6-FFC0-146A19A54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3958" y="1235834"/>
            <a:ext cx="4396407" cy="700433"/>
          </a:xfrm>
        </p:spPr>
        <p:txBody>
          <a:bodyPr/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6C7493A-98FB-3F04-D84F-BD3277620E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3958" y="2059958"/>
            <a:ext cx="4396407" cy="1593708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 </a:t>
            </a:r>
            <a:r>
              <a:rPr lang="en-US" err="1"/>
              <a:t>ommolupta</a:t>
            </a:r>
            <a:r>
              <a:rPr lang="en-US"/>
              <a:t> </a:t>
            </a:r>
            <a:r>
              <a:rPr lang="en-US" err="1"/>
              <a:t>natque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esecab</a:t>
            </a:r>
            <a:r>
              <a:rPr lang="en-US"/>
              <a:t> il </a:t>
            </a:r>
            <a:r>
              <a:rPr lang="en-US" err="1"/>
              <a:t>moluptur</a:t>
            </a:r>
            <a:r>
              <a:rPr lang="en-US"/>
              <a:t>?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5E982D5D-AB77-95EF-3896-96FCB4CE95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4141" y="3653666"/>
            <a:ext cx="4396407" cy="1980510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26A4C4-E2B8-EC12-410C-2118BADA90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460BFA-A259-E528-637D-6A2511DC52F3}"/>
              </a:ext>
            </a:extLst>
          </p:cNvPr>
          <p:cNvSpPr/>
          <p:nvPr userDrawn="1"/>
        </p:nvSpPr>
        <p:spPr>
          <a:xfrm>
            <a:off x="6337852" y="-1"/>
            <a:ext cx="5854148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D7B55E42-8958-BA27-ECDC-8CF4EB2538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69419" y="1954582"/>
            <a:ext cx="4791014" cy="294883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F2AB0D3-76DF-DA72-841A-AEDED7E4A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4972" y="1235835"/>
            <a:ext cx="4396407" cy="735496"/>
          </a:xfrm>
        </p:spPr>
        <p:txBody>
          <a:bodyPr/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E7FF154-1CD4-D409-8E19-0D72998D8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4972" y="2110478"/>
            <a:ext cx="4396407" cy="1404040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?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C083EA5-64D0-3129-DFF5-D352C1FFD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4972" y="3653666"/>
            <a:ext cx="4396407" cy="1980510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68BC0-A352-55E1-6ACA-F4C95487EF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0420" y="375009"/>
            <a:ext cx="857068" cy="1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D43CB72-0971-88A6-FFC0-146A19A54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626" y="2490494"/>
            <a:ext cx="3160643" cy="1258310"/>
          </a:xfrm>
        </p:spPr>
        <p:txBody>
          <a:bodyPr/>
          <a:lstStyle>
            <a:lvl1pPr marL="0" indent="0">
              <a:lnSpc>
                <a:spcPts val="2460"/>
              </a:lnSpc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6C7493A-98FB-3F04-D84F-BD3277620E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8565" y="3926534"/>
            <a:ext cx="3160643" cy="1258310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endParaRPr lang="en-US"/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0E351781-E2E7-581C-D332-99A8A14D67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199" y="0"/>
            <a:ext cx="3450472" cy="50479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2FD2DC18-93AD-36B7-D58A-EAB1D6848E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96408" y="1810079"/>
            <a:ext cx="3450472" cy="50479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2A015-2C5C-E548-60AC-4CFA6F4DD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930604-6B8A-0322-D06A-0B812498E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D367D2-6104-3E3E-C0E3-8008FA426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420" y="375009"/>
            <a:ext cx="857068" cy="1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57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3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27908-DF68-84D4-BBB0-EC351EBD7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0420" y="375009"/>
            <a:ext cx="857068" cy="1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4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2713C-28C9-A262-8138-177EC23260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6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2D7DB0-8A57-D278-4A92-657B7A80F51B}"/>
              </a:ext>
            </a:extLst>
          </p:cNvPr>
          <p:cNvSpPr/>
          <p:nvPr userDrawn="1"/>
        </p:nvSpPr>
        <p:spPr>
          <a:xfrm>
            <a:off x="0" y="0"/>
            <a:ext cx="427078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ED0AACB5-A31C-213D-8D02-C0FB6D9F9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614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8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8DC384B2-8A96-4640-B3A9-A4BF0D389B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0AF2E2-3595-916F-6F2A-67D555164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4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2D7DB0-8A57-D278-4A92-657B7A80F51B}"/>
              </a:ext>
            </a:extLst>
          </p:cNvPr>
          <p:cNvSpPr/>
          <p:nvPr userDrawn="1"/>
        </p:nvSpPr>
        <p:spPr>
          <a:xfrm>
            <a:off x="0" y="-1"/>
            <a:ext cx="4270786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6A319A0-1CCC-6779-F919-5DB9F5DA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614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8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8DC384B2-8A96-4640-B3A9-A4BF0D389B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A696D-9234-CB47-B60A-24E84FC11C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3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A02B-EA62-2902-32BE-820F5776D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661979"/>
            <a:ext cx="9144000" cy="620169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2D53B-638E-0731-69F8-810F25C4A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566" y="1282148"/>
            <a:ext cx="9144000" cy="44533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43E3836-59F5-D67B-73B6-85212343A8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566" y="2186609"/>
            <a:ext cx="9144000" cy="3540398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 </a:t>
            </a:r>
            <a:r>
              <a:rPr lang="en-US" err="1"/>
              <a:t>ommolupta</a:t>
            </a:r>
            <a:r>
              <a:rPr lang="en-US"/>
              <a:t> </a:t>
            </a:r>
            <a:r>
              <a:rPr lang="en-US" err="1"/>
              <a:t>natque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esecab</a:t>
            </a:r>
            <a:r>
              <a:rPr lang="en-US"/>
              <a:t> il </a:t>
            </a:r>
            <a:r>
              <a:rPr lang="en-US" err="1"/>
              <a:t>moluptur</a:t>
            </a:r>
            <a:r>
              <a:rPr lang="en-US"/>
              <a:t>, </a:t>
            </a:r>
            <a:r>
              <a:rPr lang="en-US" err="1"/>
              <a:t>siti</a:t>
            </a:r>
            <a:r>
              <a:rPr lang="en-US"/>
              <a:t> con </a:t>
            </a:r>
            <a:r>
              <a:rPr lang="en-US" err="1"/>
              <a:t>reperum</a:t>
            </a:r>
            <a:r>
              <a:rPr lang="en-US"/>
              <a:t>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repero</a:t>
            </a:r>
            <a:r>
              <a:rPr lang="en-US"/>
              <a:t> </a:t>
            </a:r>
            <a:r>
              <a:rPr lang="en-US" err="1"/>
              <a:t>moloribus</a:t>
            </a:r>
            <a:r>
              <a:rPr lang="en-US"/>
              <a:t> debit </a:t>
            </a:r>
            <a:r>
              <a:rPr lang="en-US" err="1"/>
              <a:t>veliquis</a:t>
            </a:r>
            <a:r>
              <a:rPr lang="en-US"/>
              <a:t> </a:t>
            </a:r>
            <a:r>
              <a:rPr lang="en-US" err="1"/>
              <a:t>nonsequ</a:t>
            </a:r>
            <a:r>
              <a:rPr lang="en-US"/>
              <a:t> </a:t>
            </a:r>
            <a:r>
              <a:rPr lang="en-US" err="1"/>
              <a:t>osant</a:t>
            </a:r>
            <a:r>
              <a:rPr lang="en-US"/>
              <a:t>, </a:t>
            </a:r>
            <a:r>
              <a:rPr lang="en-US" err="1"/>
              <a:t>sequae</a:t>
            </a:r>
            <a:r>
              <a:rPr lang="en-US"/>
              <a:t>. Nam </a:t>
            </a:r>
            <a:r>
              <a:rPr lang="en-US" err="1"/>
              <a:t>fuga</a:t>
            </a:r>
            <a:r>
              <a:rPr lang="en-US"/>
              <a:t>. </a:t>
            </a:r>
            <a:r>
              <a:rPr lang="en-US" err="1"/>
              <a:t>Aximolore</a:t>
            </a:r>
            <a:r>
              <a:rPr lang="en-US"/>
              <a:t>, </a:t>
            </a:r>
            <a:r>
              <a:rPr lang="en-US" err="1"/>
              <a:t>volorem</a:t>
            </a:r>
            <a:r>
              <a:rPr lang="en-US"/>
              <a:t> </a:t>
            </a:r>
            <a:r>
              <a:rPr lang="en-US" err="1"/>
              <a:t>erorepe</a:t>
            </a:r>
            <a:r>
              <a:rPr lang="en-US"/>
              <a:t> </a:t>
            </a:r>
            <a:r>
              <a:rPr lang="en-US" err="1"/>
              <a:t>ratur</a:t>
            </a:r>
            <a:r>
              <a:rPr lang="en-US"/>
              <a:t>?</a:t>
            </a:r>
          </a:p>
          <a:p>
            <a:pPr lvl="0"/>
            <a:r>
              <a:rPr lang="en-US"/>
              <a:t>Tur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officimusam</a:t>
            </a:r>
            <a:r>
              <a:rPr lang="en-US"/>
              <a:t>, </a:t>
            </a:r>
            <a:r>
              <a:rPr lang="en-US" err="1"/>
              <a:t>simodit</a:t>
            </a:r>
            <a:r>
              <a:rPr lang="en-US"/>
              <a:t> anis </a:t>
            </a:r>
            <a:r>
              <a:rPr lang="en-US" err="1"/>
              <a:t>venecte</a:t>
            </a:r>
            <a:r>
              <a:rPr lang="en-US"/>
              <a:t> </a:t>
            </a:r>
            <a:r>
              <a:rPr lang="en-US" err="1"/>
              <a:t>moloreptias</a:t>
            </a:r>
            <a:r>
              <a:rPr lang="en-US"/>
              <a:t> </a:t>
            </a:r>
            <a:r>
              <a:rPr lang="en-US" err="1"/>
              <a:t>exceat</a:t>
            </a:r>
            <a:r>
              <a:rPr lang="en-US"/>
              <a:t>.</a:t>
            </a:r>
          </a:p>
          <a:p>
            <a:pPr lvl="0"/>
            <a:r>
              <a:rPr lang="en-US"/>
              <a:t>Ovid et </a:t>
            </a:r>
            <a:r>
              <a:rPr lang="en-US" err="1"/>
              <a:t>pra</a:t>
            </a:r>
            <a:r>
              <a:rPr lang="en-US"/>
              <a:t> </a:t>
            </a:r>
            <a:r>
              <a:rPr lang="en-US" err="1"/>
              <a:t>nectate</a:t>
            </a:r>
            <a:r>
              <a:rPr lang="en-US"/>
              <a:t> </a:t>
            </a:r>
            <a:r>
              <a:rPr lang="en-US" err="1"/>
              <a:t>cerrorem</a:t>
            </a:r>
            <a:r>
              <a:rPr lang="en-US"/>
              <a:t> </a:t>
            </a:r>
            <a:r>
              <a:rPr lang="en-US" err="1"/>
              <a:t>laborrum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faccum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licit, </a:t>
            </a:r>
            <a:r>
              <a:rPr lang="en-US" err="1"/>
              <a:t>sandi</a:t>
            </a:r>
            <a:r>
              <a:rPr lang="en-US"/>
              <a:t> core </a:t>
            </a:r>
            <a:r>
              <a:rPr lang="en-US" err="1"/>
              <a:t>niminct</a:t>
            </a:r>
            <a:r>
              <a:rPr lang="en-US"/>
              <a:t> </a:t>
            </a:r>
            <a:r>
              <a:rPr lang="en-US" err="1"/>
              <a:t>otatum</a:t>
            </a:r>
            <a:r>
              <a:rPr lang="en-US"/>
              <a:t> </a:t>
            </a:r>
            <a:r>
              <a:rPr lang="en-US" err="1"/>
              <a:t>faccupidi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que </a:t>
            </a:r>
            <a:r>
              <a:rPr lang="en-US" err="1"/>
              <a:t>quia</a:t>
            </a:r>
            <a:r>
              <a:rPr lang="en-US"/>
              <a:t> cons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E6687-AE8B-733C-977A-F69FF73D5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43E3836-59F5-D67B-73B6-85212343A8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566" y="2514599"/>
            <a:ext cx="5850834" cy="3212407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 </a:t>
            </a:r>
            <a:r>
              <a:rPr lang="en-US" err="1"/>
              <a:t>ommolupta</a:t>
            </a:r>
            <a:r>
              <a:rPr lang="en-US"/>
              <a:t> </a:t>
            </a:r>
            <a:r>
              <a:rPr lang="en-US" err="1"/>
              <a:t>natque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esecab</a:t>
            </a:r>
            <a:r>
              <a:rPr lang="en-US"/>
              <a:t> il </a:t>
            </a:r>
            <a:r>
              <a:rPr lang="en-US" err="1"/>
              <a:t>moluptur</a:t>
            </a:r>
            <a:r>
              <a:rPr lang="en-US"/>
              <a:t>, </a:t>
            </a:r>
            <a:r>
              <a:rPr lang="en-US" err="1"/>
              <a:t>siti</a:t>
            </a:r>
            <a:r>
              <a:rPr lang="en-US"/>
              <a:t> con </a:t>
            </a:r>
            <a:r>
              <a:rPr lang="en-US" err="1"/>
              <a:t>reperum</a:t>
            </a:r>
            <a:r>
              <a:rPr lang="en-US"/>
              <a:t>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repero</a:t>
            </a:r>
            <a:r>
              <a:rPr lang="en-US"/>
              <a:t> </a:t>
            </a:r>
            <a:r>
              <a:rPr lang="en-US" err="1"/>
              <a:t>moloribus</a:t>
            </a:r>
            <a:r>
              <a:rPr lang="en-US"/>
              <a:t> debit </a:t>
            </a:r>
            <a:r>
              <a:rPr lang="en-US" err="1"/>
              <a:t>veliquis</a:t>
            </a:r>
            <a:r>
              <a:rPr lang="en-US"/>
              <a:t> </a:t>
            </a:r>
            <a:r>
              <a:rPr lang="en-US" err="1"/>
              <a:t>nonsequ</a:t>
            </a:r>
            <a:r>
              <a:rPr lang="en-US"/>
              <a:t> </a:t>
            </a:r>
            <a:r>
              <a:rPr lang="en-US" err="1"/>
              <a:t>osant</a:t>
            </a:r>
            <a:r>
              <a:rPr lang="en-US"/>
              <a:t>, </a:t>
            </a:r>
            <a:r>
              <a:rPr lang="en-US" err="1"/>
              <a:t>sequae</a:t>
            </a:r>
            <a:r>
              <a:rPr lang="en-US"/>
              <a:t>. Nam </a:t>
            </a:r>
            <a:r>
              <a:rPr lang="en-US" err="1"/>
              <a:t>fuga</a:t>
            </a:r>
            <a:r>
              <a:rPr lang="en-US"/>
              <a:t>. </a:t>
            </a:r>
            <a:r>
              <a:rPr lang="en-US" err="1"/>
              <a:t>Aximolore</a:t>
            </a:r>
            <a:r>
              <a:rPr lang="en-US"/>
              <a:t>, </a:t>
            </a:r>
            <a:r>
              <a:rPr lang="en-US" err="1"/>
              <a:t>volorem</a:t>
            </a:r>
            <a:r>
              <a:rPr lang="en-US"/>
              <a:t> </a:t>
            </a:r>
            <a:r>
              <a:rPr lang="en-US" err="1"/>
              <a:t>erorepe</a:t>
            </a:r>
            <a:r>
              <a:rPr lang="en-US"/>
              <a:t> </a:t>
            </a:r>
            <a:r>
              <a:rPr lang="en-US" err="1"/>
              <a:t>ratur</a:t>
            </a:r>
            <a:r>
              <a:rPr lang="en-US"/>
              <a:t>?</a:t>
            </a:r>
          </a:p>
          <a:p>
            <a:pPr lvl="0"/>
            <a:r>
              <a:rPr lang="en-US"/>
              <a:t>Tur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officimusam</a:t>
            </a:r>
            <a:r>
              <a:rPr lang="en-US"/>
              <a:t>, </a:t>
            </a:r>
            <a:r>
              <a:rPr lang="en-US" err="1"/>
              <a:t>simodit</a:t>
            </a:r>
            <a:r>
              <a:rPr lang="en-US"/>
              <a:t> anis </a:t>
            </a:r>
            <a:r>
              <a:rPr lang="en-US" err="1"/>
              <a:t>venecte</a:t>
            </a:r>
            <a:r>
              <a:rPr lang="en-US"/>
              <a:t> </a:t>
            </a:r>
            <a:r>
              <a:rPr lang="en-US" err="1"/>
              <a:t>moloreptias</a:t>
            </a:r>
            <a:r>
              <a:rPr lang="en-US"/>
              <a:t> </a:t>
            </a:r>
            <a:r>
              <a:rPr lang="en-US" err="1"/>
              <a:t>exceat</a:t>
            </a:r>
            <a:r>
              <a:rPr lang="en-US"/>
              <a:t>.</a:t>
            </a:r>
          </a:p>
          <a:p>
            <a:pPr lvl="0"/>
            <a:r>
              <a:rPr lang="en-US"/>
              <a:t>Ovid et </a:t>
            </a:r>
            <a:r>
              <a:rPr lang="en-US" err="1"/>
              <a:t>pra</a:t>
            </a:r>
            <a:r>
              <a:rPr lang="en-US"/>
              <a:t> </a:t>
            </a:r>
            <a:r>
              <a:rPr lang="en-US" err="1"/>
              <a:t>nectate</a:t>
            </a:r>
            <a:r>
              <a:rPr lang="en-US"/>
              <a:t> </a:t>
            </a:r>
            <a:r>
              <a:rPr lang="en-US" err="1"/>
              <a:t>cerrorem</a:t>
            </a:r>
            <a:r>
              <a:rPr lang="en-US"/>
              <a:t> </a:t>
            </a:r>
            <a:r>
              <a:rPr lang="en-US" err="1"/>
              <a:t>laborrum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faccum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licit, </a:t>
            </a:r>
            <a:r>
              <a:rPr lang="en-US" err="1"/>
              <a:t>sandi</a:t>
            </a:r>
            <a:r>
              <a:rPr lang="en-US"/>
              <a:t> core </a:t>
            </a:r>
            <a:r>
              <a:rPr lang="en-US" err="1"/>
              <a:t>niminct</a:t>
            </a:r>
            <a:r>
              <a:rPr lang="en-US"/>
              <a:t> </a:t>
            </a:r>
            <a:r>
              <a:rPr lang="en-US" err="1"/>
              <a:t>otatum</a:t>
            </a:r>
            <a:r>
              <a:rPr lang="en-US"/>
              <a:t> </a:t>
            </a:r>
            <a:r>
              <a:rPr lang="en-US" err="1"/>
              <a:t>faccupidi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que </a:t>
            </a:r>
            <a:r>
              <a:rPr lang="en-US" err="1"/>
              <a:t>quia</a:t>
            </a:r>
            <a:r>
              <a:rPr lang="en-US"/>
              <a:t> cons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EB1DA4F-E447-32EE-C7AB-EE962645AF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01068" y="2514598"/>
            <a:ext cx="4707835" cy="321240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B66CD5-630B-840E-93F1-DD742F6E1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661979"/>
            <a:ext cx="9144000" cy="620169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E284D3-7C2C-18D0-F6F2-CF98C46CE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566" y="1282148"/>
            <a:ext cx="9144000" cy="44533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F03DF-F88F-36FB-7EA0-E996BFF67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27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43E3836-59F5-D67B-73B6-85212343A8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7949" y="2514599"/>
            <a:ext cx="5850834" cy="3212407"/>
          </a:xfrm>
        </p:spPr>
        <p:txBody>
          <a:bodyPr>
            <a:normAutofit/>
          </a:bodyPr>
          <a:lstStyle>
            <a:lvl1pPr marL="0" indent="0">
              <a:lnSpc>
                <a:spcPts val="184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 </a:t>
            </a:r>
            <a:r>
              <a:rPr lang="en-US" err="1"/>
              <a:t>ommolupta</a:t>
            </a:r>
            <a:r>
              <a:rPr lang="en-US"/>
              <a:t> </a:t>
            </a:r>
            <a:r>
              <a:rPr lang="en-US" err="1"/>
              <a:t>natque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esecab</a:t>
            </a:r>
            <a:r>
              <a:rPr lang="en-US"/>
              <a:t> il </a:t>
            </a:r>
            <a:r>
              <a:rPr lang="en-US" err="1"/>
              <a:t>moluptur</a:t>
            </a:r>
            <a:r>
              <a:rPr lang="en-US"/>
              <a:t>, </a:t>
            </a:r>
            <a:r>
              <a:rPr lang="en-US" err="1"/>
              <a:t>siti</a:t>
            </a:r>
            <a:r>
              <a:rPr lang="en-US"/>
              <a:t> con </a:t>
            </a:r>
            <a:r>
              <a:rPr lang="en-US" err="1"/>
              <a:t>reperum</a:t>
            </a:r>
            <a:r>
              <a:rPr lang="en-US"/>
              <a:t>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repero</a:t>
            </a:r>
            <a:r>
              <a:rPr lang="en-US"/>
              <a:t> </a:t>
            </a:r>
            <a:r>
              <a:rPr lang="en-US" err="1"/>
              <a:t>moloribus</a:t>
            </a:r>
            <a:r>
              <a:rPr lang="en-US"/>
              <a:t> debit </a:t>
            </a:r>
            <a:r>
              <a:rPr lang="en-US" err="1"/>
              <a:t>veliquis</a:t>
            </a:r>
            <a:r>
              <a:rPr lang="en-US"/>
              <a:t> </a:t>
            </a:r>
            <a:r>
              <a:rPr lang="en-US" err="1"/>
              <a:t>nonsequ</a:t>
            </a:r>
            <a:r>
              <a:rPr lang="en-US"/>
              <a:t> </a:t>
            </a:r>
            <a:r>
              <a:rPr lang="en-US" err="1"/>
              <a:t>osant</a:t>
            </a:r>
            <a:r>
              <a:rPr lang="en-US"/>
              <a:t>, </a:t>
            </a:r>
            <a:r>
              <a:rPr lang="en-US" err="1"/>
              <a:t>sequae</a:t>
            </a:r>
            <a:r>
              <a:rPr lang="en-US"/>
              <a:t>. Nam </a:t>
            </a:r>
            <a:r>
              <a:rPr lang="en-US" err="1"/>
              <a:t>fuga</a:t>
            </a:r>
            <a:r>
              <a:rPr lang="en-US"/>
              <a:t>. </a:t>
            </a:r>
            <a:r>
              <a:rPr lang="en-US" err="1"/>
              <a:t>Aximolore</a:t>
            </a:r>
            <a:r>
              <a:rPr lang="en-US"/>
              <a:t>, </a:t>
            </a:r>
            <a:r>
              <a:rPr lang="en-US" err="1"/>
              <a:t>volorem</a:t>
            </a:r>
            <a:r>
              <a:rPr lang="en-US"/>
              <a:t> </a:t>
            </a:r>
            <a:r>
              <a:rPr lang="en-US" err="1"/>
              <a:t>erorepe</a:t>
            </a:r>
            <a:r>
              <a:rPr lang="en-US"/>
              <a:t> </a:t>
            </a:r>
            <a:r>
              <a:rPr lang="en-US" err="1"/>
              <a:t>ratur</a:t>
            </a:r>
            <a:r>
              <a:rPr lang="en-US"/>
              <a:t>?</a:t>
            </a:r>
          </a:p>
          <a:p>
            <a:pPr lvl="0"/>
            <a:r>
              <a:rPr lang="en-US"/>
              <a:t>Tur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officimusam</a:t>
            </a:r>
            <a:r>
              <a:rPr lang="en-US"/>
              <a:t>, </a:t>
            </a:r>
            <a:r>
              <a:rPr lang="en-US" err="1"/>
              <a:t>simodit</a:t>
            </a:r>
            <a:r>
              <a:rPr lang="en-US"/>
              <a:t> anis </a:t>
            </a:r>
            <a:r>
              <a:rPr lang="en-US" err="1"/>
              <a:t>venecte</a:t>
            </a:r>
            <a:r>
              <a:rPr lang="en-US"/>
              <a:t> </a:t>
            </a:r>
            <a:r>
              <a:rPr lang="en-US" err="1"/>
              <a:t>moloreptias</a:t>
            </a:r>
            <a:r>
              <a:rPr lang="en-US"/>
              <a:t> </a:t>
            </a:r>
            <a:r>
              <a:rPr lang="en-US" err="1"/>
              <a:t>exceat</a:t>
            </a:r>
            <a:r>
              <a:rPr lang="en-US"/>
              <a:t>.</a:t>
            </a:r>
          </a:p>
          <a:p>
            <a:pPr lvl="0"/>
            <a:r>
              <a:rPr lang="en-US"/>
              <a:t>Ovid et </a:t>
            </a:r>
            <a:r>
              <a:rPr lang="en-US" err="1"/>
              <a:t>pra</a:t>
            </a:r>
            <a:r>
              <a:rPr lang="en-US"/>
              <a:t> </a:t>
            </a:r>
            <a:r>
              <a:rPr lang="en-US" err="1"/>
              <a:t>nectate</a:t>
            </a:r>
            <a:r>
              <a:rPr lang="en-US"/>
              <a:t> </a:t>
            </a:r>
            <a:r>
              <a:rPr lang="en-US" err="1"/>
              <a:t>cerrorem</a:t>
            </a:r>
            <a:r>
              <a:rPr lang="en-US"/>
              <a:t> </a:t>
            </a:r>
            <a:r>
              <a:rPr lang="en-US" err="1"/>
              <a:t>laborrum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faccum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licit, </a:t>
            </a:r>
            <a:r>
              <a:rPr lang="en-US" err="1"/>
              <a:t>sandi</a:t>
            </a:r>
            <a:r>
              <a:rPr lang="en-US"/>
              <a:t> core </a:t>
            </a:r>
            <a:r>
              <a:rPr lang="en-US" err="1"/>
              <a:t>niminct</a:t>
            </a:r>
            <a:r>
              <a:rPr lang="en-US"/>
              <a:t> </a:t>
            </a:r>
            <a:r>
              <a:rPr lang="en-US" err="1"/>
              <a:t>otatum</a:t>
            </a:r>
            <a:r>
              <a:rPr lang="en-US"/>
              <a:t> </a:t>
            </a:r>
            <a:r>
              <a:rPr lang="en-US" err="1"/>
              <a:t>faccupidi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que </a:t>
            </a:r>
            <a:r>
              <a:rPr lang="en-US" err="1"/>
              <a:t>quia</a:t>
            </a:r>
            <a:r>
              <a:rPr lang="en-US"/>
              <a:t> cons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EB1DA4F-E447-32EE-C7AB-EE962645AF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566" y="2514598"/>
            <a:ext cx="4707835" cy="321240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5B74E9-1CE2-7C0E-EC9B-52C7B433C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661979"/>
            <a:ext cx="9144000" cy="620169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720C77F-F440-B482-66A5-32AB41975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566" y="1282148"/>
            <a:ext cx="9144000" cy="44533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460E64-8CE8-5B6E-E4B8-77EA39147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903CDF8-05C0-03F5-D463-B31FD99DF9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0675" y="1277178"/>
            <a:ext cx="5068957" cy="430364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B14544-1F3B-5C15-792F-7E36E0ED5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0341" y="1277178"/>
            <a:ext cx="5325232" cy="874643"/>
          </a:xfrm>
        </p:spPr>
        <p:txBody>
          <a:bodyPr/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76E3AA-598C-5D45-D284-B3905626FE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341" y="2281307"/>
            <a:ext cx="5325232" cy="1252329"/>
          </a:xfrm>
        </p:spPr>
        <p:txBody>
          <a:bodyPr>
            <a:normAutofit/>
          </a:bodyPr>
          <a:lstStyle>
            <a:lvl1pPr marL="0" indent="0">
              <a:lnSpc>
                <a:spcPts val="1820"/>
              </a:lnSpc>
              <a:buNone/>
              <a:defRPr sz="1200"/>
            </a:lvl1pPr>
          </a:lstStyle>
          <a:p>
            <a:pPr lvl="0"/>
            <a:r>
              <a:rPr lang="en-US"/>
              <a:t>Quia </a:t>
            </a:r>
            <a:r>
              <a:rPr lang="en-US" err="1"/>
              <a:t>duciam</a:t>
            </a:r>
            <a:r>
              <a:rPr lang="en-US"/>
              <a:t> nis pel et </a:t>
            </a:r>
            <a:r>
              <a:rPr lang="en-US" err="1"/>
              <a:t>aceptate</a:t>
            </a:r>
            <a:r>
              <a:rPr lang="en-US"/>
              <a:t> res </a:t>
            </a:r>
            <a:r>
              <a:rPr lang="en-US" err="1"/>
              <a:t>eium</a:t>
            </a:r>
            <a:r>
              <a:rPr lang="en-US"/>
              <a:t> </a:t>
            </a:r>
            <a:r>
              <a:rPr lang="en-US" err="1"/>
              <a:t>expe</a:t>
            </a:r>
            <a:r>
              <a:rPr lang="en-US"/>
              <a:t> </a:t>
            </a:r>
            <a:r>
              <a:rPr lang="en-US" err="1"/>
              <a:t>dolestint</a:t>
            </a:r>
            <a:r>
              <a:rPr lang="en-US"/>
              <a:t>, </a:t>
            </a:r>
            <a:r>
              <a:rPr lang="en-US" err="1"/>
              <a:t>nonsecea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delesti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mil mi,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laudae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aspit</a:t>
            </a:r>
            <a:r>
              <a:rPr lang="en-US"/>
              <a:t>, </a:t>
            </a:r>
            <a:r>
              <a:rPr lang="en-US" err="1"/>
              <a:t>volori</a:t>
            </a:r>
            <a:r>
              <a:rPr lang="en-US"/>
              <a:t> </a:t>
            </a:r>
            <a:r>
              <a:rPr lang="en-US" err="1"/>
              <a:t>doluptas</a:t>
            </a:r>
            <a:r>
              <a:rPr lang="en-US"/>
              <a:t> qui </a:t>
            </a:r>
            <a:r>
              <a:rPr lang="en-US" err="1"/>
              <a:t>coreper</a:t>
            </a:r>
            <a:r>
              <a:rPr lang="en-US"/>
              <a:t> </a:t>
            </a:r>
            <a:r>
              <a:rPr lang="en-US" err="1"/>
              <a:t>ferfersped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erumet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lacepti</a:t>
            </a:r>
            <a:r>
              <a:rPr lang="en-US"/>
              <a:t> </a:t>
            </a:r>
            <a:r>
              <a:rPr lang="en-US" err="1"/>
              <a:t>ustrum</a:t>
            </a:r>
            <a:r>
              <a:rPr lang="en-US"/>
              <a:t> </a:t>
            </a:r>
            <a:r>
              <a:rPr lang="en-US" err="1"/>
              <a:t>arciis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namus</a:t>
            </a:r>
            <a:r>
              <a:rPr lang="en-US"/>
              <a:t>, </a:t>
            </a:r>
            <a:r>
              <a:rPr lang="en-US" err="1"/>
              <a:t>eaquaspe</a:t>
            </a:r>
            <a:r>
              <a:rPr lang="en-US"/>
              <a:t> </a:t>
            </a:r>
            <a:r>
              <a:rPr lang="en-US" err="1"/>
              <a:t>ommolupta</a:t>
            </a:r>
            <a:r>
              <a:rPr lang="en-US"/>
              <a:t> </a:t>
            </a:r>
            <a:r>
              <a:rPr lang="en-US" err="1"/>
              <a:t>natque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esecab</a:t>
            </a:r>
            <a:r>
              <a:rPr lang="en-US"/>
              <a:t> il </a:t>
            </a:r>
            <a:r>
              <a:rPr lang="en-US" err="1"/>
              <a:t>moluptur</a:t>
            </a:r>
            <a:r>
              <a:rPr lang="en-US"/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9E2D34-2AC5-19B0-31E7-BE5596785A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341" y="3695010"/>
            <a:ext cx="5325232" cy="1980510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lorem ipsum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5AFD7-00ED-586C-6B4F-0C678F715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279" y="365277"/>
            <a:ext cx="883478" cy="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B5BB1-AC7B-2695-AED2-E59EDAB5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BC24F-1A2E-0C9C-5C8F-A8066275E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64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0" r:id="rId3"/>
    <p:sldLayoutId id="2147483665" r:id="rId4"/>
    <p:sldLayoutId id="2147483666" r:id="rId5"/>
    <p:sldLayoutId id="2147483649" r:id="rId6"/>
    <p:sldLayoutId id="2147483671" r:id="rId7"/>
    <p:sldLayoutId id="2147483675" r:id="rId8"/>
    <p:sldLayoutId id="2147483667" r:id="rId9"/>
    <p:sldLayoutId id="2147483668" r:id="rId10"/>
    <p:sldLayoutId id="2147483669" r:id="rId11"/>
    <p:sldLayoutId id="2147483679" r:id="rId12"/>
    <p:sldLayoutId id="2147483678" r:id="rId13"/>
    <p:sldLayoutId id="2147483670" r:id="rId14"/>
    <p:sldLayoutId id="2147483673" r:id="rId15"/>
    <p:sldLayoutId id="2147483676" r:id="rId16"/>
    <p:sldLayoutId id="2147483677" r:id="rId17"/>
    <p:sldLayoutId id="2147483674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app2a.outreach.io/sequences/592" TargetMode="Externa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tingforless.sharepoint.com/:x:/s/Marketing/EdbsTxyBLkJDg0CmRS7TF2oB_ZNOEAbMM2apSYYR1A6xAQ?e=qrq55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demandbase.com/o/t/cmp-details/40/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https://berootedco.com/products/gift-set-for-the-book-lover-journal-bookmark-set?variant=42115857416364&amp;currency=USD&amp;utm_medium=product_sync&amp;utm_source=google&amp;utm_content=sag_organic&amp;utm_campaign=sag_organic&amp;gclid=CjwKCAiAl9efBhAkEiwA4TorilXuYfbn-mklbRHpWxRhCaTxiMCVBpj369VgbsPk4t_1eUrLGlL5ZRoCwiYQAvD_Bw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tingforless.sharepoint.com/:w:/r/sites/Marketing/_layouts/15/Doc.aspx?sourcedoc=%7BE6EFA43B-4231-431D-A8C5-B17BAF663B6A%7D&amp;file=Content%20Brief%20-%20Dan%20Heath%20Webinar%20-%20PFL%20Feb%202023.docx&amp;action=default&amp;mobileredirect=true" TargetMode="Externa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printingforless-my.sharepoint.com/:w:/g/personal/jbellin_pfl_com/ESp1PXbVK6tJqxsY-KwF6CIBGeK7rDrwpTB77uGLhq6SWw?e=USPHz6" TargetMode="External"/><Relationship Id="rId4" Type="http://schemas.openxmlformats.org/officeDocument/2006/relationships/hyperlink" Target="https://trello.com/c/2jlXn6F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emf"/><Relationship Id="rId26" Type="http://schemas.openxmlformats.org/officeDocument/2006/relationships/image" Target="../media/image45.emf"/><Relationship Id="rId39" Type="http://schemas.openxmlformats.org/officeDocument/2006/relationships/image" Target="../media/image58.emf"/><Relationship Id="rId21" Type="http://schemas.openxmlformats.org/officeDocument/2006/relationships/image" Target="../media/image40.emf"/><Relationship Id="rId34" Type="http://schemas.openxmlformats.org/officeDocument/2006/relationships/image" Target="../media/image53.emf"/><Relationship Id="rId42" Type="http://schemas.openxmlformats.org/officeDocument/2006/relationships/image" Target="../media/image61.emf"/><Relationship Id="rId47" Type="http://schemas.openxmlformats.org/officeDocument/2006/relationships/image" Target="../media/image66.emf"/><Relationship Id="rId50" Type="http://schemas.openxmlformats.org/officeDocument/2006/relationships/image" Target="../media/image69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6" Type="http://schemas.openxmlformats.org/officeDocument/2006/relationships/image" Target="../media/image35.emf"/><Relationship Id="rId29" Type="http://schemas.openxmlformats.org/officeDocument/2006/relationships/image" Target="../media/image48.emf"/><Relationship Id="rId11" Type="http://schemas.openxmlformats.org/officeDocument/2006/relationships/image" Target="../media/image30.emf"/><Relationship Id="rId24" Type="http://schemas.openxmlformats.org/officeDocument/2006/relationships/image" Target="../media/image43.emf"/><Relationship Id="rId32" Type="http://schemas.openxmlformats.org/officeDocument/2006/relationships/image" Target="../media/image51.emf"/><Relationship Id="rId37" Type="http://schemas.openxmlformats.org/officeDocument/2006/relationships/image" Target="../media/image56.emf"/><Relationship Id="rId40" Type="http://schemas.openxmlformats.org/officeDocument/2006/relationships/image" Target="../media/image59.emf"/><Relationship Id="rId45" Type="http://schemas.openxmlformats.org/officeDocument/2006/relationships/image" Target="../media/image64.emf"/><Relationship Id="rId53" Type="http://schemas.openxmlformats.org/officeDocument/2006/relationships/image" Target="../media/image72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0.emf"/><Relationship Id="rId44" Type="http://schemas.openxmlformats.org/officeDocument/2006/relationships/image" Target="../media/image63.emf"/><Relationship Id="rId52" Type="http://schemas.openxmlformats.org/officeDocument/2006/relationships/image" Target="../media/image71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1.emf"/><Relationship Id="rId27" Type="http://schemas.openxmlformats.org/officeDocument/2006/relationships/image" Target="../media/image46.emf"/><Relationship Id="rId30" Type="http://schemas.openxmlformats.org/officeDocument/2006/relationships/image" Target="../media/image49.emf"/><Relationship Id="rId35" Type="http://schemas.openxmlformats.org/officeDocument/2006/relationships/image" Target="../media/image54.emf"/><Relationship Id="rId43" Type="http://schemas.openxmlformats.org/officeDocument/2006/relationships/image" Target="../media/image62.emf"/><Relationship Id="rId48" Type="http://schemas.openxmlformats.org/officeDocument/2006/relationships/image" Target="../media/image67.emf"/><Relationship Id="rId8" Type="http://schemas.openxmlformats.org/officeDocument/2006/relationships/image" Target="../media/image27.emf"/><Relationship Id="rId51" Type="http://schemas.openxmlformats.org/officeDocument/2006/relationships/image" Target="../media/image70.emf"/><Relationship Id="rId3" Type="http://schemas.openxmlformats.org/officeDocument/2006/relationships/image" Target="../media/image22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44.emf"/><Relationship Id="rId33" Type="http://schemas.openxmlformats.org/officeDocument/2006/relationships/image" Target="../media/image52.emf"/><Relationship Id="rId38" Type="http://schemas.openxmlformats.org/officeDocument/2006/relationships/image" Target="../media/image57.emf"/><Relationship Id="rId46" Type="http://schemas.openxmlformats.org/officeDocument/2006/relationships/image" Target="../media/image65.emf"/><Relationship Id="rId20" Type="http://schemas.openxmlformats.org/officeDocument/2006/relationships/image" Target="../media/image39.emf"/><Relationship Id="rId41" Type="http://schemas.openxmlformats.org/officeDocument/2006/relationships/image" Target="../media/image6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42.emf"/><Relationship Id="rId28" Type="http://schemas.openxmlformats.org/officeDocument/2006/relationships/image" Target="../media/image47.emf"/><Relationship Id="rId36" Type="http://schemas.openxmlformats.org/officeDocument/2006/relationships/image" Target="../media/image55.emf"/><Relationship Id="rId49" Type="http://schemas.openxmlformats.org/officeDocument/2006/relationships/image" Target="../media/image6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image" Target="../media/image84.emf"/><Relationship Id="rId18" Type="http://schemas.openxmlformats.org/officeDocument/2006/relationships/image" Target="../media/image89.emf"/><Relationship Id="rId3" Type="http://schemas.openxmlformats.org/officeDocument/2006/relationships/image" Target="../media/image74.emf"/><Relationship Id="rId21" Type="http://schemas.openxmlformats.org/officeDocument/2006/relationships/image" Target="../media/image92.emf"/><Relationship Id="rId7" Type="http://schemas.openxmlformats.org/officeDocument/2006/relationships/image" Target="../media/image78.emf"/><Relationship Id="rId12" Type="http://schemas.openxmlformats.org/officeDocument/2006/relationships/image" Target="../media/image83.emf"/><Relationship Id="rId17" Type="http://schemas.openxmlformats.org/officeDocument/2006/relationships/image" Target="../media/image88.emf"/><Relationship Id="rId2" Type="http://schemas.openxmlformats.org/officeDocument/2006/relationships/image" Target="../media/image73.emf"/><Relationship Id="rId16" Type="http://schemas.openxmlformats.org/officeDocument/2006/relationships/image" Target="../media/image87.emf"/><Relationship Id="rId20" Type="http://schemas.openxmlformats.org/officeDocument/2006/relationships/image" Target="../media/image91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7.emf"/><Relationship Id="rId11" Type="http://schemas.openxmlformats.org/officeDocument/2006/relationships/image" Target="../media/image82.emf"/><Relationship Id="rId5" Type="http://schemas.openxmlformats.org/officeDocument/2006/relationships/image" Target="../media/image76.emf"/><Relationship Id="rId15" Type="http://schemas.openxmlformats.org/officeDocument/2006/relationships/image" Target="../media/image86.emf"/><Relationship Id="rId10" Type="http://schemas.openxmlformats.org/officeDocument/2006/relationships/image" Target="../media/image81.emf"/><Relationship Id="rId19" Type="http://schemas.openxmlformats.org/officeDocument/2006/relationships/image" Target="../media/image90.emf"/><Relationship Id="rId4" Type="http://schemas.openxmlformats.org/officeDocument/2006/relationships/image" Target="../media/image75.emf"/><Relationship Id="rId9" Type="http://schemas.openxmlformats.org/officeDocument/2006/relationships/image" Target="../media/image80.emf"/><Relationship Id="rId14" Type="http://schemas.openxmlformats.org/officeDocument/2006/relationships/image" Target="../media/image8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pp2a.outreach.io/sequences/586" TargetMode="External"/><Relationship Id="rId3" Type="http://schemas.openxmlformats.org/officeDocument/2006/relationships/hyperlink" Target="https://www.linkedin.com/events/creatingpowerfulmoments7025959253538476032/" TargetMode="External"/><Relationship Id="rId7" Type="http://schemas.openxmlformats.org/officeDocument/2006/relationships/hyperlink" Target="https://app2a.outreach.io/sequences/56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fl.com/powerful-moments-webinar" TargetMode="External"/><Relationship Id="rId5" Type="http://schemas.openxmlformats.org/officeDocument/2006/relationships/hyperlink" Target="https://app2a.outreach.io/templates/9153" TargetMode="External"/><Relationship Id="rId4" Type="http://schemas.openxmlformats.org/officeDocument/2006/relationships/hyperlink" Target="https://www.linkedin.com/posts/pflcom_powerofmoments-pflpoweredmoments-elevatedmarketing-activity-7024888818038169600-s9gK?utm_source=share&amp;utm_medium=member_desktop%20&#8203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2a.outreach.io/sequences/5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pp2a.outreach.io/sequences/586" TargetMode="External"/><Relationship Id="rId4" Type="http://schemas.openxmlformats.org/officeDocument/2006/relationships/hyperlink" Target="https://app2a.outreach.io/sequences/58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app2a.outreach.io/templates/9152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fl.com/powerful-moments-webinar/" TargetMode="External"/><Relationship Id="rId5" Type="http://schemas.openxmlformats.org/officeDocument/2006/relationships/hyperlink" Target="https://app2a.outreach.io/templates/9153" TargetMode="External"/><Relationship Id="rId4" Type="http://schemas.openxmlformats.org/officeDocument/2006/relationships/hyperlink" Target="https://app2a.outreach.io/templates/914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3BAB57-1EE6-8466-4EBE-33C6A14B9901}"/>
              </a:ext>
            </a:extLst>
          </p:cNvPr>
          <p:cNvSpPr txBox="1">
            <a:spLocks/>
          </p:cNvSpPr>
          <p:nvPr/>
        </p:nvSpPr>
        <p:spPr>
          <a:xfrm>
            <a:off x="879568" y="4985952"/>
            <a:ext cx="8412713" cy="10688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4400"/>
              <a:t>Prospecting Campaign Brief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C26210-9200-1C9A-5C18-C7E6CC462362}"/>
              </a:ext>
            </a:extLst>
          </p:cNvPr>
          <p:cNvSpPr txBox="1">
            <a:spLocks/>
          </p:cNvSpPr>
          <p:nvPr/>
        </p:nvSpPr>
        <p:spPr>
          <a:xfrm>
            <a:off x="879568" y="3558747"/>
            <a:ext cx="9144000" cy="4139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C0C577-9118-161C-CBCA-65282419307F}"/>
              </a:ext>
            </a:extLst>
          </p:cNvPr>
          <p:cNvSpPr txBox="1">
            <a:spLocks/>
          </p:cNvSpPr>
          <p:nvPr/>
        </p:nvSpPr>
        <p:spPr>
          <a:xfrm>
            <a:off x="879568" y="4009768"/>
            <a:ext cx="8412713" cy="10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b="0">
                <a:latin typeface="Poppins Light" pitchFamily="2" charset="77"/>
                <a:cs typeface="Poppins Light" pitchFamily="2" charset="77"/>
              </a:rPr>
              <a:t>Power of Moments</a:t>
            </a:r>
          </a:p>
        </p:txBody>
      </p:sp>
      <p:pic>
        <p:nvPicPr>
          <p:cNvPr id="10" name="Picture 9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D0B85DC9-DA6E-0E48-899D-FD2D8B3CC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38"/>
            <a:ext cx="3138616" cy="2414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623D32-DC78-E00E-74D3-816E6E8A51C9}"/>
              </a:ext>
            </a:extLst>
          </p:cNvPr>
          <p:cNvSpPr/>
          <p:nvPr/>
        </p:nvSpPr>
        <p:spPr>
          <a:xfrm>
            <a:off x="993869" y="3160126"/>
            <a:ext cx="1177832" cy="61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AFA4D4-9B44-DA00-2733-567E3F7BE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50" name="Picture 4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24E79-4612-7711-AB8D-EF275B9E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  <p:sp>
        <p:nvSpPr>
          <p:cNvPr id="48" name="Rectangle: Rounded Corners 115">
            <a:extLst>
              <a:ext uri="{FF2B5EF4-FFF2-40B4-BE49-F238E27FC236}">
                <a16:creationId xmlns:a16="http://schemas.microsoft.com/office/drawing/2014/main" id="{75121ECD-6D4C-8365-EF45-77D131AF8D53}"/>
              </a:ext>
            </a:extLst>
          </p:cNvPr>
          <p:cNvSpPr/>
          <p:nvPr/>
        </p:nvSpPr>
        <p:spPr>
          <a:xfrm>
            <a:off x="9721560" y="1978479"/>
            <a:ext cx="2250307" cy="3956653"/>
          </a:xfrm>
          <a:prstGeom prst="roundRect">
            <a:avLst>
              <a:gd name="adj" fmla="val 3027"/>
            </a:avLst>
          </a:prstGeom>
          <a:gradFill>
            <a:gsLst>
              <a:gs pos="49000">
                <a:schemeClr val="accent1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76961" dist="138792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113">
            <a:extLst>
              <a:ext uri="{FF2B5EF4-FFF2-40B4-BE49-F238E27FC236}">
                <a16:creationId xmlns:a16="http://schemas.microsoft.com/office/drawing/2014/main" id="{F3BCD4E0-A273-8756-B276-130EFE56240A}"/>
              </a:ext>
            </a:extLst>
          </p:cNvPr>
          <p:cNvSpPr/>
          <p:nvPr/>
        </p:nvSpPr>
        <p:spPr>
          <a:xfrm>
            <a:off x="2707601" y="1963613"/>
            <a:ext cx="2250307" cy="3956653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380182" y="1963613"/>
            <a:ext cx="2250307" cy="3956653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115">
            <a:extLst>
              <a:ext uri="{FF2B5EF4-FFF2-40B4-BE49-F238E27FC236}">
                <a16:creationId xmlns:a16="http://schemas.microsoft.com/office/drawing/2014/main" id="{7DCE8A90-A984-F325-8E25-38F674978B1B}"/>
              </a:ext>
            </a:extLst>
          </p:cNvPr>
          <p:cNvSpPr/>
          <p:nvPr/>
        </p:nvSpPr>
        <p:spPr>
          <a:xfrm>
            <a:off x="5042060" y="1963613"/>
            <a:ext cx="2250307" cy="3956653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F92B2-1F02-3E2E-9ED4-5AFC47DCB25B}"/>
              </a:ext>
            </a:extLst>
          </p:cNvPr>
          <p:cNvSpPr txBox="1"/>
          <p:nvPr/>
        </p:nvSpPr>
        <p:spPr>
          <a:xfrm>
            <a:off x="526489" y="3070311"/>
            <a:ext cx="1933922" cy="157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u="sng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Duration: Run 30 Days Post Webinar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Recap of Webinar Highlights/Quotes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Boost sensory appeal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Raise the stakes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Break the script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POM </a:t>
            </a:r>
            <a:r>
              <a:rPr lang="en-US" sz="95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Ebook</a:t>
            </a:r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Download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4CC5C-2091-7DD1-AEAE-D415CB032935}"/>
              </a:ext>
            </a:extLst>
          </p:cNvPr>
          <p:cNvSpPr txBox="1"/>
          <p:nvPr/>
        </p:nvSpPr>
        <p:spPr>
          <a:xfrm>
            <a:off x="539076" y="2138547"/>
            <a:ext cx="2087114" cy="78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u="sng" dirty="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2/13 – 3/15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Poppins Light" panose="00000400000000000000" pitchFamily="2" charset="0"/>
                <a:ea typeface="Open Sans" panose="020B0606030504020204" pitchFamily="34" charset="0"/>
                <a:cs typeface="Poppins Light" panose="00000400000000000000" pitchFamily="2" charset="0"/>
              </a:rPr>
              <a:t>Outreach Follow Up</a:t>
            </a:r>
          </a:p>
          <a:p>
            <a:endParaRPr lang="en-US" sz="1400" b="0" u="sng" dirty="0">
              <a:solidFill>
                <a:schemeClr val="tx1"/>
              </a:solidFill>
              <a:latin typeface="Poppins ExtraLight" pitchFamily="2" charset="77"/>
              <a:cs typeface="Poppins ExtraLight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6CDB8B-771B-DE57-2F66-2391967CD8A3}"/>
              </a:ext>
            </a:extLst>
          </p:cNvPr>
          <p:cNvSpPr txBox="1">
            <a:spLocks/>
          </p:cNvSpPr>
          <p:nvPr/>
        </p:nvSpPr>
        <p:spPr>
          <a:xfrm>
            <a:off x="800736" y="768842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 dirty="0"/>
              <a:t>Post-Webinar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1BBC29-F75E-4842-375F-51FF5A1CD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64" y="1417640"/>
            <a:ext cx="909973" cy="465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9C5EEC1-31DE-13AA-960C-05F575A49E55}"/>
              </a:ext>
            </a:extLst>
          </p:cNvPr>
          <p:cNvSpPr txBox="1"/>
          <p:nvPr/>
        </p:nvSpPr>
        <p:spPr>
          <a:xfrm>
            <a:off x="2861717" y="2138546"/>
            <a:ext cx="2087114" cy="55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u="sng" dirty="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2/14 – 3/15 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Poppins Light" panose="00000400000000000000" pitchFamily="2" charset="0"/>
                <a:ea typeface="Open Sans" panose="020B0606030504020204" pitchFamily="34" charset="0"/>
                <a:cs typeface="Poppins Light" panose="00000400000000000000" pitchFamily="2" charset="0"/>
              </a:rPr>
              <a:t>Marketo Follow Up</a:t>
            </a:r>
            <a:endParaRPr lang="en-US" sz="1400" u="sng" dirty="0">
              <a:latin typeface="Poppins SemiBold" panose="00000700000000000000" pitchFamily="50" charset="0"/>
              <a:ea typeface="Open Sans" panose="020B0606030504020204" pitchFamily="34" charset="0"/>
              <a:cs typeface="Poppins SemiBold" panose="00000700000000000000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3931DF-B52F-57E3-511D-C731B920E469}"/>
              </a:ext>
            </a:extLst>
          </p:cNvPr>
          <p:cNvSpPr txBox="1"/>
          <p:nvPr/>
        </p:nvSpPr>
        <p:spPr>
          <a:xfrm>
            <a:off x="5207401" y="2138546"/>
            <a:ext cx="2087114" cy="55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u="sng" dirty="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2/23 – 3/31 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Poppins Light" panose="00000400000000000000" pitchFamily="2" charset="0"/>
                <a:ea typeface="Open Sans" panose="020B0606030504020204" pitchFamily="34" charset="0"/>
                <a:cs typeface="Poppins Light" panose="00000400000000000000" pitchFamily="2" charset="0"/>
              </a:rPr>
              <a:t>Targeted Digital Ads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42C5D3-42D0-2214-AB43-BBC14C1F8B96}"/>
              </a:ext>
            </a:extLst>
          </p:cNvPr>
          <p:cNvSpPr txBox="1"/>
          <p:nvPr/>
        </p:nvSpPr>
        <p:spPr>
          <a:xfrm>
            <a:off x="9884706" y="2153412"/>
            <a:ext cx="2087114" cy="788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u="sng" dirty="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Ongoing 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1"/>
                </a:solidFill>
                <a:latin typeface="Poppins Light" panose="00000400000000000000" pitchFamily="2" charset="0"/>
                <a:ea typeface="Open Sans" panose="020B0606030504020204" pitchFamily="34" charset="0"/>
                <a:cs typeface="Poppins Light" panose="00000400000000000000" pitchFamily="2" charset="0"/>
              </a:rPr>
              <a:t>Marketo General Nurture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EFCB44-C20B-5114-0923-ECD6ECC22A1B}"/>
              </a:ext>
            </a:extLst>
          </p:cNvPr>
          <p:cNvSpPr txBox="1"/>
          <p:nvPr/>
        </p:nvSpPr>
        <p:spPr>
          <a:xfrm>
            <a:off x="2869912" y="3070311"/>
            <a:ext cx="1933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Marketo - “Thank you for attending! Enjoy exclusive access to the recording.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i="1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Marketo - “Sorry we missed you, but no worries enjoy exclusive access to the recording.”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i="1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Marketo – “Download eBook”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i="1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Marketo – “You have X days left to access recording”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F693D9-95F9-F2BE-C0A5-156CE5A88085}"/>
              </a:ext>
            </a:extLst>
          </p:cNvPr>
          <p:cNvSpPr txBox="1"/>
          <p:nvPr/>
        </p:nvSpPr>
        <p:spPr>
          <a:xfrm>
            <a:off x="5225988" y="3070312"/>
            <a:ext cx="193392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u="sng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Duration: Run 60 Days Post Webinar</a:t>
            </a:r>
          </a:p>
          <a:p>
            <a:endParaRPr lang="en-US" sz="950" u="sng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Landing Page(s): POM eBook Download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CTA: Download eBook</a:t>
            </a:r>
          </a:p>
          <a:p>
            <a:endParaRPr lang="en-US" sz="95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Accounts: Attendees, Registrants + ICP + SFMC</a:t>
            </a:r>
          </a:p>
          <a:p>
            <a:endParaRPr lang="en-US" sz="95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Enroll in </a:t>
            </a:r>
            <a:r>
              <a:rPr lang="en-US" sz="950" dirty="0">
                <a:solidFill>
                  <a:schemeClr val="accent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 Up Outreach Sequence</a:t>
            </a:r>
            <a:r>
              <a:rPr lang="en-US" sz="950" dirty="0">
                <a:solidFill>
                  <a:schemeClr val="accent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</a:p>
          <a:p>
            <a:r>
              <a:rPr lang="en-US" sz="950" b="1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Rule:</a:t>
            </a:r>
            <a:r>
              <a:rPr lang="en-US" sz="95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Enroll if not already in the Webinar Follow-Up Sequences</a:t>
            </a:r>
          </a:p>
          <a:p>
            <a:endParaRPr lang="en-US" sz="95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r>
              <a:rPr lang="en-US" sz="950" b="1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Budget: $500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BFB5CB-F847-3EA3-FF94-767444776736}"/>
              </a:ext>
            </a:extLst>
          </p:cNvPr>
          <p:cNvSpPr txBox="1"/>
          <p:nvPr/>
        </p:nvSpPr>
        <p:spPr>
          <a:xfrm>
            <a:off x="9884706" y="3085179"/>
            <a:ext cx="1933922" cy="246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u="sng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Duration: Run 3 1/2 Mos Post Outreach</a:t>
            </a:r>
          </a:p>
          <a:p>
            <a:r>
              <a:rPr lang="en-US" sz="950" i="1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Enrollment Criteria: If no meetings set after 30 days post webinar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POM concepts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Boost sensory appeal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Raise the stakes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Break the script (strategic surprise)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POM </a:t>
            </a:r>
            <a:r>
              <a:rPr lang="en-US" sz="95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Ebook</a:t>
            </a:r>
            <a:endParaRPr lang="en-US" sz="950" dirty="0">
              <a:solidFill>
                <a:schemeClr val="bg1"/>
              </a:solidFill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Forrester Video Series +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Case Studies</a:t>
            </a:r>
          </a:p>
        </p:txBody>
      </p:sp>
      <p:sp>
        <p:nvSpPr>
          <p:cNvPr id="4" name="Rectangle: Rounded Corners 115">
            <a:extLst>
              <a:ext uri="{FF2B5EF4-FFF2-40B4-BE49-F238E27FC236}">
                <a16:creationId xmlns:a16="http://schemas.microsoft.com/office/drawing/2014/main" id="{E0AC0471-EDD8-9053-7AF9-2195A0129C7B}"/>
              </a:ext>
            </a:extLst>
          </p:cNvPr>
          <p:cNvSpPr/>
          <p:nvPr/>
        </p:nvSpPr>
        <p:spPr>
          <a:xfrm>
            <a:off x="7381810" y="1963613"/>
            <a:ext cx="2250307" cy="3956653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44FE4-FF08-E652-4BB8-D5CD93A7E181}"/>
              </a:ext>
            </a:extLst>
          </p:cNvPr>
          <p:cNvSpPr txBox="1"/>
          <p:nvPr/>
        </p:nvSpPr>
        <p:spPr>
          <a:xfrm>
            <a:off x="7547151" y="2138546"/>
            <a:ext cx="2087114" cy="55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u="sng" dirty="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Ongoing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Poppins Light" panose="00000400000000000000" pitchFamily="2" charset="0"/>
                <a:ea typeface="Open Sans" panose="020B0606030504020204" pitchFamily="34" charset="0"/>
                <a:cs typeface="Poppins Light" panose="00000400000000000000" pitchFamily="2" charset="0"/>
              </a:rPr>
              <a:t>Triggered Sends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C550E-51B2-251E-A784-B361B414333D}"/>
              </a:ext>
            </a:extLst>
          </p:cNvPr>
          <p:cNvSpPr txBox="1"/>
          <p:nvPr/>
        </p:nvSpPr>
        <p:spPr>
          <a:xfrm>
            <a:off x="7565738" y="3070312"/>
            <a:ext cx="193392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cs typeface="Poppins Light" panose="00000400000000000000" pitchFamily="50" charset="0"/>
              </a:rPr>
              <a:t>POM – Meeting Maker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cs typeface="Poppins Light" panose="00000400000000000000" pitchFamily="50" charset="0"/>
              </a:rPr>
              <a:t>Coffee Mailer - To each meeting attendee with content with Idea 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cs typeface="Poppins Light" panose="00000400000000000000" pitchFamily="50" charset="0"/>
              </a:rPr>
              <a:t>Rocket Book – To each person who attended the meeting. Thank you for meeting and QR Code to case study. (Later Buyer’s Guide)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dirty="0">
                <a:latin typeface="Poppins Light" panose="00000400000000000000" pitchFamily="50" charset="0"/>
                <a:cs typeface="Poppins Light" panose="00000400000000000000" pitchFamily="50" charset="0"/>
              </a:rPr>
              <a:t>YETI – To decision makers. With content, maybe case study and use QR Code to case study</a:t>
            </a:r>
          </a:p>
        </p:txBody>
      </p:sp>
    </p:spTree>
    <p:extLst>
      <p:ext uri="{BB962C8B-B14F-4D97-AF65-F5344CB8AC3E}">
        <p14:creationId xmlns:p14="http://schemas.microsoft.com/office/powerpoint/2010/main" val="221523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52D7764-401D-8EE5-F0DD-51175363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34" y="591365"/>
            <a:ext cx="10274206" cy="58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0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9B98-7956-1C4F-1AE7-D21EAC5F8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661979"/>
            <a:ext cx="9144000" cy="940145"/>
          </a:xfrm>
        </p:spPr>
        <p:txBody>
          <a:bodyPr/>
          <a:lstStyle/>
          <a:p>
            <a:r>
              <a:rPr lang="en-US" dirty="0"/>
              <a:t>Reports - Marketo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BD844-4268-DAB7-0CCE-288226C9581E}"/>
              </a:ext>
            </a:extLst>
          </p:cNvPr>
          <p:cNvSpPr txBox="1"/>
          <p:nvPr/>
        </p:nvSpPr>
        <p:spPr>
          <a:xfrm>
            <a:off x="540327" y="6196021"/>
            <a:ext cx="431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of Moment email report.xlsx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8AA83-909C-FCBC-95CE-AE76E2CAF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56" y="1419243"/>
            <a:ext cx="10227200" cy="46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9B98-7956-1C4F-1AE7-D21EAC5F8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661979"/>
            <a:ext cx="9144000" cy="940145"/>
          </a:xfrm>
        </p:spPr>
        <p:txBody>
          <a:bodyPr/>
          <a:lstStyle/>
          <a:p>
            <a:r>
              <a:rPr lang="en-US" dirty="0"/>
              <a:t>Reports - Demandbase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BD844-4268-DAB7-0CCE-288226C9581E}"/>
              </a:ext>
            </a:extLst>
          </p:cNvPr>
          <p:cNvSpPr txBox="1"/>
          <p:nvPr/>
        </p:nvSpPr>
        <p:spPr>
          <a:xfrm>
            <a:off x="540327" y="6196021"/>
            <a:ext cx="572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Q123-Power of Moments Webinar-Registration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19516-C40F-447D-4DB4-D46F3CF1E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94" y="1334524"/>
            <a:ext cx="9817331" cy="4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19525D-66CF-4024-991B-B6A510509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565" y="1787811"/>
            <a:ext cx="6443289" cy="4890079"/>
          </a:xfrm>
        </p:spPr>
        <p:txBody>
          <a:bodyPr>
            <a:normAutofit/>
          </a:bodyPr>
          <a:lstStyle/>
          <a:p>
            <a:r>
              <a:rPr lang="en-US" b="1" dirty="0"/>
              <a:t>Pre-Event: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Offer book to the first 100 registrants (capture PAC) + send save the date popcorn mailer 3-5 days before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a Teaser/Promo video for the event no more than 10secs: Social, Email, Website</a:t>
            </a:r>
            <a:endParaRPr lang="en-US" b="1" dirty="0"/>
          </a:p>
          <a:p>
            <a:r>
              <a:rPr lang="en-US" b="1" dirty="0"/>
              <a:t>Post Event: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Tigger Complimentary Bookmark </a:t>
            </a:r>
          </a:p>
          <a:p>
            <a:pPr marL="857250" lvl="1" indent="-171450"/>
            <a:r>
              <a:rPr lang="en-US" dirty="0"/>
              <a:t>Tease April/May PFL event + QR Code to eBook </a:t>
            </a:r>
          </a:p>
          <a:p>
            <a:pPr marL="857250" lvl="1" indent="-171450"/>
            <a:r>
              <a:rPr lang="en-US" dirty="0"/>
              <a:t>Highlight quotes on pages in book + QR Code to eBook </a:t>
            </a:r>
          </a:p>
          <a:p>
            <a:pPr marL="857250" lvl="1" indent="-171450"/>
            <a:r>
              <a:rPr lang="en-US" dirty="0"/>
              <a:t>Customer Lifecycle Graphic + QR Code to eBook </a:t>
            </a:r>
          </a:p>
          <a:p>
            <a:pPr marL="857250" lvl="1" indent="-171450"/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Trigger Bookmark Set + Follow Up</a:t>
            </a:r>
          </a:p>
          <a:p>
            <a:pPr marL="857250" lvl="1" indent="-171450"/>
            <a:r>
              <a:rPr lang="en-US" dirty="0"/>
              <a:t>Notebook</a:t>
            </a:r>
          </a:p>
          <a:p>
            <a:pPr marL="857250" lvl="1" indent="-171450"/>
            <a:r>
              <a:rPr lang="en-US" dirty="0"/>
              <a:t>Post its</a:t>
            </a:r>
          </a:p>
          <a:p>
            <a:pPr marL="857250" lvl="1" indent="-171450"/>
            <a:r>
              <a:rPr lang="en-US" dirty="0"/>
              <a:t>Bookmark</a:t>
            </a:r>
          </a:p>
          <a:p>
            <a:pPr marL="857250" lvl="1" indent="-171450"/>
            <a:r>
              <a:rPr lang="en-US" dirty="0"/>
              <a:t>Follow Up: </a:t>
            </a:r>
            <a:r>
              <a:rPr lang="en-US" b="1" dirty="0"/>
              <a:t>“</a:t>
            </a:r>
            <a:r>
              <a:rPr lang="en-US" b="1" i="1" dirty="0"/>
              <a:t>Your gift just landed. Schedule a demo and get your complimentary POM book to put your bookmark and sticky notes to good use!”</a:t>
            </a:r>
          </a:p>
          <a:p>
            <a:pPr marL="171450" indent="-171450"/>
            <a:endParaRPr lang="en-US" dirty="0"/>
          </a:p>
          <a:p>
            <a:pPr marL="857250" lvl="1" indent="-171450"/>
            <a:endParaRPr lang="en-US" dirty="0"/>
          </a:p>
          <a:p>
            <a:pPr marL="171450" indent="-171450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21DBD4-BEFE-03F1-1B32-B92A20293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363D1-65B8-0446-681E-BB1DCD2AE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7" t="17731" r="46234" b="17276"/>
          <a:stretch/>
        </p:blipFill>
        <p:spPr>
          <a:xfrm>
            <a:off x="7149573" y="2699034"/>
            <a:ext cx="3527038" cy="280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29B9E-E380-80B1-870B-545C8A11CA39}"/>
              </a:ext>
            </a:extLst>
          </p:cNvPr>
          <p:cNvSpPr txBox="1"/>
          <p:nvPr/>
        </p:nvSpPr>
        <p:spPr>
          <a:xfrm>
            <a:off x="8737243" y="5501116"/>
            <a:ext cx="1522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 Rooted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09DED-340F-C1FC-E298-EA7595647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734" y="2615520"/>
            <a:ext cx="2693266" cy="279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1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5860-37FB-B6BA-BD62-0AAA3E992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POM Landing Page </a:t>
            </a:r>
            <a:r>
              <a:rPr lang="en-US" err="1"/>
              <a:t>Inspo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E438C6-4307-AF14-7C0F-90114129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02" y="1282148"/>
            <a:ext cx="5848706" cy="3977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6AB013-36E4-6330-00F8-B55B47862AC2}"/>
              </a:ext>
            </a:extLst>
          </p:cNvPr>
          <p:cNvSpPr txBox="1"/>
          <p:nvPr/>
        </p:nvSpPr>
        <p:spPr>
          <a:xfrm>
            <a:off x="6128165" y="2497566"/>
            <a:ext cx="2623438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/>
              <a:t>5. PRIMARY CTA: DOWNLOAD POM EBOOK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32CA0-7659-8B4C-CDEA-8D1410F50378}"/>
              </a:ext>
            </a:extLst>
          </p:cNvPr>
          <p:cNvSpPr txBox="1"/>
          <p:nvPr/>
        </p:nvSpPr>
        <p:spPr>
          <a:xfrm>
            <a:off x="3431151" y="1970590"/>
            <a:ext cx="956563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/>
              <a:t>1. Header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AD6CD5-189D-058A-3699-07047F40F81E}"/>
              </a:ext>
            </a:extLst>
          </p:cNvPr>
          <p:cNvSpPr txBox="1"/>
          <p:nvPr/>
        </p:nvSpPr>
        <p:spPr>
          <a:xfrm>
            <a:off x="3160775" y="3363097"/>
            <a:ext cx="1093223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/>
              <a:t>3. Speakers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39D71-7884-567E-49A8-782471039A12}"/>
              </a:ext>
            </a:extLst>
          </p:cNvPr>
          <p:cNvSpPr txBox="1"/>
          <p:nvPr/>
        </p:nvSpPr>
        <p:spPr>
          <a:xfrm>
            <a:off x="3160775" y="2743788"/>
            <a:ext cx="1093222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/>
              <a:t>2. Summary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4C17C-E0F8-05B2-6ACA-7D3B81719009}"/>
              </a:ext>
            </a:extLst>
          </p:cNvPr>
          <p:cNvSpPr txBox="1"/>
          <p:nvPr/>
        </p:nvSpPr>
        <p:spPr>
          <a:xfrm>
            <a:off x="6028349" y="1501686"/>
            <a:ext cx="1623313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/>
              <a:t>4. Clips + Summaries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D84A4B-5E9D-0450-40B2-4BECD180F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403" y="3163381"/>
            <a:ext cx="3200400" cy="3480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6E5C099-9588-D44E-C0E6-5FAC8D941FBF}"/>
              </a:ext>
            </a:extLst>
          </p:cNvPr>
          <p:cNvSpPr txBox="1"/>
          <p:nvPr/>
        </p:nvSpPr>
        <p:spPr>
          <a:xfrm>
            <a:off x="9399922" y="4747428"/>
            <a:ext cx="1972927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/>
              <a:t>6. SECONDARY CTA: SCHEDULE DEMO</a:t>
            </a:r>
          </a:p>
        </p:txBody>
      </p:sp>
    </p:spTree>
    <p:extLst>
      <p:ext uri="{BB962C8B-B14F-4D97-AF65-F5344CB8AC3E}">
        <p14:creationId xmlns:p14="http://schemas.microsoft.com/office/powerpoint/2010/main" val="352410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276EE6-1D2A-883B-F6C0-AB22520C0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AA6D0-C280-EDAC-63C3-BEE05AECED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5F1D4B-CE99-8E7C-5241-55E0B944F6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A1DBA-AF42-3DC6-45BD-C6270D791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A015B7-465B-B56B-326E-6B56E5281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D5C8C5-BC36-4D7E-1BB4-5DA4EFA2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0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1D9B-8CF5-8934-61EB-9D3AAD611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FEE56-112F-DECC-DEE3-BEBD089B59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1B297-DA72-9D9C-1E6B-F6FCDBBA1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11A621-400E-D630-AB76-A2A1CB0F25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97E998-13DA-95E1-D8AE-04B2B3A6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D604FD-5F1B-E696-F280-7E16FF52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0C30F6-E336-169B-4E75-36B54CD11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DC384B2-8A96-4640-B3A9-A4BF0D389B3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4342776D-8C5D-31A1-6F72-A74CC63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88" y="-981926"/>
            <a:ext cx="2836718" cy="218209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25D95B2-D61F-CC82-4954-C012F0D9BAA6}"/>
              </a:ext>
            </a:extLst>
          </p:cNvPr>
          <p:cNvSpPr txBox="1">
            <a:spLocks/>
          </p:cNvSpPr>
          <p:nvPr/>
        </p:nvSpPr>
        <p:spPr>
          <a:xfrm>
            <a:off x="596005" y="2774737"/>
            <a:ext cx="3179884" cy="1256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Presentation</a:t>
            </a:r>
          </a:p>
          <a:p>
            <a:pPr marL="0" indent="0">
              <a:buNone/>
            </a:pPr>
            <a:r>
              <a:rPr lang="en-US" sz="3400" b="1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Overview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34BA15-BA5D-E855-AD60-865C73729514}"/>
              </a:ext>
            </a:extLst>
          </p:cNvPr>
          <p:cNvSpPr/>
          <p:nvPr/>
        </p:nvSpPr>
        <p:spPr>
          <a:xfrm>
            <a:off x="731745" y="4172463"/>
            <a:ext cx="89359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62AF77-4BD6-E2F3-C0C9-D8644497F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327263" y="-770621"/>
            <a:ext cx="3112593" cy="270292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65B2E9B-9DF4-6104-9FB1-4720FCE024A0}"/>
              </a:ext>
            </a:extLst>
          </p:cNvPr>
          <p:cNvSpPr txBox="1">
            <a:spLocks/>
          </p:cNvSpPr>
          <p:nvPr/>
        </p:nvSpPr>
        <p:spPr>
          <a:xfrm>
            <a:off x="6556951" y="1685767"/>
            <a:ext cx="5367863" cy="537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800">
                <a:latin typeface="Poppins SemiBold" pitchFamily="2" charset="77"/>
                <a:cs typeface="Poppins SemiBold" pitchFamily="2" charset="77"/>
              </a:rPr>
              <a:t>Elevation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AAA5FC2-FA60-1A18-C062-61E44C728BE4}"/>
              </a:ext>
            </a:extLst>
          </p:cNvPr>
          <p:cNvSpPr txBox="1">
            <a:spLocks/>
          </p:cNvSpPr>
          <p:nvPr/>
        </p:nvSpPr>
        <p:spPr>
          <a:xfrm>
            <a:off x="5713458" y="1433663"/>
            <a:ext cx="668677" cy="860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n-US"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Q1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948F01A-18E5-D9B4-CE45-25D28AF57BD9}"/>
              </a:ext>
            </a:extLst>
          </p:cNvPr>
          <p:cNvSpPr txBox="1">
            <a:spLocks/>
          </p:cNvSpPr>
          <p:nvPr/>
        </p:nvSpPr>
        <p:spPr>
          <a:xfrm>
            <a:off x="6556951" y="2558603"/>
            <a:ext cx="5367863" cy="537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800">
                <a:latin typeface="Poppins SemiBold" pitchFamily="2" charset="77"/>
                <a:cs typeface="Poppins SemiBold" pitchFamily="2" charset="77"/>
              </a:rPr>
              <a:t>Insights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B84549A-CD96-FCCD-F4D5-CFF710269542}"/>
              </a:ext>
            </a:extLst>
          </p:cNvPr>
          <p:cNvSpPr txBox="1">
            <a:spLocks/>
          </p:cNvSpPr>
          <p:nvPr/>
        </p:nvSpPr>
        <p:spPr>
          <a:xfrm>
            <a:off x="5713458" y="2316890"/>
            <a:ext cx="668677" cy="860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n-US"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Q2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C9382C4-592B-2303-42B2-73E34A206604}"/>
              </a:ext>
            </a:extLst>
          </p:cNvPr>
          <p:cNvSpPr txBox="1">
            <a:spLocks/>
          </p:cNvSpPr>
          <p:nvPr/>
        </p:nvSpPr>
        <p:spPr>
          <a:xfrm>
            <a:off x="6556951" y="3400267"/>
            <a:ext cx="5367863" cy="537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800">
                <a:latin typeface="Poppins SemiBold" pitchFamily="2" charset="77"/>
                <a:cs typeface="Poppins SemiBold" pitchFamily="2" charset="77"/>
              </a:rPr>
              <a:t>Connections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DF201C2-0CDD-C715-4C47-FF75C11C5FD8}"/>
              </a:ext>
            </a:extLst>
          </p:cNvPr>
          <p:cNvSpPr txBox="1">
            <a:spLocks/>
          </p:cNvSpPr>
          <p:nvPr/>
        </p:nvSpPr>
        <p:spPr>
          <a:xfrm>
            <a:off x="5713458" y="3148163"/>
            <a:ext cx="668677" cy="860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n-US"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Q3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9F36E0E-E88A-53BF-E92C-9249BBDCF2B7}"/>
              </a:ext>
            </a:extLst>
          </p:cNvPr>
          <p:cNvSpPr txBox="1">
            <a:spLocks/>
          </p:cNvSpPr>
          <p:nvPr/>
        </p:nvSpPr>
        <p:spPr>
          <a:xfrm>
            <a:off x="6556951" y="4283494"/>
            <a:ext cx="5367863" cy="537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800">
                <a:latin typeface="Poppins SemiBold" pitchFamily="2" charset="77"/>
                <a:cs typeface="Poppins SemiBold" pitchFamily="2" charset="77"/>
              </a:rPr>
              <a:t>Pride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E84C0E5-BED6-4D1B-57DB-364E68CA9399}"/>
              </a:ext>
            </a:extLst>
          </p:cNvPr>
          <p:cNvSpPr txBox="1">
            <a:spLocks/>
          </p:cNvSpPr>
          <p:nvPr/>
        </p:nvSpPr>
        <p:spPr>
          <a:xfrm>
            <a:off x="5713458" y="4031390"/>
            <a:ext cx="668677" cy="860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n-US"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2777532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E14E-1E10-EA82-E5D1-D897CB64E1FB}"/>
              </a:ext>
            </a:extLst>
          </p:cNvPr>
          <p:cNvSpPr txBox="1">
            <a:spLocks/>
          </p:cNvSpPr>
          <p:nvPr/>
        </p:nvSpPr>
        <p:spPr>
          <a:xfrm>
            <a:off x="1044187" y="3581431"/>
            <a:ext cx="10103623" cy="1068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4400"/>
              <a:t>Splash page example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EF5794-50D4-5F27-4BCB-531EEB0FB1F1}"/>
              </a:ext>
            </a:extLst>
          </p:cNvPr>
          <p:cNvSpPr txBox="1">
            <a:spLocks/>
          </p:cNvSpPr>
          <p:nvPr/>
        </p:nvSpPr>
        <p:spPr>
          <a:xfrm>
            <a:off x="1889643" y="2705507"/>
            <a:ext cx="8412713" cy="10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4400" b="0" i="0">
                <a:latin typeface="Poppins Light" pitchFamily="2" charset="77"/>
                <a:cs typeface="Poppins Light" pitchFamily="2" charset="77"/>
              </a:rPr>
              <a:t>Break Page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8D8447-4BCC-2D0B-A275-FAEECB8B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389609" y="-479676"/>
            <a:ext cx="2758935" cy="2395818"/>
          </a:xfrm>
          <a:prstGeom prst="rect">
            <a:avLst/>
          </a:prstGeom>
        </p:spPr>
      </p:pic>
      <p:pic>
        <p:nvPicPr>
          <p:cNvPr id="5" name="Picture 4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A242D2D5-BB8A-E54B-784F-DDD8170C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388" y="-981925"/>
            <a:ext cx="2514405" cy="1934158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6D1EA4-E74F-FC0A-319B-8105A24D0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663" y="4428617"/>
            <a:ext cx="2811817" cy="2441740"/>
          </a:xfrm>
          <a:prstGeom prst="rect">
            <a:avLst/>
          </a:prstGeom>
        </p:spPr>
      </p:pic>
      <p:pic>
        <p:nvPicPr>
          <p:cNvPr id="7" name="Picture 6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D5A35B30-85CB-E3D6-DADD-00529DC13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57" y="5304575"/>
            <a:ext cx="2514405" cy="1934158"/>
          </a:xfrm>
          <a:prstGeom prst="rect">
            <a:avLst/>
          </a:prstGeom>
        </p:spPr>
      </p:pic>
      <p:pic>
        <p:nvPicPr>
          <p:cNvPr id="8" name="Picture 7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1B19A7D8-91CD-42DE-ED7C-29401F969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0543" y="5439657"/>
            <a:ext cx="2514405" cy="19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10EB-9164-AAF7-162F-7A16421DA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810590"/>
            <a:ext cx="9144000" cy="940145"/>
          </a:xfrm>
        </p:spPr>
        <p:txBody>
          <a:bodyPr/>
          <a:lstStyle/>
          <a:p>
            <a:r>
              <a:rPr lang="en-US"/>
              <a:t>Assets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E3BF1-7973-8D4F-BF0F-AE47E0D3E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183" y="2567571"/>
            <a:ext cx="9144000" cy="3212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E00A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 Brief</a:t>
            </a:r>
            <a:endParaRPr lang="en-US" sz="1600">
              <a:solidFill>
                <a:srgbClr val="FE00A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Outreach Sequences/Snippets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E00A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Trello Card</a:t>
            </a:r>
            <a:endParaRPr lang="en-US" sz="1600">
              <a:solidFill>
                <a:srgbClr val="FE00A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E00A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eBook</a:t>
            </a:r>
            <a:r>
              <a:rPr lang="en-US" sz="1600">
                <a:solidFill>
                  <a:srgbClr val="FE00AE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Project Folder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92BBE6-BDED-E1CB-8D07-6D0C1DDD1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3828" y="2632176"/>
            <a:ext cx="3505200" cy="3043863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63C5FCD-1EEC-2ABF-7A41-F30F10ECA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CEBFA-E6F2-85F4-1545-EFCE13E5E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183" y="2227013"/>
            <a:ext cx="909973" cy="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7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3A79663C-B7A4-FC4E-2C9B-539F8027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137465"/>
            <a:ext cx="2763982" cy="2126140"/>
          </a:xfrm>
          <a:prstGeom prst="rect">
            <a:avLst/>
          </a:prstGeom>
        </p:spPr>
      </p:pic>
      <p:pic>
        <p:nvPicPr>
          <p:cNvPr id="6" name="Picture 5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795CE3C1-5AB0-4379-79C2-E64A5307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56" y="5013852"/>
            <a:ext cx="3039571" cy="23381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A3775B-CBE5-1BA1-7340-5990C7542C9E}"/>
              </a:ext>
            </a:extLst>
          </p:cNvPr>
          <p:cNvSpPr txBox="1">
            <a:spLocks/>
          </p:cNvSpPr>
          <p:nvPr/>
        </p:nvSpPr>
        <p:spPr>
          <a:xfrm>
            <a:off x="1044187" y="3581431"/>
            <a:ext cx="10103623" cy="1068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4400"/>
              <a:t>Splash page 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2BA3CC-AEE0-B5BE-3D3E-121571BDD32A}"/>
              </a:ext>
            </a:extLst>
          </p:cNvPr>
          <p:cNvSpPr txBox="1">
            <a:spLocks/>
          </p:cNvSpPr>
          <p:nvPr/>
        </p:nvSpPr>
        <p:spPr>
          <a:xfrm>
            <a:off x="1889643" y="2705507"/>
            <a:ext cx="8412713" cy="10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4400" b="0" i="0">
                <a:latin typeface="Poppins Light" pitchFamily="2" charset="77"/>
                <a:cs typeface="Poppins Light" pitchFamily="2" charset="77"/>
              </a:rPr>
              <a:t>Break Page</a:t>
            </a:r>
          </a:p>
        </p:txBody>
      </p:sp>
    </p:spTree>
    <p:extLst>
      <p:ext uri="{BB962C8B-B14F-4D97-AF65-F5344CB8AC3E}">
        <p14:creationId xmlns:p14="http://schemas.microsoft.com/office/powerpoint/2010/main" val="1555798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A81959-FE85-2174-91F3-2FB52669F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290" y="5011058"/>
            <a:ext cx="3505200" cy="3043863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0C1C557-2ADE-0B72-47C9-4C61A962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5557" y="-1521932"/>
            <a:ext cx="3505200" cy="30438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9DC7627-2AA9-DF37-0831-C07AA9CA6C85}"/>
              </a:ext>
            </a:extLst>
          </p:cNvPr>
          <p:cNvSpPr txBox="1">
            <a:spLocks/>
          </p:cNvSpPr>
          <p:nvPr/>
        </p:nvSpPr>
        <p:spPr>
          <a:xfrm>
            <a:off x="1044187" y="3581431"/>
            <a:ext cx="10103623" cy="1068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Splash page example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CA6D67-E0B9-C9A5-A890-3FA4778455AC}"/>
              </a:ext>
            </a:extLst>
          </p:cNvPr>
          <p:cNvSpPr txBox="1">
            <a:spLocks/>
          </p:cNvSpPr>
          <p:nvPr/>
        </p:nvSpPr>
        <p:spPr>
          <a:xfrm>
            <a:off x="1889643" y="2705507"/>
            <a:ext cx="8412713" cy="10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44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Break Page</a:t>
            </a:r>
          </a:p>
        </p:txBody>
      </p:sp>
    </p:spTree>
    <p:extLst>
      <p:ext uri="{BB962C8B-B14F-4D97-AF65-F5344CB8AC3E}">
        <p14:creationId xmlns:p14="http://schemas.microsoft.com/office/powerpoint/2010/main" val="288376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D49D-E7BB-3989-7018-3D4F3A994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D1516-E5BD-8D57-B0E3-71CE27EB5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70D38-FD15-27B4-31FC-6787AA5205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E4E919-BE08-30C7-0701-B4CC833277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E53448-6415-446E-8456-22C9BF77CCBC}"/>
              </a:ext>
            </a:extLst>
          </p:cNvPr>
          <p:cNvSpPr>
            <a:spLocks/>
          </p:cNvSpPr>
          <p:nvPr/>
        </p:nvSpPr>
        <p:spPr>
          <a:xfrm>
            <a:off x="4408618" y="0"/>
            <a:ext cx="3450472" cy="1690134"/>
          </a:xfrm>
          <a:prstGeom prst="rect">
            <a:avLst/>
          </a:prstGeom>
          <a:gradFill>
            <a:gsLst>
              <a:gs pos="0">
                <a:srgbClr val="FE00AE"/>
              </a:gs>
              <a:gs pos="100000">
                <a:srgbClr val="A935B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DF91BF-1384-2A5A-B9A7-8D7A93E78D5E}"/>
              </a:ext>
            </a:extLst>
          </p:cNvPr>
          <p:cNvSpPr>
            <a:spLocks/>
          </p:cNvSpPr>
          <p:nvPr/>
        </p:nvSpPr>
        <p:spPr>
          <a:xfrm>
            <a:off x="838199" y="5165124"/>
            <a:ext cx="3450472" cy="169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FA6FEC-24A8-AA93-9AAE-98424CF7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523444-AD17-1B70-02B9-C3D21576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1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115">
            <a:extLst>
              <a:ext uri="{FF2B5EF4-FFF2-40B4-BE49-F238E27FC236}">
                <a16:creationId xmlns:a16="http://schemas.microsoft.com/office/drawing/2014/main" id="{75121ECD-6D4C-8365-EF45-77D131AF8D53}"/>
              </a:ext>
            </a:extLst>
          </p:cNvPr>
          <p:cNvSpPr/>
          <p:nvPr/>
        </p:nvSpPr>
        <p:spPr>
          <a:xfrm>
            <a:off x="8821208" y="1948747"/>
            <a:ext cx="2543478" cy="4217827"/>
          </a:xfrm>
          <a:prstGeom prst="roundRect">
            <a:avLst>
              <a:gd name="adj" fmla="val 3027"/>
            </a:avLst>
          </a:prstGeom>
          <a:gradFill>
            <a:gsLst>
              <a:gs pos="49000">
                <a:schemeClr val="accent1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76961" dist="138792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113">
            <a:extLst>
              <a:ext uri="{FF2B5EF4-FFF2-40B4-BE49-F238E27FC236}">
                <a16:creationId xmlns:a16="http://schemas.microsoft.com/office/drawing/2014/main" id="{F3BCD4E0-A273-8756-B276-130EFE56240A}"/>
              </a:ext>
            </a:extLst>
          </p:cNvPr>
          <p:cNvSpPr/>
          <p:nvPr/>
        </p:nvSpPr>
        <p:spPr>
          <a:xfrm>
            <a:off x="3533070" y="19487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889001" y="19487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115">
            <a:extLst>
              <a:ext uri="{FF2B5EF4-FFF2-40B4-BE49-F238E27FC236}">
                <a16:creationId xmlns:a16="http://schemas.microsoft.com/office/drawing/2014/main" id="{7DCE8A90-A984-F325-8E25-38F674978B1B}"/>
              </a:ext>
            </a:extLst>
          </p:cNvPr>
          <p:cNvSpPr/>
          <p:nvPr/>
        </p:nvSpPr>
        <p:spPr>
          <a:xfrm>
            <a:off x="6202699" y="19487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F92B2-1F02-3E2E-9ED4-5AFC47DCB25B}"/>
              </a:ext>
            </a:extLst>
          </p:cNvPr>
          <p:cNvSpPr txBox="1"/>
          <p:nvPr/>
        </p:nvSpPr>
        <p:spPr>
          <a:xfrm>
            <a:off x="1035308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4CC5C-2091-7DD1-AEAE-D415CB032935}"/>
              </a:ext>
            </a:extLst>
          </p:cNvPr>
          <p:cNvSpPr txBox="1"/>
          <p:nvPr/>
        </p:nvSpPr>
        <p:spPr>
          <a:xfrm>
            <a:off x="1047895" y="2123681"/>
            <a:ext cx="235902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6CDB8B-771B-DE57-2F66-2391967CD8A3}"/>
              </a:ext>
            </a:extLst>
          </p:cNvPr>
          <p:cNvSpPr txBox="1">
            <a:spLocks/>
          </p:cNvSpPr>
          <p:nvPr/>
        </p:nvSpPr>
        <p:spPr>
          <a:xfrm>
            <a:off x="800736" y="768842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Side by side sections – 4up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E30EC-4D50-5BD4-7DB7-1D0F1EF84159}"/>
              </a:ext>
            </a:extLst>
          </p:cNvPr>
          <p:cNvSpPr txBox="1"/>
          <p:nvPr/>
        </p:nvSpPr>
        <p:spPr>
          <a:xfrm>
            <a:off x="700205" y="227293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r>
              <a:rPr lang="en-GB" sz="800" b="1" u="none" strike="noStrike" kern="1200" cap="all" spc="300" baseline="0">
                <a:latin typeface="Poppins SemiBold" pitchFamily="2" charset="77"/>
                <a:cs typeface="Poppins SemiBold" pitchFamily="2" charset="77"/>
              </a:rPr>
              <a:t>Tiny Subheading lorem ipsum (optional)</a:t>
            </a: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1BBC29-F75E-4842-375F-51FF5A1C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64" y="1417640"/>
            <a:ext cx="909973" cy="465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9C5EEC1-31DE-13AA-960C-05F575A49E55}"/>
              </a:ext>
            </a:extLst>
          </p:cNvPr>
          <p:cNvSpPr txBox="1"/>
          <p:nvPr/>
        </p:nvSpPr>
        <p:spPr>
          <a:xfrm>
            <a:off x="3687186" y="2123681"/>
            <a:ext cx="235902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3931DF-B52F-57E3-511D-C731B920E469}"/>
              </a:ext>
            </a:extLst>
          </p:cNvPr>
          <p:cNvSpPr txBox="1"/>
          <p:nvPr/>
        </p:nvSpPr>
        <p:spPr>
          <a:xfrm>
            <a:off x="6368040" y="2123681"/>
            <a:ext cx="235902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42C5D3-42D0-2214-AB43-BBC14C1F8B96}"/>
              </a:ext>
            </a:extLst>
          </p:cNvPr>
          <p:cNvSpPr txBox="1"/>
          <p:nvPr/>
        </p:nvSpPr>
        <p:spPr>
          <a:xfrm>
            <a:off x="8986549" y="2123681"/>
            <a:ext cx="2359024" cy="7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The highlighted, most important one (if applicable)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E1654A-7A56-55D5-992A-361A5C191AB8}"/>
              </a:ext>
            </a:extLst>
          </p:cNvPr>
          <p:cNvSpPr txBox="1"/>
          <p:nvPr/>
        </p:nvSpPr>
        <p:spPr>
          <a:xfrm>
            <a:off x="1035308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EFCB44-C20B-5114-0923-ECD6ECC22A1B}"/>
              </a:ext>
            </a:extLst>
          </p:cNvPr>
          <p:cNvSpPr txBox="1"/>
          <p:nvPr/>
        </p:nvSpPr>
        <p:spPr>
          <a:xfrm>
            <a:off x="3695381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AF3EA5-E3C5-E7BB-6CF3-33CCC0A68D9E}"/>
              </a:ext>
            </a:extLst>
          </p:cNvPr>
          <p:cNvSpPr txBox="1"/>
          <p:nvPr/>
        </p:nvSpPr>
        <p:spPr>
          <a:xfrm>
            <a:off x="3695381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F693D9-95F9-F2BE-C0A5-156CE5A88085}"/>
              </a:ext>
            </a:extLst>
          </p:cNvPr>
          <p:cNvSpPr txBox="1"/>
          <p:nvPr/>
        </p:nvSpPr>
        <p:spPr>
          <a:xfrm>
            <a:off x="6386627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49E7B-F0B2-EB96-62C3-D074A5A79BB4}"/>
              </a:ext>
            </a:extLst>
          </p:cNvPr>
          <p:cNvSpPr txBox="1"/>
          <p:nvPr/>
        </p:nvSpPr>
        <p:spPr>
          <a:xfrm>
            <a:off x="6386627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BFB5CB-F847-3EA3-FF94-767444776736}"/>
              </a:ext>
            </a:extLst>
          </p:cNvPr>
          <p:cNvSpPr txBox="1"/>
          <p:nvPr/>
        </p:nvSpPr>
        <p:spPr>
          <a:xfrm>
            <a:off x="8984354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BC8FA8-6614-DBA0-AB48-9EC740C31340}"/>
              </a:ext>
            </a:extLst>
          </p:cNvPr>
          <p:cNvSpPr txBox="1"/>
          <p:nvPr/>
        </p:nvSpPr>
        <p:spPr>
          <a:xfrm>
            <a:off x="8984354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AFA4D4-9B44-DA00-2733-567E3F7BE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50" name="Picture 4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24E79-4612-7711-AB8D-EF275B9E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16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115">
            <a:extLst>
              <a:ext uri="{FF2B5EF4-FFF2-40B4-BE49-F238E27FC236}">
                <a16:creationId xmlns:a16="http://schemas.microsoft.com/office/drawing/2014/main" id="{75121ECD-6D4C-8365-EF45-77D131AF8D53}"/>
              </a:ext>
            </a:extLst>
          </p:cNvPr>
          <p:cNvSpPr/>
          <p:nvPr/>
        </p:nvSpPr>
        <p:spPr>
          <a:xfrm>
            <a:off x="8821208" y="1948747"/>
            <a:ext cx="2543478" cy="4217827"/>
          </a:xfrm>
          <a:prstGeom prst="roundRect">
            <a:avLst>
              <a:gd name="adj" fmla="val 3027"/>
            </a:avLst>
          </a:prstGeom>
          <a:gradFill>
            <a:gsLst>
              <a:gs pos="49000">
                <a:schemeClr val="accent1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76961" dist="138792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113">
            <a:extLst>
              <a:ext uri="{FF2B5EF4-FFF2-40B4-BE49-F238E27FC236}">
                <a16:creationId xmlns:a16="http://schemas.microsoft.com/office/drawing/2014/main" id="{F3BCD4E0-A273-8756-B276-130EFE56240A}"/>
              </a:ext>
            </a:extLst>
          </p:cNvPr>
          <p:cNvSpPr/>
          <p:nvPr/>
        </p:nvSpPr>
        <p:spPr>
          <a:xfrm>
            <a:off x="3533070" y="19487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889001" y="19487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115">
            <a:extLst>
              <a:ext uri="{FF2B5EF4-FFF2-40B4-BE49-F238E27FC236}">
                <a16:creationId xmlns:a16="http://schemas.microsoft.com/office/drawing/2014/main" id="{7DCE8A90-A984-F325-8E25-38F674978B1B}"/>
              </a:ext>
            </a:extLst>
          </p:cNvPr>
          <p:cNvSpPr/>
          <p:nvPr/>
        </p:nvSpPr>
        <p:spPr>
          <a:xfrm>
            <a:off x="6202699" y="19487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F92B2-1F02-3E2E-9ED4-5AFC47DCB25B}"/>
              </a:ext>
            </a:extLst>
          </p:cNvPr>
          <p:cNvSpPr txBox="1"/>
          <p:nvPr/>
        </p:nvSpPr>
        <p:spPr>
          <a:xfrm>
            <a:off x="1035308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4CC5C-2091-7DD1-AEAE-D415CB032935}"/>
              </a:ext>
            </a:extLst>
          </p:cNvPr>
          <p:cNvSpPr txBox="1"/>
          <p:nvPr/>
        </p:nvSpPr>
        <p:spPr>
          <a:xfrm>
            <a:off x="1047895" y="2123681"/>
            <a:ext cx="235902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C5EEC1-31DE-13AA-960C-05F575A49E55}"/>
              </a:ext>
            </a:extLst>
          </p:cNvPr>
          <p:cNvSpPr txBox="1"/>
          <p:nvPr/>
        </p:nvSpPr>
        <p:spPr>
          <a:xfrm>
            <a:off x="3687186" y="2123681"/>
            <a:ext cx="235902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3931DF-B52F-57E3-511D-C731B920E469}"/>
              </a:ext>
            </a:extLst>
          </p:cNvPr>
          <p:cNvSpPr txBox="1"/>
          <p:nvPr/>
        </p:nvSpPr>
        <p:spPr>
          <a:xfrm>
            <a:off x="6368040" y="2123681"/>
            <a:ext cx="235902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42C5D3-42D0-2214-AB43-BBC14C1F8B96}"/>
              </a:ext>
            </a:extLst>
          </p:cNvPr>
          <p:cNvSpPr txBox="1"/>
          <p:nvPr/>
        </p:nvSpPr>
        <p:spPr>
          <a:xfrm>
            <a:off x="8986549" y="2123681"/>
            <a:ext cx="2359024" cy="7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The highlighted, most important one (if applicable)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E1654A-7A56-55D5-992A-361A5C191AB8}"/>
              </a:ext>
            </a:extLst>
          </p:cNvPr>
          <p:cNvSpPr txBox="1"/>
          <p:nvPr/>
        </p:nvSpPr>
        <p:spPr>
          <a:xfrm>
            <a:off x="1035308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EFCB44-C20B-5114-0923-ECD6ECC22A1B}"/>
              </a:ext>
            </a:extLst>
          </p:cNvPr>
          <p:cNvSpPr txBox="1"/>
          <p:nvPr/>
        </p:nvSpPr>
        <p:spPr>
          <a:xfrm>
            <a:off x="3695381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AF3EA5-E3C5-E7BB-6CF3-33CCC0A68D9E}"/>
              </a:ext>
            </a:extLst>
          </p:cNvPr>
          <p:cNvSpPr txBox="1"/>
          <p:nvPr/>
        </p:nvSpPr>
        <p:spPr>
          <a:xfrm>
            <a:off x="3695381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F693D9-95F9-F2BE-C0A5-156CE5A88085}"/>
              </a:ext>
            </a:extLst>
          </p:cNvPr>
          <p:cNvSpPr txBox="1"/>
          <p:nvPr/>
        </p:nvSpPr>
        <p:spPr>
          <a:xfrm>
            <a:off x="6386627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49E7B-F0B2-EB96-62C3-D074A5A79BB4}"/>
              </a:ext>
            </a:extLst>
          </p:cNvPr>
          <p:cNvSpPr txBox="1"/>
          <p:nvPr/>
        </p:nvSpPr>
        <p:spPr>
          <a:xfrm>
            <a:off x="6386627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BFB5CB-F847-3EA3-FF94-767444776736}"/>
              </a:ext>
            </a:extLst>
          </p:cNvPr>
          <p:cNvSpPr txBox="1"/>
          <p:nvPr/>
        </p:nvSpPr>
        <p:spPr>
          <a:xfrm>
            <a:off x="8984354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BC8FA8-6614-DBA0-AB48-9EC740C31340}"/>
              </a:ext>
            </a:extLst>
          </p:cNvPr>
          <p:cNvSpPr txBox="1"/>
          <p:nvPr/>
        </p:nvSpPr>
        <p:spPr>
          <a:xfrm>
            <a:off x="8984354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A48DD1-FAF2-CE7D-58EE-C5319779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28D272-EE20-1182-8F0C-337D8B345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8E07B1D8-6570-ABAD-C187-DE9E415938D5}"/>
              </a:ext>
            </a:extLst>
          </p:cNvPr>
          <p:cNvSpPr txBox="1">
            <a:spLocks/>
          </p:cNvSpPr>
          <p:nvPr/>
        </p:nvSpPr>
        <p:spPr>
          <a:xfrm>
            <a:off x="800736" y="1037458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Side by side sections – 4up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584BE5-E198-F31B-02A7-CE345B5C82F7}"/>
              </a:ext>
            </a:extLst>
          </p:cNvPr>
          <p:cNvSpPr txBox="1"/>
          <p:nvPr/>
        </p:nvSpPr>
        <p:spPr>
          <a:xfrm>
            <a:off x="752160" y="495909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r>
              <a:rPr lang="en-GB" sz="800" b="1" u="none" strike="noStrike" kern="1200" cap="all" spc="300" baseline="0">
                <a:latin typeface="Poppins SemiBold" pitchFamily="2" charset="77"/>
                <a:cs typeface="Poppins SemiBold" pitchFamily="2" charset="77"/>
              </a:rPr>
              <a:t>Tiny Subheading lorem ipsum (optional)</a:t>
            </a: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913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115">
            <a:extLst>
              <a:ext uri="{FF2B5EF4-FFF2-40B4-BE49-F238E27FC236}">
                <a16:creationId xmlns:a16="http://schemas.microsoft.com/office/drawing/2014/main" id="{47944260-DAF3-3CD9-8D40-4BF6BC875EE0}"/>
              </a:ext>
            </a:extLst>
          </p:cNvPr>
          <p:cNvSpPr/>
          <p:nvPr/>
        </p:nvSpPr>
        <p:spPr>
          <a:xfrm>
            <a:off x="8821208" y="1948747"/>
            <a:ext cx="2543478" cy="4217827"/>
          </a:xfrm>
          <a:prstGeom prst="roundRect">
            <a:avLst>
              <a:gd name="adj" fmla="val 3027"/>
            </a:avLst>
          </a:prstGeom>
          <a:gradFill>
            <a:gsLst>
              <a:gs pos="66000">
                <a:srgbClr val="8370FD"/>
              </a:gs>
              <a:gs pos="33000">
                <a:srgbClr val="07C2DB"/>
              </a:gs>
              <a:gs pos="99000">
                <a:srgbClr val="FE00AE"/>
              </a:gs>
            </a:gsLst>
            <a:lin ang="2700000" scaled="0"/>
          </a:gradFill>
          <a:ln>
            <a:noFill/>
          </a:ln>
          <a:effectLst>
            <a:outerShdw blurRad="176961" dist="138792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113">
            <a:extLst>
              <a:ext uri="{FF2B5EF4-FFF2-40B4-BE49-F238E27FC236}">
                <a16:creationId xmlns:a16="http://schemas.microsoft.com/office/drawing/2014/main" id="{F3BCD4E0-A273-8756-B276-130EFE56240A}"/>
              </a:ext>
            </a:extLst>
          </p:cNvPr>
          <p:cNvSpPr/>
          <p:nvPr/>
        </p:nvSpPr>
        <p:spPr>
          <a:xfrm>
            <a:off x="3533070" y="19487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889001" y="19487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115">
            <a:extLst>
              <a:ext uri="{FF2B5EF4-FFF2-40B4-BE49-F238E27FC236}">
                <a16:creationId xmlns:a16="http://schemas.microsoft.com/office/drawing/2014/main" id="{7DCE8A90-A984-F325-8E25-38F674978B1B}"/>
              </a:ext>
            </a:extLst>
          </p:cNvPr>
          <p:cNvSpPr/>
          <p:nvPr/>
        </p:nvSpPr>
        <p:spPr>
          <a:xfrm>
            <a:off x="6202699" y="19487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F92B2-1F02-3E2E-9ED4-5AFC47DCB25B}"/>
              </a:ext>
            </a:extLst>
          </p:cNvPr>
          <p:cNvSpPr txBox="1"/>
          <p:nvPr/>
        </p:nvSpPr>
        <p:spPr>
          <a:xfrm>
            <a:off x="1035308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4CC5C-2091-7DD1-AEAE-D415CB032935}"/>
              </a:ext>
            </a:extLst>
          </p:cNvPr>
          <p:cNvSpPr txBox="1"/>
          <p:nvPr/>
        </p:nvSpPr>
        <p:spPr>
          <a:xfrm>
            <a:off x="1047895" y="2123681"/>
            <a:ext cx="235902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C5EEC1-31DE-13AA-960C-05F575A49E55}"/>
              </a:ext>
            </a:extLst>
          </p:cNvPr>
          <p:cNvSpPr txBox="1"/>
          <p:nvPr/>
        </p:nvSpPr>
        <p:spPr>
          <a:xfrm>
            <a:off x="3687186" y="2123681"/>
            <a:ext cx="235902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3931DF-B52F-57E3-511D-C731B920E469}"/>
              </a:ext>
            </a:extLst>
          </p:cNvPr>
          <p:cNvSpPr txBox="1"/>
          <p:nvPr/>
        </p:nvSpPr>
        <p:spPr>
          <a:xfrm>
            <a:off x="6368040" y="2123681"/>
            <a:ext cx="235902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42C5D3-42D0-2214-AB43-BBC14C1F8B96}"/>
              </a:ext>
            </a:extLst>
          </p:cNvPr>
          <p:cNvSpPr txBox="1"/>
          <p:nvPr/>
        </p:nvSpPr>
        <p:spPr>
          <a:xfrm>
            <a:off x="8986549" y="2123681"/>
            <a:ext cx="2359024" cy="7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The highlighted, most important one (if applicable)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E1654A-7A56-55D5-992A-361A5C191AB8}"/>
              </a:ext>
            </a:extLst>
          </p:cNvPr>
          <p:cNvSpPr txBox="1"/>
          <p:nvPr/>
        </p:nvSpPr>
        <p:spPr>
          <a:xfrm>
            <a:off x="1035308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EFCB44-C20B-5114-0923-ECD6ECC22A1B}"/>
              </a:ext>
            </a:extLst>
          </p:cNvPr>
          <p:cNvSpPr txBox="1"/>
          <p:nvPr/>
        </p:nvSpPr>
        <p:spPr>
          <a:xfrm>
            <a:off x="3695381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AF3EA5-E3C5-E7BB-6CF3-33CCC0A68D9E}"/>
              </a:ext>
            </a:extLst>
          </p:cNvPr>
          <p:cNvSpPr txBox="1"/>
          <p:nvPr/>
        </p:nvSpPr>
        <p:spPr>
          <a:xfrm>
            <a:off x="3695381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F693D9-95F9-F2BE-C0A5-156CE5A88085}"/>
              </a:ext>
            </a:extLst>
          </p:cNvPr>
          <p:cNvSpPr txBox="1"/>
          <p:nvPr/>
        </p:nvSpPr>
        <p:spPr>
          <a:xfrm>
            <a:off x="6386627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49E7B-F0B2-EB96-62C3-D074A5A79BB4}"/>
              </a:ext>
            </a:extLst>
          </p:cNvPr>
          <p:cNvSpPr txBox="1"/>
          <p:nvPr/>
        </p:nvSpPr>
        <p:spPr>
          <a:xfrm>
            <a:off x="6386627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BFB5CB-F847-3EA3-FF94-767444776736}"/>
              </a:ext>
            </a:extLst>
          </p:cNvPr>
          <p:cNvSpPr txBox="1"/>
          <p:nvPr/>
        </p:nvSpPr>
        <p:spPr>
          <a:xfrm>
            <a:off x="8984354" y="3055446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BC8FA8-6614-DBA0-AB48-9EC740C31340}"/>
              </a:ext>
            </a:extLst>
          </p:cNvPr>
          <p:cNvSpPr txBox="1"/>
          <p:nvPr/>
        </p:nvSpPr>
        <p:spPr>
          <a:xfrm>
            <a:off x="8984354" y="4436238"/>
            <a:ext cx="218587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0998157-D3FF-6CF5-4C1A-009F8EFC5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C2D0CA-4786-6D23-816D-E3358F40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83EE4B9-CA55-6E0F-6AD3-CD2A6165E9A1}"/>
              </a:ext>
            </a:extLst>
          </p:cNvPr>
          <p:cNvSpPr txBox="1">
            <a:spLocks/>
          </p:cNvSpPr>
          <p:nvPr/>
        </p:nvSpPr>
        <p:spPr>
          <a:xfrm>
            <a:off x="800736" y="1037458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Side by side sections – 4up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B5CCA3-7972-B683-7340-BA6B65F93AA6}"/>
              </a:ext>
            </a:extLst>
          </p:cNvPr>
          <p:cNvSpPr txBox="1"/>
          <p:nvPr/>
        </p:nvSpPr>
        <p:spPr>
          <a:xfrm>
            <a:off x="752160" y="495909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r>
              <a:rPr lang="en-GB" sz="800" b="1" u="none" strike="noStrike" kern="1200" cap="all" spc="300" baseline="0">
                <a:latin typeface="Poppins SemiBold" pitchFamily="2" charset="77"/>
                <a:cs typeface="Poppins SemiBold" pitchFamily="2" charset="77"/>
              </a:rPr>
              <a:t>Tiny Subheading lorem ipsum (optional)</a:t>
            </a: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2906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2483BE-1376-309F-BEB5-DDA38F40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716284"/>
            <a:ext cx="3408344" cy="2959755"/>
          </a:xfrm>
          <a:prstGeom prst="rect">
            <a:avLst/>
          </a:prstGeom>
        </p:spPr>
      </p:pic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AB3A6E-2B33-02C1-49CE-E8BA8D62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466" y="947293"/>
            <a:ext cx="3164750" cy="2748221"/>
          </a:xfrm>
          <a:prstGeom prst="rect">
            <a:avLst/>
          </a:prstGeom>
        </p:spPr>
      </p:pic>
      <p:sp>
        <p:nvSpPr>
          <p:cNvPr id="26" name="Rectangle: Rounded Corners 113">
            <a:extLst>
              <a:ext uri="{FF2B5EF4-FFF2-40B4-BE49-F238E27FC236}">
                <a16:creationId xmlns:a16="http://schemas.microsoft.com/office/drawing/2014/main" id="{F3BCD4E0-A273-8756-B276-130EFE56240A}"/>
              </a:ext>
            </a:extLst>
          </p:cNvPr>
          <p:cNvSpPr/>
          <p:nvPr/>
        </p:nvSpPr>
        <p:spPr>
          <a:xfrm>
            <a:off x="4609586" y="1748125"/>
            <a:ext cx="3164749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901327" y="1748125"/>
            <a:ext cx="3164749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F92B2-1F02-3E2E-9ED4-5AFC47DCB25B}"/>
              </a:ext>
            </a:extLst>
          </p:cNvPr>
          <p:cNvSpPr txBox="1"/>
          <p:nvPr/>
        </p:nvSpPr>
        <p:spPr>
          <a:xfrm>
            <a:off x="1047634" y="3136316"/>
            <a:ext cx="271979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4CC5C-2091-7DD1-AEAE-D415CB032935}"/>
              </a:ext>
            </a:extLst>
          </p:cNvPr>
          <p:cNvSpPr txBox="1"/>
          <p:nvPr/>
        </p:nvSpPr>
        <p:spPr>
          <a:xfrm>
            <a:off x="1060221" y="2593996"/>
            <a:ext cx="2935240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6CDB8B-771B-DE57-2F66-2391967CD8A3}"/>
              </a:ext>
            </a:extLst>
          </p:cNvPr>
          <p:cNvSpPr txBox="1">
            <a:spLocks/>
          </p:cNvSpPr>
          <p:nvPr/>
        </p:nvSpPr>
        <p:spPr>
          <a:xfrm>
            <a:off x="800736" y="983535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Side by side sections – 3up + color coding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E30EC-4D50-5BD4-7DB7-1D0F1EF84159}"/>
              </a:ext>
            </a:extLst>
          </p:cNvPr>
          <p:cNvSpPr txBox="1"/>
          <p:nvPr/>
        </p:nvSpPr>
        <p:spPr>
          <a:xfrm>
            <a:off x="700205" y="441986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r>
              <a:rPr lang="en-GB" sz="800" b="1" u="none" strike="noStrike" kern="1200" cap="all" spc="300" baseline="0">
                <a:latin typeface="Poppins SemiBold" pitchFamily="2" charset="77"/>
                <a:cs typeface="Poppins SemiBold" pitchFamily="2" charset="77"/>
              </a:rPr>
              <a:t>Tiny Subheading lorem ipsum (optional)</a:t>
            </a: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C5EEC1-31DE-13AA-960C-05F575A49E55}"/>
              </a:ext>
            </a:extLst>
          </p:cNvPr>
          <p:cNvSpPr txBox="1"/>
          <p:nvPr/>
        </p:nvSpPr>
        <p:spPr>
          <a:xfrm>
            <a:off x="4763702" y="2537471"/>
            <a:ext cx="2935240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E1654A-7A56-55D5-992A-361A5C191AB8}"/>
              </a:ext>
            </a:extLst>
          </p:cNvPr>
          <p:cNvSpPr txBox="1"/>
          <p:nvPr/>
        </p:nvSpPr>
        <p:spPr>
          <a:xfrm>
            <a:off x="1047634" y="4262251"/>
            <a:ext cx="2719796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EFCB44-C20B-5114-0923-ECD6ECC22A1B}"/>
              </a:ext>
            </a:extLst>
          </p:cNvPr>
          <p:cNvSpPr txBox="1"/>
          <p:nvPr/>
        </p:nvSpPr>
        <p:spPr>
          <a:xfrm>
            <a:off x="4771897" y="3123395"/>
            <a:ext cx="271979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AF3EA5-E3C5-E7BB-6CF3-33CCC0A68D9E}"/>
              </a:ext>
            </a:extLst>
          </p:cNvPr>
          <p:cNvSpPr txBox="1"/>
          <p:nvPr/>
        </p:nvSpPr>
        <p:spPr>
          <a:xfrm>
            <a:off x="4771897" y="4235616"/>
            <a:ext cx="2719796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C156309-4E63-738D-E693-F709F5D33B91}"/>
              </a:ext>
            </a:extLst>
          </p:cNvPr>
          <p:cNvSpPr txBox="1">
            <a:spLocks/>
          </p:cNvSpPr>
          <p:nvPr/>
        </p:nvSpPr>
        <p:spPr>
          <a:xfrm>
            <a:off x="700205" y="1943412"/>
            <a:ext cx="3141453" cy="461849"/>
          </a:xfrm>
          <a:prstGeom prst="roundRect">
            <a:avLst/>
          </a:prstGeom>
          <a:gradFill>
            <a:gsLst>
              <a:gs pos="0">
                <a:srgbClr val="FE00AE"/>
              </a:gs>
              <a:gs pos="100000">
                <a:srgbClr val="A935BA"/>
              </a:gs>
            </a:gsLst>
            <a:lin ang="2700000" scaled="0"/>
          </a:gra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1000"/>
              <a:t>When it needs color coding…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4762AEB-2C17-6BAF-9B8F-7029E4214B13}"/>
              </a:ext>
            </a:extLst>
          </p:cNvPr>
          <p:cNvSpPr txBox="1">
            <a:spLocks/>
          </p:cNvSpPr>
          <p:nvPr/>
        </p:nvSpPr>
        <p:spPr>
          <a:xfrm>
            <a:off x="4403686" y="1943412"/>
            <a:ext cx="3141453" cy="461849"/>
          </a:xfrm>
          <a:prstGeom prst="round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1000"/>
              <a:t>When it needs color coding…</a:t>
            </a:r>
          </a:p>
        </p:txBody>
      </p:sp>
      <p:sp>
        <p:nvSpPr>
          <p:cNvPr id="32" name="Rectangle: Rounded Corners 113">
            <a:extLst>
              <a:ext uri="{FF2B5EF4-FFF2-40B4-BE49-F238E27FC236}">
                <a16:creationId xmlns:a16="http://schemas.microsoft.com/office/drawing/2014/main" id="{BDA022B7-6294-6A64-967B-B0821FC108F5}"/>
              </a:ext>
            </a:extLst>
          </p:cNvPr>
          <p:cNvSpPr/>
          <p:nvPr/>
        </p:nvSpPr>
        <p:spPr>
          <a:xfrm>
            <a:off x="8298359" y="1748125"/>
            <a:ext cx="3164749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66FF45-339E-B7CA-D9B6-306907E5D873}"/>
              </a:ext>
            </a:extLst>
          </p:cNvPr>
          <p:cNvSpPr txBox="1"/>
          <p:nvPr/>
        </p:nvSpPr>
        <p:spPr>
          <a:xfrm>
            <a:off x="8452475" y="2537471"/>
            <a:ext cx="2935240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06A542-2602-8008-3F1A-3A09EAA13A74}"/>
              </a:ext>
            </a:extLst>
          </p:cNvPr>
          <p:cNvSpPr txBox="1"/>
          <p:nvPr/>
        </p:nvSpPr>
        <p:spPr>
          <a:xfrm>
            <a:off x="8460670" y="3123395"/>
            <a:ext cx="271979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11A44C-6F0E-F6ED-AEA5-48275F2ACE43}"/>
              </a:ext>
            </a:extLst>
          </p:cNvPr>
          <p:cNvSpPr txBox="1"/>
          <p:nvPr/>
        </p:nvSpPr>
        <p:spPr>
          <a:xfrm>
            <a:off x="8460670" y="4235616"/>
            <a:ext cx="2719796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9580195-225C-12B4-6490-A09E2919F665}"/>
              </a:ext>
            </a:extLst>
          </p:cNvPr>
          <p:cNvSpPr txBox="1">
            <a:spLocks/>
          </p:cNvSpPr>
          <p:nvPr/>
        </p:nvSpPr>
        <p:spPr>
          <a:xfrm>
            <a:off x="8092459" y="1943412"/>
            <a:ext cx="3141453" cy="461849"/>
          </a:xfrm>
          <a:prstGeom prst="roundRect">
            <a:avLst/>
          </a:prstGeom>
          <a:gradFill>
            <a:gsLst>
              <a:gs pos="50000">
                <a:srgbClr val="8370FD"/>
              </a:gs>
              <a:gs pos="0">
                <a:srgbClr val="07C2DB"/>
              </a:gs>
              <a:gs pos="100000">
                <a:srgbClr val="FE00AE"/>
              </a:gs>
            </a:gsLst>
            <a:lin ang="8100000" scaled="0"/>
          </a:gra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1000"/>
              <a:t>When it needs color coding…</a:t>
            </a:r>
          </a:p>
        </p:txBody>
      </p:sp>
    </p:spTree>
    <p:extLst>
      <p:ext uri="{BB962C8B-B14F-4D97-AF65-F5344CB8AC3E}">
        <p14:creationId xmlns:p14="http://schemas.microsoft.com/office/powerpoint/2010/main" val="783221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365139-5A46-55CB-767A-D5200EE81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716284"/>
            <a:ext cx="3408344" cy="2959755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7ACBAEC-E99F-9F44-BCE1-5AC914D8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466" y="947293"/>
            <a:ext cx="3164750" cy="2748221"/>
          </a:xfrm>
          <a:prstGeom prst="rect">
            <a:avLst/>
          </a:prstGeom>
        </p:spPr>
      </p:pic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934664" y="1933326"/>
            <a:ext cx="4998545" cy="1833402"/>
          </a:xfrm>
          <a:prstGeom prst="roundRect">
            <a:avLst>
              <a:gd name="adj" fmla="val 30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F92B2-1F02-3E2E-9ED4-5AFC47DCB25B}"/>
              </a:ext>
            </a:extLst>
          </p:cNvPr>
          <p:cNvSpPr txBox="1"/>
          <p:nvPr/>
        </p:nvSpPr>
        <p:spPr>
          <a:xfrm>
            <a:off x="1233182" y="2455517"/>
            <a:ext cx="4295767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4CC5C-2091-7DD1-AEAE-D415CB032935}"/>
              </a:ext>
            </a:extLst>
          </p:cNvPr>
          <p:cNvSpPr txBox="1"/>
          <p:nvPr/>
        </p:nvSpPr>
        <p:spPr>
          <a:xfrm>
            <a:off x="1233182" y="2133291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6CDB8B-771B-DE57-2F66-2391967CD8A3}"/>
              </a:ext>
            </a:extLst>
          </p:cNvPr>
          <p:cNvSpPr txBox="1">
            <a:spLocks/>
          </p:cNvSpPr>
          <p:nvPr/>
        </p:nvSpPr>
        <p:spPr>
          <a:xfrm>
            <a:off x="800736" y="768842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Side by side sections - 2 x 2 dark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E30EC-4D50-5BD4-7DB7-1D0F1EF84159}"/>
              </a:ext>
            </a:extLst>
          </p:cNvPr>
          <p:cNvSpPr txBox="1"/>
          <p:nvPr/>
        </p:nvSpPr>
        <p:spPr>
          <a:xfrm>
            <a:off x="700205" y="227293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r>
              <a:rPr lang="en-GB" sz="800" b="1" u="none" strike="noStrike" kern="1200" cap="all" spc="300" baseline="0">
                <a:latin typeface="Poppins SemiBold" pitchFamily="2" charset="77"/>
                <a:cs typeface="Poppins SemiBold" pitchFamily="2" charset="77"/>
              </a:rPr>
              <a:t>Tiny Subheading lorem ipsum (optional)</a:t>
            </a: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1BBC29-F75E-4842-375F-51FF5A1C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64" y="1417640"/>
            <a:ext cx="909973" cy="46557"/>
          </a:xfrm>
          <a:prstGeom prst="rect">
            <a:avLst/>
          </a:prstGeom>
        </p:spPr>
      </p:pic>
      <p:sp>
        <p:nvSpPr>
          <p:cNvPr id="38" name="Rectangle: Rounded Corners 10">
            <a:extLst>
              <a:ext uri="{FF2B5EF4-FFF2-40B4-BE49-F238E27FC236}">
                <a16:creationId xmlns:a16="http://schemas.microsoft.com/office/drawing/2014/main" id="{11660A3E-7B00-DF8F-431C-E4A6AE2D5EC9}"/>
              </a:ext>
            </a:extLst>
          </p:cNvPr>
          <p:cNvSpPr/>
          <p:nvPr/>
        </p:nvSpPr>
        <p:spPr>
          <a:xfrm>
            <a:off x="934664" y="3959554"/>
            <a:ext cx="4998545" cy="1833402"/>
          </a:xfrm>
          <a:prstGeom prst="roundRect">
            <a:avLst>
              <a:gd name="adj" fmla="val 30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91E9A9-6705-10D6-1758-75C31F1F53D1}"/>
              </a:ext>
            </a:extLst>
          </p:cNvPr>
          <p:cNvSpPr txBox="1"/>
          <p:nvPr/>
        </p:nvSpPr>
        <p:spPr>
          <a:xfrm>
            <a:off x="1233182" y="4481745"/>
            <a:ext cx="4295767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462070-E446-3CF8-801E-D9E7D3617BBE}"/>
              </a:ext>
            </a:extLst>
          </p:cNvPr>
          <p:cNvSpPr txBox="1"/>
          <p:nvPr/>
        </p:nvSpPr>
        <p:spPr>
          <a:xfrm>
            <a:off x="1233182" y="4159519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49" name="Rectangle: Rounded Corners 10">
            <a:extLst>
              <a:ext uri="{FF2B5EF4-FFF2-40B4-BE49-F238E27FC236}">
                <a16:creationId xmlns:a16="http://schemas.microsoft.com/office/drawing/2014/main" id="{DC8B9CFE-CA5F-1A50-6F8D-4B5C5DB8314C}"/>
              </a:ext>
            </a:extLst>
          </p:cNvPr>
          <p:cNvSpPr/>
          <p:nvPr/>
        </p:nvSpPr>
        <p:spPr>
          <a:xfrm>
            <a:off x="6337937" y="1933326"/>
            <a:ext cx="4998545" cy="1833402"/>
          </a:xfrm>
          <a:prstGeom prst="roundRect">
            <a:avLst>
              <a:gd name="adj" fmla="val 30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62CC6F-6CDB-84C2-0E93-5D08C7C4858F}"/>
              </a:ext>
            </a:extLst>
          </p:cNvPr>
          <p:cNvSpPr txBox="1"/>
          <p:nvPr/>
        </p:nvSpPr>
        <p:spPr>
          <a:xfrm>
            <a:off x="6636455" y="2455517"/>
            <a:ext cx="4295767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9191EA-5691-B95B-F8AB-6ED73EA849DC}"/>
              </a:ext>
            </a:extLst>
          </p:cNvPr>
          <p:cNvSpPr txBox="1"/>
          <p:nvPr/>
        </p:nvSpPr>
        <p:spPr>
          <a:xfrm>
            <a:off x="6636455" y="2133291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D3A140D1-8059-4EFA-5CB4-019B6F1294F6}"/>
              </a:ext>
            </a:extLst>
          </p:cNvPr>
          <p:cNvSpPr/>
          <p:nvPr/>
        </p:nvSpPr>
        <p:spPr>
          <a:xfrm>
            <a:off x="6337937" y="3959554"/>
            <a:ext cx="4998545" cy="1833402"/>
          </a:xfrm>
          <a:prstGeom prst="roundRect">
            <a:avLst>
              <a:gd name="adj" fmla="val 30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097E84-D633-A57A-8458-F9639A974245}"/>
              </a:ext>
            </a:extLst>
          </p:cNvPr>
          <p:cNvSpPr txBox="1"/>
          <p:nvPr/>
        </p:nvSpPr>
        <p:spPr>
          <a:xfrm>
            <a:off x="6636455" y="4481745"/>
            <a:ext cx="4295767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A19E77-52F4-B2C5-9491-C15C26DC3A88}"/>
              </a:ext>
            </a:extLst>
          </p:cNvPr>
          <p:cNvSpPr txBox="1"/>
          <p:nvPr/>
        </p:nvSpPr>
        <p:spPr>
          <a:xfrm>
            <a:off x="6636455" y="4159519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</p:spTree>
    <p:extLst>
      <p:ext uri="{BB962C8B-B14F-4D97-AF65-F5344CB8AC3E}">
        <p14:creationId xmlns:p14="http://schemas.microsoft.com/office/powerpoint/2010/main" val="324534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2E65BE-12C8-5483-7C74-6529C2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716284"/>
            <a:ext cx="3408344" cy="2959755"/>
          </a:xfrm>
          <a:prstGeom prst="rect">
            <a:avLst/>
          </a:prstGeom>
        </p:spPr>
      </p:pic>
      <p:pic>
        <p:nvPicPr>
          <p:cNvPr id="60" name="Picture 5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797BE7-A19E-1219-880E-2E91EB04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466" y="947293"/>
            <a:ext cx="3164750" cy="2748221"/>
          </a:xfrm>
          <a:prstGeom prst="rect">
            <a:avLst/>
          </a:prstGeom>
        </p:spPr>
      </p:pic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619339" y="1933326"/>
            <a:ext cx="3031854" cy="3664286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F92B2-1F02-3E2E-9ED4-5AFC47DCB25B}"/>
              </a:ext>
            </a:extLst>
          </p:cNvPr>
          <p:cNvSpPr txBox="1"/>
          <p:nvPr/>
        </p:nvSpPr>
        <p:spPr>
          <a:xfrm>
            <a:off x="1171877" y="3068938"/>
            <a:ext cx="2380459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4CC5C-2091-7DD1-AEAE-D415CB032935}"/>
              </a:ext>
            </a:extLst>
          </p:cNvPr>
          <p:cNvSpPr txBox="1"/>
          <p:nvPr/>
        </p:nvSpPr>
        <p:spPr>
          <a:xfrm>
            <a:off x="1171878" y="2147160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6CDB8B-771B-DE57-2F66-2391967CD8A3}"/>
              </a:ext>
            </a:extLst>
          </p:cNvPr>
          <p:cNvSpPr txBox="1">
            <a:spLocks/>
          </p:cNvSpPr>
          <p:nvPr/>
        </p:nvSpPr>
        <p:spPr>
          <a:xfrm>
            <a:off x="800736" y="768842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Showing steps or sequences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E30EC-4D50-5BD4-7DB7-1D0F1EF84159}"/>
              </a:ext>
            </a:extLst>
          </p:cNvPr>
          <p:cNvSpPr txBox="1"/>
          <p:nvPr/>
        </p:nvSpPr>
        <p:spPr>
          <a:xfrm>
            <a:off x="700205" y="227293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r>
              <a:rPr lang="en-GB" sz="800" b="1" u="none" strike="noStrike" kern="1200" cap="all" spc="300" baseline="0">
                <a:latin typeface="Poppins SemiBold" pitchFamily="2" charset="77"/>
                <a:cs typeface="Poppins SemiBold" pitchFamily="2" charset="77"/>
              </a:rPr>
              <a:t>Tiny Subheading lorem ipsum (optional)</a:t>
            </a: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1BBC29-F75E-4842-375F-51FF5A1C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64" y="1417640"/>
            <a:ext cx="909973" cy="4655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207C46-9028-317B-D31B-A8EBFF3A7EC9}"/>
              </a:ext>
            </a:extLst>
          </p:cNvPr>
          <p:cNvCxnSpPr>
            <a:cxnSpLocks/>
          </p:cNvCxnSpPr>
          <p:nvPr/>
        </p:nvCxnSpPr>
        <p:spPr>
          <a:xfrm>
            <a:off x="3865107" y="3676058"/>
            <a:ext cx="527491" cy="0"/>
          </a:xfrm>
          <a:prstGeom prst="straightConnector1">
            <a:avLst/>
          </a:prstGeom>
          <a:ln w="19050" cap="flat">
            <a:solidFill>
              <a:schemeClr val="bg2">
                <a:lumMod val="75000"/>
              </a:schemeClr>
            </a:solidFill>
            <a:prstDash val="dash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DF2C2BDC-8E58-F5DE-4896-2C7785380891}"/>
              </a:ext>
            </a:extLst>
          </p:cNvPr>
          <p:cNvSpPr txBox="1">
            <a:spLocks/>
          </p:cNvSpPr>
          <p:nvPr/>
        </p:nvSpPr>
        <p:spPr>
          <a:xfrm>
            <a:off x="497767" y="1974514"/>
            <a:ext cx="668677" cy="860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n-US" sz="2800" b="0">
                <a:solidFill>
                  <a:schemeClr val="tx1"/>
                </a:solidFill>
                <a:latin typeface="Poppins ExtraLight" pitchFamily="2" charset="77"/>
                <a:cs typeface="Poppins ExtraLight" pitchFamily="2" charset="77"/>
              </a:rPr>
              <a:t>1</a:t>
            </a: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D515197B-68CB-B48D-C1D4-2037BA950368}"/>
              </a:ext>
            </a:extLst>
          </p:cNvPr>
          <p:cNvSpPr/>
          <p:nvPr/>
        </p:nvSpPr>
        <p:spPr>
          <a:xfrm>
            <a:off x="4536431" y="1933326"/>
            <a:ext cx="3031854" cy="3664286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8C6A4-8AE5-82C1-6AEE-2EC106511417}"/>
              </a:ext>
            </a:extLst>
          </p:cNvPr>
          <p:cNvSpPr txBox="1"/>
          <p:nvPr/>
        </p:nvSpPr>
        <p:spPr>
          <a:xfrm>
            <a:off x="5088969" y="3068938"/>
            <a:ext cx="2380459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D99683-AA60-1F26-A8D2-A45B1AF0E232}"/>
              </a:ext>
            </a:extLst>
          </p:cNvPr>
          <p:cNvSpPr txBox="1"/>
          <p:nvPr/>
        </p:nvSpPr>
        <p:spPr>
          <a:xfrm>
            <a:off x="5088970" y="2147160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ECFC8A5-A80D-35BF-80E0-8E684D1FCA70}"/>
              </a:ext>
            </a:extLst>
          </p:cNvPr>
          <p:cNvSpPr txBox="1">
            <a:spLocks/>
          </p:cNvSpPr>
          <p:nvPr/>
        </p:nvSpPr>
        <p:spPr>
          <a:xfrm>
            <a:off x="4464287" y="1974514"/>
            <a:ext cx="668677" cy="860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n-US" sz="2800" b="0">
                <a:solidFill>
                  <a:schemeClr val="tx1"/>
                </a:solidFill>
                <a:latin typeface="Poppins ExtraLight" pitchFamily="2" charset="77"/>
                <a:cs typeface="Poppins ExtraLight" pitchFamily="2" charset="77"/>
              </a:rPr>
              <a:t>2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763B30-83F3-46F6-55F3-7003B9E2314A}"/>
              </a:ext>
            </a:extLst>
          </p:cNvPr>
          <p:cNvCxnSpPr>
            <a:cxnSpLocks/>
          </p:cNvCxnSpPr>
          <p:nvPr/>
        </p:nvCxnSpPr>
        <p:spPr>
          <a:xfrm>
            <a:off x="7757485" y="3676058"/>
            <a:ext cx="527491" cy="0"/>
          </a:xfrm>
          <a:prstGeom prst="straightConnector1">
            <a:avLst/>
          </a:prstGeom>
          <a:ln w="19050" cap="flat">
            <a:solidFill>
              <a:schemeClr val="bg2">
                <a:lumMod val="75000"/>
              </a:schemeClr>
            </a:solidFill>
            <a:prstDash val="dash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10">
            <a:extLst>
              <a:ext uri="{FF2B5EF4-FFF2-40B4-BE49-F238E27FC236}">
                <a16:creationId xmlns:a16="http://schemas.microsoft.com/office/drawing/2014/main" id="{F9959CFB-1250-ADF0-6032-59B060E3E24C}"/>
              </a:ext>
            </a:extLst>
          </p:cNvPr>
          <p:cNvSpPr/>
          <p:nvPr/>
        </p:nvSpPr>
        <p:spPr>
          <a:xfrm>
            <a:off x="8428809" y="1933326"/>
            <a:ext cx="3031854" cy="3664286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1D0ADA-3D21-0381-0AC8-51AD52C7FB06}"/>
              </a:ext>
            </a:extLst>
          </p:cNvPr>
          <p:cNvSpPr txBox="1"/>
          <p:nvPr/>
        </p:nvSpPr>
        <p:spPr>
          <a:xfrm>
            <a:off x="8981347" y="3068938"/>
            <a:ext cx="2380459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482D7-96A7-36F9-36E7-78333B0217E9}"/>
              </a:ext>
            </a:extLst>
          </p:cNvPr>
          <p:cNvSpPr txBox="1"/>
          <p:nvPr/>
        </p:nvSpPr>
        <p:spPr>
          <a:xfrm>
            <a:off x="8981348" y="2147160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4120F9B3-A423-0944-4B02-3C54F73B2FA6}"/>
              </a:ext>
            </a:extLst>
          </p:cNvPr>
          <p:cNvSpPr txBox="1">
            <a:spLocks/>
          </p:cNvSpPr>
          <p:nvPr/>
        </p:nvSpPr>
        <p:spPr>
          <a:xfrm>
            <a:off x="8356665" y="1974514"/>
            <a:ext cx="668677" cy="860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n-US" sz="2800" b="0">
                <a:solidFill>
                  <a:schemeClr val="tx1"/>
                </a:solidFill>
                <a:latin typeface="Poppins ExtraLight" pitchFamily="2" charset="77"/>
                <a:cs typeface="Poppins ExtraLight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567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021F0ED-6E64-E3C0-3E8A-CC34EB56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716284"/>
            <a:ext cx="3408344" cy="2959755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C2A656-5B9A-5C32-724E-42B3E45F8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466" y="947293"/>
            <a:ext cx="3164750" cy="2748221"/>
          </a:xfrm>
          <a:prstGeom prst="rect">
            <a:avLst/>
          </a:prstGeom>
        </p:spPr>
      </p:pic>
      <p:sp>
        <p:nvSpPr>
          <p:cNvPr id="28" name="Rectangle: Rounded Corners 10">
            <a:extLst>
              <a:ext uri="{FF2B5EF4-FFF2-40B4-BE49-F238E27FC236}">
                <a16:creationId xmlns:a16="http://schemas.microsoft.com/office/drawing/2014/main" id="{07F520CF-77C3-F0B7-A337-D1F81893F04F}"/>
              </a:ext>
            </a:extLst>
          </p:cNvPr>
          <p:cNvSpPr/>
          <p:nvPr/>
        </p:nvSpPr>
        <p:spPr>
          <a:xfrm>
            <a:off x="6471865" y="4242843"/>
            <a:ext cx="4998545" cy="1594195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1068592" y="2206225"/>
            <a:ext cx="4998545" cy="1594195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E30EC-4D50-5BD4-7DB7-1D0F1EF84159}"/>
              </a:ext>
            </a:extLst>
          </p:cNvPr>
          <p:cNvSpPr txBox="1"/>
          <p:nvPr/>
        </p:nvSpPr>
        <p:spPr>
          <a:xfrm>
            <a:off x="700205" y="518546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r>
              <a:rPr lang="en-GB" sz="800" b="1" u="none" strike="noStrike" kern="1200" cap="all" spc="300" baseline="0">
                <a:latin typeface="Poppins SemiBold" pitchFamily="2" charset="77"/>
                <a:cs typeface="Poppins SemiBold" pitchFamily="2" charset="77"/>
              </a:rPr>
              <a:t>Tiny Subheading lorem ipsum (optional)</a:t>
            </a: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49" name="Rectangle: Rounded Corners 10">
            <a:extLst>
              <a:ext uri="{FF2B5EF4-FFF2-40B4-BE49-F238E27FC236}">
                <a16:creationId xmlns:a16="http://schemas.microsoft.com/office/drawing/2014/main" id="{DC8B9CFE-CA5F-1A50-6F8D-4B5C5DB8314C}"/>
              </a:ext>
            </a:extLst>
          </p:cNvPr>
          <p:cNvSpPr/>
          <p:nvPr/>
        </p:nvSpPr>
        <p:spPr>
          <a:xfrm>
            <a:off x="6471865" y="2206225"/>
            <a:ext cx="4998545" cy="1594195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26467C8-495D-F41E-9D30-A54E44C2F2B1}"/>
              </a:ext>
            </a:extLst>
          </p:cNvPr>
          <p:cNvSpPr txBox="1">
            <a:spLocks/>
          </p:cNvSpPr>
          <p:nvPr/>
        </p:nvSpPr>
        <p:spPr>
          <a:xfrm>
            <a:off x="800736" y="1060095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Side by side sections - 2 x 2 + color coding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8D22034-7307-9036-2DD3-0C0908DCE73D}"/>
              </a:ext>
            </a:extLst>
          </p:cNvPr>
          <p:cNvSpPr txBox="1">
            <a:spLocks/>
          </p:cNvSpPr>
          <p:nvPr/>
        </p:nvSpPr>
        <p:spPr>
          <a:xfrm>
            <a:off x="934664" y="2013399"/>
            <a:ext cx="2806543" cy="461849"/>
          </a:xfrm>
          <a:prstGeom prst="roundRect">
            <a:avLst/>
          </a:prstGeom>
          <a:gradFill>
            <a:gsLst>
              <a:gs pos="0">
                <a:srgbClr val="FE00AE"/>
              </a:gs>
              <a:gs pos="100000">
                <a:srgbClr val="A935BA"/>
              </a:gs>
            </a:gsLst>
            <a:lin ang="2700000" scaled="0"/>
          </a:gra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1000"/>
              <a:t>When it needs color coding…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6BDB2AC-34BB-0705-204F-5FD2CE439F64}"/>
              </a:ext>
            </a:extLst>
          </p:cNvPr>
          <p:cNvSpPr txBox="1">
            <a:spLocks/>
          </p:cNvSpPr>
          <p:nvPr/>
        </p:nvSpPr>
        <p:spPr>
          <a:xfrm>
            <a:off x="6337937" y="1992631"/>
            <a:ext cx="2806543" cy="461849"/>
          </a:xfrm>
          <a:prstGeom prst="round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1000"/>
              <a:t>When it needs color coding…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CF18E20-7696-B6F3-91D4-C8DF75F1603B}"/>
              </a:ext>
            </a:extLst>
          </p:cNvPr>
          <p:cNvSpPr txBox="1">
            <a:spLocks/>
          </p:cNvSpPr>
          <p:nvPr/>
        </p:nvSpPr>
        <p:spPr>
          <a:xfrm>
            <a:off x="6337937" y="4039627"/>
            <a:ext cx="2806543" cy="461849"/>
          </a:xfrm>
          <a:prstGeom prst="roundRect">
            <a:avLst/>
          </a:prstGeom>
          <a:gradFill>
            <a:gsLst>
              <a:gs pos="50000">
                <a:srgbClr val="8370FD"/>
              </a:gs>
              <a:gs pos="0">
                <a:srgbClr val="07C2DB"/>
              </a:gs>
              <a:gs pos="100000">
                <a:srgbClr val="FE00AE"/>
              </a:gs>
            </a:gsLst>
            <a:lin ang="8100000" scaled="0"/>
          </a:gra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1000"/>
              <a:t>When it needs color coding…</a:t>
            </a:r>
          </a:p>
        </p:txBody>
      </p:sp>
      <p:sp>
        <p:nvSpPr>
          <p:cNvPr id="30" name="Rectangle: Rounded Corners 10">
            <a:extLst>
              <a:ext uri="{FF2B5EF4-FFF2-40B4-BE49-F238E27FC236}">
                <a16:creationId xmlns:a16="http://schemas.microsoft.com/office/drawing/2014/main" id="{9F8A966A-8C8D-1A73-90A2-6E914C5C5838}"/>
              </a:ext>
            </a:extLst>
          </p:cNvPr>
          <p:cNvSpPr/>
          <p:nvPr/>
        </p:nvSpPr>
        <p:spPr>
          <a:xfrm>
            <a:off x="1068592" y="4242843"/>
            <a:ext cx="4998545" cy="1594195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6A76D19-CBCE-4E45-7C20-A8D7FE344085}"/>
              </a:ext>
            </a:extLst>
          </p:cNvPr>
          <p:cNvSpPr txBox="1">
            <a:spLocks/>
          </p:cNvSpPr>
          <p:nvPr/>
        </p:nvSpPr>
        <p:spPr>
          <a:xfrm>
            <a:off x="934664" y="4039627"/>
            <a:ext cx="2806543" cy="461849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1000"/>
              <a:t>When it needs color coding…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DFFF17-C33D-54CE-B542-C5FF42893FC8}"/>
              </a:ext>
            </a:extLst>
          </p:cNvPr>
          <p:cNvSpPr txBox="1"/>
          <p:nvPr/>
        </p:nvSpPr>
        <p:spPr>
          <a:xfrm>
            <a:off x="1337091" y="2888094"/>
            <a:ext cx="4492209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599D0A-926E-8CF3-48B8-7C10F7B6004A}"/>
              </a:ext>
            </a:extLst>
          </p:cNvPr>
          <p:cNvSpPr txBox="1"/>
          <p:nvPr/>
        </p:nvSpPr>
        <p:spPr>
          <a:xfrm>
            <a:off x="1326700" y="2565867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1828D7-A3B4-48BA-A8BF-6ABE82AA25F0}"/>
              </a:ext>
            </a:extLst>
          </p:cNvPr>
          <p:cNvSpPr txBox="1"/>
          <p:nvPr/>
        </p:nvSpPr>
        <p:spPr>
          <a:xfrm>
            <a:off x="6719582" y="2888094"/>
            <a:ext cx="4492209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D01ECC-CEFE-A955-224F-65AC29751FD1}"/>
              </a:ext>
            </a:extLst>
          </p:cNvPr>
          <p:cNvSpPr txBox="1"/>
          <p:nvPr/>
        </p:nvSpPr>
        <p:spPr>
          <a:xfrm>
            <a:off x="6709191" y="2565867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E75B54-1FDA-78CA-842B-6DBB264B910F}"/>
              </a:ext>
            </a:extLst>
          </p:cNvPr>
          <p:cNvSpPr txBox="1"/>
          <p:nvPr/>
        </p:nvSpPr>
        <p:spPr>
          <a:xfrm>
            <a:off x="1337091" y="4976666"/>
            <a:ext cx="4492209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12E98A-5C90-5C40-C651-B4054C47626F}"/>
              </a:ext>
            </a:extLst>
          </p:cNvPr>
          <p:cNvSpPr txBox="1"/>
          <p:nvPr/>
        </p:nvSpPr>
        <p:spPr>
          <a:xfrm>
            <a:off x="1326700" y="4654439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FABD29-D256-617E-04C4-C6D497A104E1}"/>
              </a:ext>
            </a:extLst>
          </p:cNvPr>
          <p:cNvSpPr txBox="1"/>
          <p:nvPr/>
        </p:nvSpPr>
        <p:spPr>
          <a:xfrm>
            <a:off x="6719582" y="4976666"/>
            <a:ext cx="4492209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volori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doluptas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qui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coreper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. 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048BC4-015C-C3C3-8749-EE2C5FE4FAB4}"/>
              </a:ext>
            </a:extLst>
          </p:cNvPr>
          <p:cNvSpPr txBox="1"/>
          <p:nvPr/>
        </p:nvSpPr>
        <p:spPr>
          <a:xfrm>
            <a:off x="6709191" y="4654439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</p:spTree>
    <p:extLst>
      <p:ext uri="{BB962C8B-B14F-4D97-AF65-F5344CB8AC3E}">
        <p14:creationId xmlns:p14="http://schemas.microsoft.com/office/powerpoint/2010/main" val="57612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9A0C1C4-9EFE-B9C7-A7AB-3228BD36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716284"/>
            <a:ext cx="3408344" cy="2959755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DBD85D-66BA-484B-8697-3FB82242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466" y="947293"/>
            <a:ext cx="3164750" cy="2748221"/>
          </a:xfrm>
          <a:prstGeom prst="rect">
            <a:avLst/>
          </a:prstGeom>
        </p:spPr>
      </p:pic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934664" y="1933326"/>
            <a:ext cx="4998545" cy="1833402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F92B2-1F02-3E2E-9ED4-5AFC47DCB25B}"/>
              </a:ext>
            </a:extLst>
          </p:cNvPr>
          <p:cNvSpPr txBox="1"/>
          <p:nvPr/>
        </p:nvSpPr>
        <p:spPr>
          <a:xfrm>
            <a:off x="1233182" y="2455517"/>
            <a:ext cx="429576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Experiences that rise above the routine. They make us feel engaged, joyful, amazed, motivated.</a:t>
            </a:r>
          </a:p>
          <a:p>
            <a:endParaRPr lang="en-US" sz="105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r>
              <a:rPr lang="en-US" sz="105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Recipe to create more moments of elevation:</a:t>
            </a:r>
          </a:p>
          <a:p>
            <a:pPr marL="228600" indent="-228600">
              <a:buAutoNum type="arabicParenR"/>
            </a:pPr>
            <a:r>
              <a:rPr lang="en-US" sz="105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Boost sensory appeal</a:t>
            </a:r>
          </a:p>
          <a:p>
            <a:pPr marL="228600" indent="-228600">
              <a:buAutoNum type="arabicParenR"/>
            </a:pPr>
            <a:r>
              <a:rPr lang="en-US" sz="105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Raise the stakes</a:t>
            </a:r>
          </a:p>
          <a:p>
            <a:pPr marL="228600" indent="-228600">
              <a:buAutoNum type="arabicParenR"/>
            </a:pPr>
            <a:r>
              <a:rPr lang="en-US" sz="105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Break the script (strategic surprise)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4CC5C-2091-7DD1-AEAE-D415CB032935}"/>
              </a:ext>
            </a:extLst>
          </p:cNvPr>
          <p:cNvSpPr txBox="1"/>
          <p:nvPr/>
        </p:nvSpPr>
        <p:spPr>
          <a:xfrm>
            <a:off x="1233182" y="2133291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Q1 - Elevation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6CDB8B-771B-DE57-2F66-2391967CD8A3}"/>
              </a:ext>
            </a:extLst>
          </p:cNvPr>
          <p:cNvSpPr txBox="1">
            <a:spLocks/>
          </p:cNvSpPr>
          <p:nvPr/>
        </p:nvSpPr>
        <p:spPr>
          <a:xfrm>
            <a:off x="800736" y="768842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Quarterly Themes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E30EC-4D50-5BD4-7DB7-1D0F1EF84159}"/>
              </a:ext>
            </a:extLst>
          </p:cNvPr>
          <p:cNvSpPr txBox="1"/>
          <p:nvPr/>
        </p:nvSpPr>
        <p:spPr>
          <a:xfrm>
            <a:off x="700205" y="227293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1BBC29-F75E-4842-375F-51FF5A1C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64" y="1417640"/>
            <a:ext cx="909973" cy="46557"/>
          </a:xfrm>
          <a:prstGeom prst="rect">
            <a:avLst/>
          </a:prstGeom>
        </p:spPr>
      </p:pic>
      <p:sp>
        <p:nvSpPr>
          <p:cNvPr id="38" name="Rectangle: Rounded Corners 10">
            <a:extLst>
              <a:ext uri="{FF2B5EF4-FFF2-40B4-BE49-F238E27FC236}">
                <a16:creationId xmlns:a16="http://schemas.microsoft.com/office/drawing/2014/main" id="{11660A3E-7B00-DF8F-431C-E4A6AE2D5EC9}"/>
              </a:ext>
            </a:extLst>
          </p:cNvPr>
          <p:cNvSpPr/>
          <p:nvPr/>
        </p:nvSpPr>
        <p:spPr>
          <a:xfrm>
            <a:off x="934664" y="3959554"/>
            <a:ext cx="4998545" cy="1833402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91E9A9-6705-10D6-1758-75C31F1F53D1}"/>
              </a:ext>
            </a:extLst>
          </p:cNvPr>
          <p:cNvSpPr txBox="1"/>
          <p:nvPr/>
        </p:nvSpPr>
        <p:spPr>
          <a:xfrm>
            <a:off x="1233182" y="4481745"/>
            <a:ext cx="4295767" cy="28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TBD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462070-E446-3CF8-801E-D9E7D3617BBE}"/>
              </a:ext>
            </a:extLst>
          </p:cNvPr>
          <p:cNvSpPr txBox="1"/>
          <p:nvPr/>
        </p:nvSpPr>
        <p:spPr>
          <a:xfrm>
            <a:off x="1233182" y="4159519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Q3 - Connections</a:t>
            </a:r>
          </a:p>
        </p:txBody>
      </p:sp>
      <p:sp>
        <p:nvSpPr>
          <p:cNvPr id="49" name="Rectangle: Rounded Corners 10">
            <a:extLst>
              <a:ext uri="{FF2B5EF4-FFF2-40B4-BE49-F238E27FC236}">
                <a16:creationId xmlns:a16="http://schemas.microsoft.com/office/drawing/2014/main" id="{DC8B9CFE-CA5F-1A50-6F8D-4B5C5DB8314C}"/>
              </a:ext>
            </a:extLst>
          </p:cNvPr>
          <p:cNvSpPr/>
          <p:nvPr/>
        </p:nvSpPr>
        <p:spPr>
          <a:xfrm>
            <a:off x="6337937" y="1933326"/>
            <a:ext cx="4998545" cy="1833402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62CC6F-6CDB-84C2-0E93-5D08C7C4858F}"/>
              </a:ext>
            </a:extLst>
          </p:cNvPr>
          <p:cNvSpPr txBox="1"/>
          <p:nvPr/>
        </p:nvSpPr>
        <p:spPr>
          <a:xfrm>
            <a:off x="6636455" y="2455517"/>
            <a:ext cx="4295767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b="1" i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You can’t appreciate the solution until you appreciate the problem.</a:t>
            </a:r>
          </a:p>
          <a:p>
            <a:pPr>
              <a:lnSpc>
                <a:spcPts val="1600"/>
              </a:lnSpc>
            </a:pPr>
            <a:r>
              <a:rPr lang="en-US" sz="100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“tripping over the truth” sparks sudden insight, compressed in time, discovered by the audience itself – need to lead them to uncover the truth. This requires a new method of persuasion.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9191EA-5691-B95B-F8AB-6ED73EA849DC}"/>
              </a:ext>
            </a:extLst>
          </p:cNvPr>
          <p:cNvSpPr txBox="1"/>
          <p:nvPr/>
        </p:nvSpPr>
        <p:spPr>
          <a:xfrm>
            <a:off x="6636455" y="2133291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Q2 - Insights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D3A140D1-8059-4EFA-5CB4-019B6F1294F6}"/>
              </a:ext>
            </a:extLst>
          </p:cNvPr>
          <p:cNvSpPr/>
          <p:nvPr/>
        </p:nvSpPr>
        <p:spPr>
          <a:xfrm>
            <a:off x="6337937" y="3959554"/>
            <a:ext cx="4998545" cy="1833402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097E84-D633-A57A-8458-F9639A974245}"/>
              </a:ext>
            </a:extLst>
          </p:cNvPr>
          <p:cNvSpPr txBox="1"/>
          <p:nvPr/>
        </p:nvSpPr>
        <p:spPr>
          <a:xfrm>
            <a:off x="6636455" y="4481745"/>
            <a:ext cx="4295767" cy="28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TBD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A19E77-52F4-B2C5-9491-C15C26DC3A88}"/>
              </a:ext>
            </a:extLst>
          </p:cNvPr>
          <p:cNvSpPr txBox="1"/>
          <p:nvPr/>
        </p:nvSpPr>
        <p:spPr>
          <a:xfrm>
            <a:off x="6636455" y="4159519"/>
            <a:ext cx="4636047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Q4 - Pride</a:t>
            </a:r>
          </a:p>
        </p:txBody>
      </p:sp>
    </p:spTree>
    <p:extLst>
      <p:ext uri="{BB962C8B-B14F-4D97-AF65-F5344CB8AC3E}">
        <p14:creationId xmlns:p14="http://schemas.microsoft.com/office/powerpoint/2010/main" val="1155107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E2A9DA1-FDF7-78EF-0F82-EB98C50DC4D9}"/>
              </a:ext>
            </a:extLst>
          </p:cNvPr>
          <p:cNvSpPr/>
          <p:nvPr/>
        </p:nvSpPr>
        <p:spPr>
          <a:xfrm>
            <a:off x="941671" y="4091817"/>
            <a:ext cx="667675" cy="6676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E92297-F5B8-6EE4-37AC-A48854780D0B}"/>
              </a:ext>
            </a:extLst>
          </p:cNvPr>
          <p:cNvSpPr/>
          <p:nvPr/>
        </p:nvSpPr>
        <p:spPr>
          <a:xfrm>
            <a:off x="4793028" y="1916647"/>
            <a:ext cx="667675" cy="6676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2D5B9-7459-468A-FE8C-2D84DD3B0AB0}"/>
              </a:ext>
            </a:extLst>
          </p:cNvPr>
          <p:cNvSpPr/>
          <p:nvPr/>
        </p:nvSpPr>
        <p:spPr>
          <a:xfrm>
            <a:off x="4793027" y="4091816"/>
            <a:ext cx="667675" cy="6676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6CDB8B-771B-DE57-2F66-2391967CD8A3}"/>
              </a:ext>
            </a:extLst>
          </p:cNvPr>
          <p:cNvSpPr txBox="1">
            <a:spLocks/>
          </p:cNvSpPr>
          <p:nvPr/>
        </p:nvSpPr>
        <p:spPr>
          <a:xfrm>
            <a:off x="800736" y="977947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Highlight 4 areas example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E30EC-4D50-5BD4-7DB7-1D0F1EF84159}"/>
              </a:ext>
            </a:extLst>
          </p:cNvPr>
          <p:cNvSpPr txBox="1"/>
          <p:nvPr/>
        </p:nvSpPr>
        <p:spPr>
          <a:xfrm>
            <a:off x="700205" y="436398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r>
              <a:rPr lang="en-GB" sz="800" b="1" u="none" strike="noStrike" kern="1200" cap="all" spc="300" baseline="0">
                <a:latin typeface="Poppins SemiBold" pitchFamily="2" charset="77"/>
                <a:cs typeface="Poppins SemiBold" pitchFamily="2" charset="77"/>
              </a:rPr>
              <a:t>Tiny Subheading lorem ipsum (optional)</a:t>
            </a: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1D25D0-E0D9-2166-F459-2423918DBC44}"/>
              </a:ext>
            </a:extLst>
          </p:cNvPr>
          <p:cNvGrpSpPr/>
          <p:nvPr/>
        </p:nvGrpSpPr>
        <p:grpSpPr>
          <a:xfrm>
            <a:off x="934664" y="1947969"/>
            <a:ext cx="667674" cy="667673"/>
            <a:chOff x="934664" y="1947969"/>
            <a:chExt cx="667674" cy="6676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321804-C682-D571-CFDB-769CFC6D0D8D}"/>
                </a:ext>
              </a:extLst>
            </p:cNvPr>
            <p:cNvSpPr/>
            <p:nvPr/>
          </p:nvSpPr>
          <p:spPr>
            <a:xfrm>
              <a:off x="934664" y="1947969"/>
              <a:ext cx="667674" cy="6676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433DA66-C48E-6476-7B49-55F2F490D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4296" y="2142659"/>
              <a:ext cx="262427" cy="264275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5500BC-580D-08BD-C05E-B1D066865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C0DCB-FB34-5C2A-0C81-4691DA4A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87630F-0EFA-2EDA-E010-723AF5B2B22D}"/>
              </a:ext>
            </a:extLst>
          </p:cNvPr>
          <p:cNvSpPr txBox="1"/>
          <p:nvPr/>
        </p:nvSpPr>
        <p:spPr>
          <a:xfrm>
            <a:off x="1704875" y="2541055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2101C1-A3EF-686D-1239-C993AF3F3EBD}"/>
              </a:ext>
            </a:extLst>
          </p:cNvPr>
          <p:cNvSpPr txBox="1"/>
          <p:nvPr/>
        </p:nvSpPr>
        <p:spPr>
          <a:xfrm>
            <a:off x="1704875" y="2006731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37C8DF-5716-267E-6CC1-B8B642D1A7D5}"/>
              </a:ext>
            </a:extLst>
          </p:cNvPr>
          <p:cNvSpPr/>
          <p:nvPr/>
        </p:nvSpPr>
        <p:spPr>
          <a:xfrm>
            <a:off x="8830461" y="1715054"/>
            <a:ext cx="3361539" cy="38563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7AC33D-BE68-3949-892E-335A1EFC1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828" y="4261281"/>
            <a:ext cx="292194" cy="322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16DC68-5025-C71C-330F-40474F7D2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37" y="4275635"/>
            <a:ext cx="306465" cy="3000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876088-0F1A-AEB9-A4CD-8311F5485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903" y="2081578"/>
            <a:ext cx="292045" cy="2962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7FEC045-782C-202E-986D-578780E37AF1}"/>
              </a:ext>
            </a:extLst>
          </p:cNvPr>
          <p:cNvSpPr txBox="1"/>
          <p:nvPr/>
        </p:nvSpPr>
        <p:spPr>
          <a:xfrm>
            <a:off x="5580684" y="2541055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D5D92B-7DDF-940C-5A28-9513D22FD061}"/>
              </a:ext>
            </a:extLst>
          </p:cNvPr>
          <p:cNvSpPr txBox="1"/>
          <p:nvPr/>
        </p:nvSpPr>
        <p:spPr>
          <a:xfrm>
            <a:off x="5580684" y="2006731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90B547-E48F-E974-FA96-9E4CD9F1DE3F}"/>
              </a:ext>
            </a:extLst>
          </p:cNvPr>
          <p:cNvSpPr txBox="1"/>
          <p:nvPr/>
        </p:nvSpPr>
        <p:spPr>
          <a:xfrm>
            <a:off x="1704875" y="4629628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1C52E5-5D87-B3D1-AFB9-FC818042D200}"/>
              </a:ext>
            </a:extLst>
          </p:cNvPr>
          <p:cNvSpPr txBox="1"/>
          <p:nvPr/>
        </p:nvSpPr>
        <p:spPr>
          <a:xfrm>
            <a:off x="1704875" y="4095304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5F62C1-21EA-4275-2EB4-99A2C6493C13}"/>
              </a:ext>
            </a:extLst>
          </p:cNvPr>
          <p:cNvSpPr txBox="1"/>
          <p:nvPr/>
        </p:nvSpPr>
        <p:spPr>
          <a:xfrm>
            <a:off x="5580684" y="4671191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4C424E-5A4F-03F3-D15D-442A47742342}"/>
              </a:ext>
            </a:extLst>
          </p:cNvPr>
          <p:cNvSpPr txBox="1"/>
          <p:nvPr/>
        </p:nvSpPr>
        <p:spPr>
          <a:xfrm>
            <a:off x="5580684" y="4136867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0C8A4F-59FA-9BD6-483A-ADEF77620876}"/>
              </a:ext>
            </a:extLst>
          </p:cNvPr>
          <p:cNvSpPr txBox="1"/>
          <p:nvPr/>
        </p:nvSpPr>
        <p:spPr>
          <a:xfrm>
            <a:off x="9311020" y="2817065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solidFill>
                <a:schemeClr val="bg1"/>
              </a:solidFill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781DCC-B205-199D-ED6B-C55815B75658}"/>
              </a:ext>
            </a:extLst>
          </p:cNvPr>
          <p:cNvSpPr txBox="1"/>
          <p:nvPr/>
        </p:nvSpPr>
        <p:spPr>
          <a:xfrm>
            <a:off x="9311020" y="2245722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Side bar Lorem ipsum heading example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28E322-D87E-99DD-FA70-C2F19AEEB0C2}"/>
              </a:ext>
            </a:extLst>
          </p:cNvPr>
          <p:cNvSpPr txBox="1"/>
          <p:nvPr/>
        </p:nvSpPr>
        <p:spPr>
          <a:xfrm>
            <a:off x="9296895" y="3850053"/>
            <a:ext cx="2380459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</p:txBody>
      </p:sp>
    </p:spTree>
    <p:extLst>
      <p:ext uri="{BB962C8B-B14F-4D97-AF65-F5344CB8AC3E}">
        <p14:creationId xmlns:p14="http://schemas.microsoft.com/office/powerpoint/2010/main" val="8998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EB5C7F47-FD50-9F99-A5D4-159FB6A49D76}"/>
              </a:ext>
            </a:extLst>
          </p:cNvPr>
          <p:cNvSpPr/>
          <p:nvPr/>
        </p:nvSpPr>
        <p:spPr>
          <a:xfrm>
            <a:off x="4783791" y="1939743"/>
            <a:ext cx="667675" cy="667675"/>
          </a:xfrm>
          <a:prstGeom prst="ellipse">
            <a:avLst/>
          </a:prstGeom>
          <a:gradFill>
            <a:gsLst>
              <a:gs pos="0">
                <a:srgbClr val="FE00AE"/>
              </a:gs>
              <a:gs pos="100000">
                <a:srgbClr val="A935BA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B0DFFF2-FB79-4800-7C57-3E7A86C215EC}"/>
              </a:ext>
            </a:extLst>
          </p:cNvPr>
          <p:cNvSpPr/>
          <p:nvPr/>
        </p:nvSpPr>
        <p:spPr>
          <a:xfrm>
            <a:off x="941464" y="1939743"/>
            <a:ext cx="667675" cy="667675"/>
          </a:xfrm>
          <a:prstGeom prst="ellipse">
            <a:avLst/>
          </a:prstGeom>
          <a:gradFill>
            <a:gsLst>
              <a:gs pos="0">
                <a:srgbClr val="FE00AE"/>
              </a:gs>
              <a:gs pos="100000">
                <a:srgbClr val="A935BA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42654B-0A90-A21A-D168-13142EC835DD}"/>
              </a:ext>
            </a:extLst>
          </p:cNvPr>
          <p:cNvSpPr/>
          <p:nvPr/>
        </p:nvSpPr>
        <p:spPr>
          <a:xfrm>
            <a:off x="941464" y="4091816"/>
            <a:ext cx="667675" cy="667675"/>
          </a:xfrm>
          <a:prstGeom prst="ellipse">
            <a:avLst/>
          </a:prstGeom>
          <a:gradFill>
            <a:gsLst>
              <a:gs pos="0">
                <a:srgbClr val="FE00AE"/>
              </a:gs>
              <a:gs pos="100000">
                <a:srgbClr val="A935BA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2D5B9-7459-468A-FE8C-2D84DD3B0AB0}"/>
              </a:ext>
            </a:extLst>
          </p:cNvPr>
          <p:cNvSpPr/>
          <p:nvPr/>
        </p:nvSpPr>
        <p:spPr>
          <a:xfrm>
            <a:off x="4793027" y="4091816"/>
            <a:ext cx="667675" cy="667675"/>
          </a:xfrm>
          <a:prstGeom prst="ellipse">
            <a:avLst/>
          </a:prstGeom>
          <a:gradFill>
            <a:gsLst>
              <a:gs pos="0">
                <a:srgbClr val="FE00AE"/>
              </a:gs>
              <a:gs pos="100000">
                <a:srgbClr val="A935BA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33DA66-C48E-6476-7B49-55F2F490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96" y="2142659"/>
            <a:ext cx="262427" cy="264275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5500BC-580D-08BD-C05E-B1D066865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C0DCB-FB34-5C2A-0C81-4691DA4A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87630F-0EFA-2EDA-E010-723AF5B2B22D}"/>
              </a:ext>
            </a:extLst>
          </p:cNvPr>
          <p:cNvSpPr txBox="1"/>
          <p:nvPr/>
        </p:nvSpPr>
        <p:spPr>
          <a:xfrm>
            <a:off x="1704875" y="2541055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2101C1-A3EF-686D-1239-C993AF3F3EBD}"/>
              </a:ext>
            </a:extLst>
          </p:cNvPr>
          <p:cNvSpPr txBox="1"/>
          <p:nvPr/>
        </p:nvSpPr>
        <p:spPr>
          <a:xfrm>
            <a:off x="1704875" y="2006731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37C8DF-5716-267E-6CC1-B8B642D1A7D5}"/>
              </a:ext>
            </a:extLst>
          </p:cNvPr>
          <p:cNvSpPr/>
          <p:nvPr/>
        </p:nvSpPr>
        <p:spPr>
          <a:xfrm>
            <a:off x="8830461" y="1715054"/>
            <a:ext cx="3361539" cy="3856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7AC33D-BE68-3949-892E-335A1EFC1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828" y="4261281"/>
            <a:ext cx="292194" cy="322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16DC68-5025-C71C-330F-40474F7D2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37" y="4275635"/>
            <a:ext cx="306465" cy="3000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876088-0F1A-AEB9-A4CD-8311F5485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903" y="2100050"/>
            <a:ext cx="292045" cy="2962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7FEC045-782C-202E-986D-578780E37AF1}"/>
              </a:ext>
            </a:extLst>
          </p:cNvPr>
          <p:cNvSpPr txBox="1"/>
          <p:nvPr/>
        </p:nvSpPr>
        <p:spPr>
          <a:xfrm>
            <a:off x="5580684" y="2541055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D5D92B-7DDF-940C-5A28-9513D22FD061}"/>
              </a:ext>
            </a:extLst>
          </p:cNvPr>
          <p:cNvSpPr txBox="1"/>
          <p:nvPr/>
        </p:nvSpPr>
        <p:spPr>
          <a:xfrm>
            <a:off x="5580684" y="2006731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90B547-E48F-E974-FA96-9E4CD9F1DE3F}"/>
              </a:ext>
            </a:extLst>
          </p:cNvPr>
          <p:cNvSpPr txBox="1"/>
          <p:nvPr/>
        </p:nvSpPr>
        <p:spPr>
          <a:xfrm>
            <a:off x="1704875" y="4629628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1C52E5-5D87-B3D1-AFB9-FC818042D200}"/>
              </a:ext>
            </a:extLst>
          </p:cNvPr>
          <p:cNvSpPr txBox="1"/>
          <p:nvPr/>
        </p:nvSpPr>
        <p:spPr>
          <a:xfrm>
            <a:off x="1704875" y="4095304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5F62C1-21EA-4275-2EB4-99A2C6493C13}"/>
              </a:ext>
            </a:extLst>
          </p:cNvPr>
          <p:cNvSpPr txBox="1"/>
          <p:nvPr/>
        </p:nvSpPr>
        <p:spPr>
          <a:xfrm>
            <a:off x="5580684" y="4671191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4C424E-5A4F-03F3-D15D-442A47742342}"/>
              </a:ext>
            </a:extLst>
          </p:cNvPr>
          <p:cNvSpPr txBox="1"/>
          <p:nvPr/>
        </p:nvSpPr>
        <p:spPr>
          <a:xfrm>
            <a:off x="5580684" y="4136867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Lorem ipsum heading example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0C8A4F-59FA-9BD6-483A-ADEF77620876}"/>
              </a:ext>
            </a:extLst>
          </p:cNvPr>
          <p:cNvSpPr txBox="1"/>
          <p:nvPr/>
        </p:nvSpPr>
        <p:spPr>
          <a:xfrm>
            <a:off x="9311020" y="2817065"/>
            <a:ext cx="23804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duciam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nis pel et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aceptate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res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eium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expe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dolestint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nonsecea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quia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delesti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occae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mil mi,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nam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laudae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aut</a:t>
            </a:r>
            <a:r>
              <a:rPr lang="en-US" sz="1000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aspit</a:t>
            </a:r>
            <a:endParaRPr lang="en-US" sz="1000" dirty="0">
              <a:solidFill>
                <a:schemeClr val="bg1"/>
              </a:solidFill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781DCC-B205-199D-ED6B-C55815B75658}"/>
              </a:ext>
            </a:extLst>
          </p:cNvPr>
          <p:cNvSpPr txBox="1"/>
          <p:nvPr/>
        </p:nvSpPr>
        <p:spPr>
          <a:xfrm>
            <a:off x="9311020" y="2245722"/>
            <a:ext cx="238491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Side bar Lorem ipsum heading example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28E322-D87E-99DD-FA70-C2F19AEEB0C2}"/>
              </a:ext>
            </a:extLst>
          </p:cNvPr>
          <p:cNvSpPr txBox="1"/>
          <p:nvPr/>
        </p:nvSpPr>
        <p:spPr>
          <a:xfrm>
            <a:off x="9296895" y="3850053"/>
            <a:ext cx="2380459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Bullets lorem ipsum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2554695-8EF2-4B2E-AAFA-63BB15666BD8}"/>
              </a:ext>
            </a:extLst>
          </p:cNvPr>
          <p:cNvSpPr txBox="1">
            <a:spLocks/>
          </p:cNvSpPr>
          <p:nvPr/>
        </p:nvSpPr>
        <p:spPr>
          <a:xfrm>
            <a:off x="800736" y="977947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Highlight 4 areas example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6AD1EA-59CA-5727-D7DF-B12FF3F9315A}"/>
              </a:ext>
            </a:extLst>
          </p:cNvPr>
          <p:cNvSpPr txBox="1"/>
          <p:nvPr/>
        </p:nvSpPr>
        <p:spPr>
          <a:xfrm>
            <a:off x="700205" y="436398"/>
            <a:ext cx="6536634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lvl="0" defTabSz="914399">
              <a:lnSpc>
                <a:spcPct val="100000"/>
              </a:lnSpc>
              <a:defRPr/>
            </a:pPr>
            <a:r>
              <a:rPr lang="en-GB" sz="800" b="1" u="none" strike="noStrike" kern="1200" cap="all" spc="300" baseline="0">
                <a:latin typeface="Poppins SemiBold" pitchFamily="2" charset="77"/>
                <a:cs typeface="Poppins SemiBold" pitchFamily="2" charset="77"/>
              </a:rPr>
              <a:t>Tiny Subheading lorem ipsum (optional)</a:t>
            </a:r>
            <a:endParaRPr lang="en-US" sz="800" b="1" cap="all" spc="300" baseline="0"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21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3B453-6226-E3A7-3FD9-9615BF1FD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Heading example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duciam</a:t>
            </a:r>
            <a:r>
              <a:rPr lang="en-US" dirty="0"/>
              <a:t> nis pel et res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expe</a:t>
            </a:r>
            <a:r>
              <a:rPr lang="en-US" dirty="0"/>
              <a:t> mil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aut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C6EB3-FAF4-C0BA-6F6B-CDC5DBD68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Quia </a:t>
            </a:r>
            <a:r>
              <a:rPr lang="en-US" dirty="0" err="1"/>
              <a:t>duciam</a:t>
            </a:r>
            <a:r>
              <a:rPr lang="en-US" dirty="0"/>
              <a:t> nis pel et </a:t>
            </a:r>
            <a:r>
              <a:rPr lang="en-US" dirty="0" err="1"/>
              <a:t>aceptate</a:t>
            </a:r>
            <a:r>
              <a:rPr lang="en-US" dirty="0"/>
              <a:t> res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expe</a:t>
            </a:r>
            <a:r>
              <a:rPr lang="en-US" dirty="0"/>
              <a:t> </a:t>
            </a:r>
            <a:r>
              <a:rPr lang="en-US" dirty="0" err="1"/>
              <a:t>dolestint</a:t>
            </a:r>
            <a:r>
              <a:rPr lang="en-US" dirty="0"/>
              <a:t>, </a:t>
            </a:r>
            <a:r>
              <a:rPr lang="en-US" dirty="0" err="1"/>
              <a:t>nonsecea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delesti</a:t>
            </a:r>
            <a:r>
              <a:rPr lang="en-US" dirty="0"/>
              <a:t> </a:t>
            </a:r>
            <a:r>
              <a:rPr lang="en-US" dirty="0" err="1"/>
              <a:t>occae</a:t>
            </a:r>
            <a:r>
              <a:rPr lang="en-US" dirty="0"/>
              <a:t> mil mi,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laudae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aspit</a:t>
            </a:r>
            <a:r>
              <a:rPr lang="en-US" dirty="0"/>
              <a:t>. Quia </a:t>
            </a:r>
            <a:r>
              <a:rPr lang="en-US" dirty="0" err="1"/>
              <a:t>duciam</a:t>
            </a:r>
            <a:r>
              <a:rPr lang="en-US" dirty="0"/>
              <a:t> nis pel et </a:t>
            </a:r>
            <a:r>
              <a:rPr lang="en-US" dirty="0" err="1"/>
              <a:t>aceptate</a:t>
            </a:r>
            <a:r>
              <a:rPr lang="en-US" dirty="0"/>
              <a:t> res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expe</a:t>
            </a:r>
            <a:r>
              <a:rPr lang="en-US" dirty="0"/>
              <a:t> </a:t>
            </a:r>
            <a:r>
              <a:rPr lang="en-US" dirty="0" err="1"/>
              <a:t>dolestint</a:t>
            </a:r>
            <a:r>
              <a:rPr lang="en-US" dirty="0"/>
              <a:t>, </a:t>
            </a:r>
            <a:r>
              <a:rPr lang="en-US" dirty="0" err="1"/>
              <a:t>nonsecea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delesti</a:t>
            </a:r>
            <a:r>
              <a:rPr lang="en-US" dirty="0"/>
              <a:t> </a:t>
            </a:r>
            <a:r>
              <a:rPr lang="en-US" dirty="0" err="1"/>
              <a:t>occae</a:t>
            </a:r>
            <a:r>
              <a:rPr lang="en-US" dirty="0"/>
              <a:t> mil mi,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laudae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aspit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1F2D7B-3FA9-20AA-19D4-783EED46F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Bullets lorem ipsum </a:t>
            </a:r>
            <a:r>
              <a:rPr lang="en-US" err="1"/>
              <a:t>dolar</a:t>
            </a:r>
            <a:r>
              <a:rPr lang="en-US"/>
              <a:t> </a:t>
            </a:r>
            <a:r>
              <a:rPr lang="en-US" err="1"/>
              <a:t>amet</a:t>
            </a:r>
            <a:endParaRPr lang="en-US"/>
          </a:p>
          <a:p>
            <a:r>
              <a:rPr lang="en-US"/>
              <a:t>Bullets lorem ipsum </a:t>
            </a:r>
            <a:r>
              <a:rPr lang="en-US" err="1"/>
              <a:t>dolar</a:t>
            </a:r>
            <a:r>
              <a:rPr lang="en-US"/>
              <a:t> </a:t>
            </a:r>
            <a:r>
              <a:rPr lang="en-US" err="1"/>
              <a:t>amet</a:t>
            </a:r>
            <a:endParaRPr lang="en-US"/>
          </a:p>
          <a:p>
            <a:r>
              <a:rPr lang="en-US"/>
              <a:t>Bullets lorem ipsum </a:t>
            </a:r>
            <a:r>
              <a:rPr lang="en-US" err="1"/>
              <a:t>dolar</a:t>
            </a:r>
            <a:r>
              <a:rPr lang="en-US"/>
              <a:t> </a:t>
            </a:r>
            <a:r>
              <a:rPr lang="en-US" err="1"/>
              <a:t>amet</a:t>
            </a:r>
            <a:endParaRPr lang="en-US"/>
          </a:p>
          <a:p>
            <a:r>
              <a:rPr lang="en-US"/>
              <a:t>Bullets lorem ipsum </a:t>
            </a:r>
            <a:r>
              <a:rPr lang="en-US" err="1"/>
              <a:t>dolar</a:t>
            </a:r>
            <a:r>
              <a:rPr lang="en-US"/>
              <a:t> </a:t>
            </a:r>
            <a:r>
              <a:rPr lang="en-US" err="1"/>
              <a:t>amet</a:t>
            </a:r>
            <a:endParaRPr lang="en-US"/>
          </a:p>
          <a:p>
            <a:r>
              <a:rPr lang="en-US"/>
              <a:t>Bullets lorem ipsum </a:t>
            </a:r>
            <a:r>
              <a:rPr lang="en-US" err="1"/>
              <a:t>dolar</a:t>
            </a:r>
            <a:r>
              <a:rPr lang="en-US"/>
              <a:t> </a:t>
            </a:r>
            <a:r>
              <a:rPr lang="en-US" err="1"/>
              <a:t>amet</a:t>
            </a:r>
            <a:endParaRPr lang="en-US"/>
          </a:p>
          <a:p>
            <a:r>
              <a:rPr lang="en-US"/>
              <a:t>Bullets lorem ipsum </a:t>
            </a:r>
            <a:r>
              <a:rPr lang="en-US" err="1"/>
              <a:t>dolar</a:t>
            </a:r>
            <a:r>
              <a:rPr lang="en-US"/>
              <a:t> </a:t>
            </a:r>
            <a:r>
              <a:rPr lang="en-US" err="1"/>
              <a:t>amet</a:t>
            </a:r>
            <a:endParaRPr lang="en-US"/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3F48A0-1393-560B-F242-5213DA77B9FC}"/>
              </a:ext>
            </a:extLst>
          </p:cNvPr>
          <p:cNvSpPr txBox="1">
            <a:spLocks/>
          </p:cNvSpPr>
          <p:nvPr/>
        </p:nvSpPr>
        <p:spPr>
          <a:xfrm>
            <a:off x="7205865" y="991990"/>
            <a:ext cx="4224135" cy="4874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4000" b="0" i="0" dirty="0">
                <a:latin typeface="Poppins Light" pitchFamily="2" charset="77"/>
                <a:cs typeface="Poppins Light" pitchFamily="2" charset="77"/>
              </a:rPr>
              <a:t>“ </a:t>
            </a:r>
          </a:p>
          <a:p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Quia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duciam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nis pel et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aceptate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res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eium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expe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dolestint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,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nonsecea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quia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delesti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.</a:t>
            </a:r>
            <a:endParaRPr lang="en-US" sz="4000" b="0" i="0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2878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3E17D4-E41E-7C6D-8237-A49813FD10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6844" y="1235835"/>
            <a:ext cx="4396407" cy="7354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Heading example </a:t>
            </a:r>
            <a:r>
              <a:rPr lang="en-US" dirty="0" err="1">
                <a:solidFill>
                  <a:schemeClr val="tx1"/>
                </a:solidFill>
              </a:rPr>
              <a:t>quia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duciam</a:t>
            </a:r>
            <a:r>
              <a:rPr lang="en-US" dirty="0">
                <a:solidFill>
                  <a:schemeClr val="tx1"/>
                </a:solidFill>
              </a:rPr>
              <a:t> nis pel et res </a:t>
            </a:r>
            <a:r>
              <a:rPr lang="en-US" dirty="0" err="1">
                <a:solidFill>
                  <a:schemeClr val="tx1"/>
                </a:solidFill>
              </a:rPr>
              <a:t>eium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expe</a:t>
            </a:r>
            <a:r>
              <a:rPr lang="en-US" dirty="0">
                <a:solidFill>
                  <a:schemeClr val="tx1"/>
                </a:solidFill>
              </a:rPr>
              <a:t> mil </a:t>
            </a:r>
            <a:r>
              <a:rPr lang="en-US" dirty="0" err="1">
                <a:solidFill>
                  <a:schemeClr val="tx1"/>
                </a:solidFill>
              </a:rPr>
              <a:t>nam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B443A65-0385-3AD0-AAF4-9172967DFA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6844" y="2110478"/>
            <a:ext cx="4396407" cy="1404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Quia </a:t>
            </a:r>
            <a:r>
              <a:rPr lang="en-US" dirty="0" err="1">
                <a:solidFill>
                  <a:schemeClr val="tx1"/>
                </a:solidFill>
              </a:rPr>
              <a:t>duciam</a:t>
            </a:r>
            <a:r>
              <a:rPr lang="en-US" dirty="0">
                <a:solidFill>
                  <a:schemeClr val="tx1"/>
                </a:solidFill>
              </a:rPr>
              <a:t> nis pel et </a:t>
            </a:r>
            <a:r>
              <a:rPr lang="en-US" dirty="0" err="1">
                <a:solidFill>
                  <a:schemeClr val="tx1"/>
                </a:solidFill>
              </a:rPr>
              <a:t>aceptate</a:t>
            </a:r>
            <a:r>
              <a:rPr lang="en-US" dirty="0">
                <a:solidFill>
                  <a:schemeClr val="tx1"/>
                </a:solidFill>
              </a:rPr>
              <a:t> res </a:t>
            </a:r>
            <a:r>
              <a:rPr lang="en-US" dirty="0" err="1">
                <a:solidFill>
                  <a:schemeClr val="tx1"/>
                </a:solidFill>
              </a:rPr>
              <a:t>eium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dolestint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nonsecea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delesti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occae</a:t>
            </a:r>
            <a:r>
              <a:rPr lang="en-US" dirty="0">
                <a:solidFill>
                  <a:schemeClr val="tx1"/>
                </a:solidFill>
              </a:rPr>
              <a:t> mil mi, </a:t>
            </a:r>
            <a:r>
              <a:rPr lang="en-US" dirty="0" err="1">
                <a:solidFill>
                  <a:schemeClr val="tx1"/>
                </a:solidFill>
              </a:rPr>
              <a:t>nam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laudae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aspit</a:t>
            </a:r>
            <a:r>
              <a:rPr lang="en-US" dirty="0">
                <a:solidFill>
                  <a:schemeClr val="tx1"/>
                </a:solidFill>
              </a:rPr>
              <a:t>. Quia </a:t>
            </a:r>
            <a:r>
              <a:rPr lang="en-US" dirty="0" err="1">
                <a:solidFill>
                  <a:schemeClr val="tx1"/>
                </a:solidFill>
              </a:rPr>
              <a:t>duciam</a:t>
            </a:r>
            <a:r>
              <a:rPr lang="en-US" dirty="0">
                <a:solidFill>
                  <a:schemeClr val="tx1"/>
                </a:solidFill>
              </a:rPr>
              <a:t> nis pel et </a:t>
            </a:r>
            <a:r>
              <a:rPr lang="en-US" dirty="0" err="1">
                <a:solidFill>
                  <a:schemeClr val="tx1"/>
                </a:solidFill>
              </a:rPr>
              <a:t>aceptate</a:t>
            </a:r>
            <a:r>
              <a:rPr lang="en-US" dirty="0">
                <a:solidFill>
                  <a:schemeClr val="tx1"/>
                </a:solidFill>
              </a:rPr>
              <a:t> res </a:t>
            </a:r>
            <a:r>
              <a:rPr lang="en-US" dirty="0" err="1">
                <a:solidFill>
                  <a:schemeClr val="tx1"/>
                </a:solidFill>
              </a:rPr>
              <a:t>eium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dolestint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nonsecea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delesti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occae</a:t>
            </a:r>
            <a:r>
              <a:rPr lang="en-US" dirty="0">
                <a:solidFill>
                  <a:schemeClr val="tx1"/>
                </a:solidFill>
              </a:rPr>
              <a:t> mil mi, </a:t>
            </a:r>
            <a:r>
              <a:rPr lang="en-US" dirty="0" err="1">
                <a:solidFill>
                  <a:schemeClr val="tx1"/>
                </a:solidFill>
              </a:rPr>
              <a:t>nam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laudae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aspit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E14541B-8005-6CDF-0ECE-12CDFBCF5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6844" y="3653666"/>
            <a:ext cx="4396407" cy="198051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Bullets lorem ipsum </a:t>
            </a:r>
            <a:r>
              <a:rPr lang="en-US" err="1">
                <a:solidFill>
                  <a:schemeClr val="tx1"/>
                </a:solidFill>
              </a:rPr>
              <a:t>dolar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amet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Bullets lorem ipsum </a:t>
            </a:r>
            <a:r>
              <a:rPr lang="en-US" err="1">
                <a:solidFill>
                  <a:schemeClr val="tx1"/>
                </a:solidFill>
              </a:rPr>
              <a:t>dolar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amet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Bullets lorem ipsum </a:t>
            </a:r>
            <a:r>
              <a:rPr lang="en-US" err="1">
                <a:solidFill>
                  <a:schemeClr val="tx1"/>
                </a:solidFill>
              </a:rPr>
              <a:t>dolar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amet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Bullets lorem ipsum </a:t>
            </a:r>
            <a:r>
              <a:rPr lang="en-US" err="1">
                <a:solidFill>
                  <a:schemeClr val="tx1"/>
                </a:solidFill>
              </a:rPr>
              <a:t>dolar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amet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Bullets lorem ipsum </a:t>
            </a:r>
            <a:r>
              <a:rPr lang="en-US" err="1">
                <a:solidFill>
                  <a:schemeClr val="tx1"/>
                </a:solidFill>
              </a:rPr>
              <a:t>dolar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amet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Bullets lorem ipsum </a:t>
            </a:r>
            <a:r>
              <a:rPr lang="en-US" err="1">
                <a:solidFill>
                  <a:schemeClr val="tx1"/>
                </a:solidFill>
              </a:rPr>
              <a:t>dolar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amet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F5754C-DD42-7D19-DE49-0FDC54AC0483}"/>
              </a:ext>
            </a:extLst>
          </p:cNvPr>
          <p:cNvSpPr txBox="1">
            <a:spLocks/>
          </p:cNvSpPr>
          <p:nvPr/>
        </p:nvSpPr>
        <p:spPr>
          <a:xfrm>
            <a:off x="938327" y="991990"/>
            <a:ext cx="4224135" cy="4874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4000" b="0" i="0" dirty="0">
                <a:latin typeface="Poppins Light" pitchFamily="2" charset="77"/>
                <a:cs typeface="Poppins Light" pitchFamily="2" charset="77"/>
              </a:rPr>
              <a:t>“ </a:t>
            </a:r>
          </a:p>
          <a:p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Quia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duciam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nis pel et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aceptate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res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eium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expe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dolestint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,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nonsecea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quia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4000" b="0" dirty="0" err="1">
                <a:latin typeface="Poppins Light" pitchFamily="2" charset="77"/>
                <a:cs typeface="Poppins Light" pitchFamily="2" charset="77"/>
              </a:rPr>
              <a:t>delesti</a:t>
            </a:r>
            <a:r>
              <a:rPr lang="en-US" sz="4000" b="0" dirty="0">
                <a:latin typeface="Poppins Light" pitchFamily="2" charset="77"/>
                <a:cs typeface="Poppins Light" pitchFamily="2" charset="77"/>
              </a:rPr>
              <a:t>.</a:t>
            </a:r>
            <a:endParaRPr lang="en-US" sz="4000" b="0" i="0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3512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: Rounded Corners 113">
            <a:extLst>
              <a:ext uri="{FF2B5EF4-FFF2-40B4-BE49-F238E27FC236}">
                <a16:creationId xmlns:a16="http://schemas.microsoft.com/office/drawing/2014/main" id="{0ED68381-F109-4BF4-4F24-F4EE22461FD8}"/>
              </a:ext>
            </a:extLst>
          </p:cNvPr>
          <p:cNvSpPr/>
          <p:nvPr/>
        </p:nvSpPr>
        <p:spPr>
          <a:xfrm>
            <a:off x="7799488" y="1779784"/>
            <a:ext cx="2941519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: Rounded Corners 113">
            <a:extLst>
              <a:ext uri="{FF2B5EF4-FFF2-40B4-BE49-F238E27FC236}">
                <a16:creationId xmlns:a16="http://schemas.microsoft.com/office/drawing/2014/main" id="{B666493A-2B48-797C-9F89-1EF923839B9E}"/>
              </a:ext>
            </a:extLst>
          </p:cNvPr>
          <p:cNvSpPr/>
          <p:nvPr/>
        </p:nvSpPr>
        <p:spPr>
          <a:xfrm>
            <a:off x="4609479" y="1779784"/>
            <a:ext cx="2941519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: Rounded Corners 113">
            <a:extLst>
              <a:ext uri="{FF2B5EF4-FFF2-40B4-BE49-F238E27FC236}">
                <a16:creationId xmlns:a16="http://schemas.microsoft.com/office/drawing/2014/main" id="{628D0273-DE27-CE03-B377-173528BAB03E}"/>
              </a:ext>
            </a:extLst>
          </p:cNvPr>
          <p:cNvSpPr/>
          <p:nvPr/>
        </p:nvSpPr>
        <p:spPr>
          <a:xfrm>
            <a:off x="1398689" y="1779784"/>
            <a:ext cx="2941519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AACB7-4B87-38C0-3F90-5D91FEA5F98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217504" y="64630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HYBRID EXPERIENCE COMPANY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DDAD0-12B6-AE2E-7B57-D31738C8DF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81614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8DC384B2-8A96-4640-B3A9-A4BF0D389B3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26" name="Picture 125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F770F348-0588-B26D-6E58-F82D380AE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137465"/>
            <a:ext cx="2763982" cy="2126140"/>
          </a:xfrm>
          <a:prstGeom prst="rect">
            <a:avLst/>
          </a:prstGeom>
        </p:spPr>
      </p:pic>
      <p:pic>
        <p:nvPicPr>
          <p:cNvPr id="127" name="Picture 126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D301EDE8-0A96-3651-DFCA-18ACECD8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56" y="5013852"/>
            <a:ext cx="3039571" cy="2338132"/>
          </a:xfrm>
          <a:prstGeom prst="rect">
            <a:avLst/>
          </a:prstGeom>
        </p:spPr>
      </p:pic>
      <p:sp>
        <p:nvSpPr>
          <p:cNvPr id="128" name="Title 1">
            <a:extLst>
              <a:ext uri="{FF2B5EF4-FFF2-40B4-BE49-F238E27FC236}">
                <a16:creationId xmlns:a16="http://schemas.microsoft.com/office/drawing/2014/main" id="{1D727207-E441-A8C7-5DEC-EF8BDBE18A68}"/>
              </a:ext>
            </a:extLst>
          </p:cNvPr>
          <p:cNvSpPr txBox="1">
            <a:spLocks/>
          </p:cNvSpPr>
          <p:nvPr/>
        </p:nvSpPr>
        <p:spPr>
          <a:xfrm>
            <a:off x="1524000" y="575811"/>
            <a:ext cx="9144000" cy="49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Three Packages Example</a:t>
            </a: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49B9A431-AA0F-3976-EF5B-E5C7BE6FD559}"/>
              </a:ext>
            </a:extLst>
          </p:cNvPr>
          <p:cNvSpPr txBox="1">
            <a:spLocks/>
          </p:cNvSpPr>
          <p:nvPr/>
        </p:nvSpPr>
        <p:spPr>
          <a:xfrm>
            <a:off x="1504505" y="1066508"/>
            <a:ext cx="9144000" cy="736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chemeClr val="bg1"/>
                </a:solidFill>
              </a:rPr>
              <a:t>Packages designed for business.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55A6BC88-80AD-817D-1EBD-F9BE581C0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04" y="1985910"/>
            <a:ext cx="278141" cy="27814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ACABE18-B5FF-18D6-DB4C-AA569705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64" y="1985910"/>
            <a:ext cx="278141" cy="278141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C5831F94-EDC4-45CB-9EE0-6F91E817D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373" y="1985910"/>
            <a:ext cx="278141" cy="278141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9733408D-6C14-2769-E0EC-B6AD1F617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384" y="1992340"/>
            <a:ext cx="278141" cy="278141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47B59A6-F116-E16E-C3FE-D4FF9A4E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893" y="1992340"/>
            <a:ext cx="278141" cy="27814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5F01B975-28E0-D196-8F99-06C661AB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93" y="1992340"/>
            <a:ext cx="278141" cy="278141"/>
          </a:xfrm>
          <a:prstGeom prst="rect">
            <a:avLst/>
          </a:prstGeom>
        </p:spPr>
      </p:pic>
      <p:sp>
        <p:nvSpPr>
          <p:cNvPr id="150" name="Google Shape;1018;p147">
            <a:extLst>
              <a:ext uri="{FF2B5EF4-FFF2-40B4-BE49-F238E27FC236}">
                <a16:creationId xmlns:a16="http://schemas.microsoft.com/office/drawing/2014/main" id="{AB4B6A41-C3D7-1139-95FE-B34BDF04819B}"/>
              </a:ext>
            </a:extLst>
          </p:cNvPr>
          <p:cNvSpPr txBox="1"/>
          <p:nvPr/>
        </p:nvSpPr>
        <p:spPr>
          <a:xfrm>
            <a:off x="1689692" y="4101683"/>
            <a:ext cx="2498121" cy="14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Essential Print and Curated Experience Products 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10 Hours of Creative Services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2 Business Reviews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Analytics with Reporting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3 Landing Pages</a:t>
            </a:r>
          </a:p>
        </p:txBody>
      </p:sp>
      <p:sp>
        <p:nvSpPr>
          <p:cNvPr id="151" name="Google Shape;1019;p147">
            <a:extLst>
              <a:ext uri="{FF2B5EF4-FFF2-40B4-BE49-F238E27FC236}">
                <a16:creationId xmlns:a16="http://schemas.microsoft.com/office/drawing/2014/main" id="{FBF1B741-2A0A-F3FA-E65C-BB555A3A82F1}"/>
              </a:ext>
            </a:extLst>
          </p:cNvPr>
          <p:cNvSpPr txBox="1"/>
          <p:nvPr/>
        </p:nvSpPr>
        <p:spPr>
          <a:xfrm>
            <a:off x="1554169" y="2426863"/>
            <a:ext cx="2681202" cy="1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800" b="1"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Silver</a:t>
            </a:r>
            <a:endParaRPr sz="1800" b="1"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52" name="Google Shape;1020;p147">
            <a:extLst>
              <a:ext uri="{FF2B5EF4-FFF2-40B4-BE49-F238E27FC236}">
                <a16:creationId xmlns:a16="http://schemas.microsoft.com/office/drawing/2014/main" id="{D0E7742B-28A3-521A-410F-5F9007FC3023}"/>
              </a:ext>
            </a:extLst>
          </p:cNvPr>
          <p:cNvSpPr txBox="1"/>
          <p:nvPr/>
        </p:nvSpPr>
        <p:spPr>
          <a:xfrm>
            <a:off x="1620258" y="2579694"/>
            <a:ext cx="2525165" cy="37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000" b="1">
                <a:latin typeface="Poppins" pitchFamily="2" charset="77"/>
                <a:ea typeface="Roboto"/>
                <a:cs typeface="Poppins" pitchFamily="2" charset="77"/>
                <a:sym typeface="Roboto"/>
              </a:rPr>
              <a:t>LAUNCH</a:t>
            </a:r>
          </a:p>
        </p:txBody>
      </p:sp>
      <p:sp>
        <p:nvSpPr>
          <p:cNvPr id="153" name="Google Shape;1023;p147">
            <a:extLst>
              <a:ext uri="{FF2B5EF4-FFF2-40B4-BE49-F238E27FC236}">
                <a16:creationId xmlns:a16="http://schemas.microsoft.com/office/drawing/2014/main" id="{3B70727E-4816-C2DB-3FCB-41A9D89DFA35}"/>
              </a:ext>
            </a:extLst>
          </p:cNvPr>
          <p:cNvSpPr txBox="1"/>
          <p:nvPr/>
        </p:nvSpPr>
        <p:spPr>
          <a:xfrm>
            <a:off x="1502851" y="3407382"/>
            <a:ext cx="2677854" cy="34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>
              <a:lnSpc>
                <a:spcPct val="115000"/>
              </a:lnSpc>
            </a:pPr>
            <a:r>
              <a:rPr lang="en-US" b="1">
                <a:solidFill>
                  <a:schemeClr val="accent1"/>
                </a:solidFill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Up to 3 Programs</a:t>
            </a:r>
            <a:endParaRPr b="1">
              <a:solidFill>
                <a:schemeClr val="accent1"/>
              </a:solidFill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54" name="Google Shape;1038;p147">
            <a:extLst>
              <a:ext uri="{FF2B5EF4-FFF2-40B4-BE49-F238E27FC236}">
                <a16:creationId xmlns:a16="http://schemas.microsoft.com/office/drawing/2014/main" id="{8BD17CF9-07A3-9AAE-11BF-0A94921E6213}"/>
              </a:ext>
            </a:extLst>
          </p:cNvPr>
          <p:cNvSpPr txBox="1"/>
          <p:nvPr/>
        </p:nvSpPr>
        <p:spPr>
          <a:xfrm>
            <a:off x="4755399" y="2418167"/>
            <a:ext cx="2681202" cy="1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800" b="1"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Gold</a:t>
            </a:r>
            <a:endParaRPr sz="1800" b="1"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55" name="Google Shape;1020;p147">
            <a:extLst>
              <a:ext uri="{FF2B5EF4-FFF2-40B4-BE49-F238E27FC236}">
                <a16:creationId xmlns:a16="http://schemas.microsoft.com/office/drawing/2014/main" id="{7222D703-27BB-8EBA-68F9-B80F70BD9735}"/>
              </a:ext>
            </a:extLst>
          </p:cNvPr>
          <p:cNvSpPr txBox="1"/>
          <p:nvPr/>
        </p:nvSpPr>
        <p:spPr>
          <a:xfrm>
            <a:off x="4833417" y="2558733"/>
            <a:ext cx="2525165" cy="37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000" b="1">
                <a:latin typeface="Poppins" pitchFamily="2" charset="77"/>
                <a:ea typeface="Roboto"/>
                <a:cs typeface="Poppins" pitchFamily="2" charset="77"/>
                <a:sym typeface="Roboto"/>
              </a:rPr>
              <a:t>GROW</a:t>
            </a:r>
          </a:p>
        </p:txBody>
      </p:sp>
      <p:sp>
        <p:nvSpPr>
          <p:cNvPr id="156" name="Google Shape;1023;p147">
            <a:extLst>
              <a:ext uri="{FF2B5EF4-FFF2-40B4-BE49-F238E27FC236}">
                <a16:creationId xmlns:a16="http://schemas.microsoft.com/office/drawing/2014/main" id="{E6D4671D-0282-AC8B-E50F-F78AA4F75254}"/>
              </a:ext>
            </a:extLst>
          </p:cNvPr>
          <p:cNvSpPr txBox="1"/>
          <p:nvPr/>
        </p:nvSpPr>
        <p:spPr>
          <a:xfrm>
            <a:off x="4793723" y="3497411"/>
            <a:ext cx="2717299" cy="34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>
              <a:lnSpc>
                <a:spcPct val="115000"/>
              </a:lnSpc>
            </a:pPr>
            <a:r>
              <a:rPr lang="en-US" b="1">
                <a:solidFill>
                  <a:schemeClr val="accent1"/>
                </a:solidFill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Up to 5 Programs</a:t>
            </a:r>
            <a:endParaRPr b="1">
              <a:solidFill>
                <a:schemeClr val="accent1"/>
              </a:solidFill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57" name="Google Shape;1020;p147">
            <a:extLst>
              <a:ext uri="{FF2B5EF4-FFF2-40B4-BE49-F238E27FC236}">
                <a16:creationId xmlns:a16="http://schemas.microsoft.com/office/drawing/2014/main" id="{7BF59558-759A-E0D1-B512-8A961A5456EE}"/>
              </a:ext>
            </a:extLst>
          </p:cNvPr>
          <p:cNvSpPr txBox="1"/>
          <p:nvPr/>
        </p:nvSpPr>
        <p:spPr>
          <a:xfrm>
            <a:off x="1589062" y="3831397"/>
            <a:ext cx="2525165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tx1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INCLUDED FEATURES</a:t>
            </a:r>
          </a:p>
        </p:txBody>
      </p:sp>
      <p:sp>
        <p:nvSpPr>
          <p:cNvPr id="158" name="Google Shape;1018;p147">
            <a:extLst>
              <a:ext uri="{FF2B5EF4-FFF2-40B4-BE49-F238E27FC236}">
                <a16:creationId xmlns:a16="http://schemas.microsoft.com/office/drawing/2014/main" id="{30C5019B-43D3-3823-5522-5D491E5D96BA}"/>
              </a:ext>
            </a:extLst>
          </p:cNvPr>
          <p:cNvSpPr txBox="1"/>
          <p:nvPr/>
        </p:nvSpPr>
        <p:spPr>
          <a:xfrm>
            <a:off x="4662493" y="4180617"/>
            <a:ext cx="2896798" cy="135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Essential Print Curated Experience Products </a:t>
            </a:r>
            <a:r>
              <a:rPr lang="en-US" sz="700" i="1">
                <a:latin typeface="Poppins" pitchFamily="2" charset="77"/>
                <a:cs typeface="Poppins" pitchFamily="2" charset="77"/>
              </a:rPr>
              <a:t>plus </a:t>
            </a:r>
            <a:r>
              <a:rPr lang="en-US" sz="700" b="1" i="1">
                <a:latin typeface="Poppins" pitchFamily="2" charset="77"/>
                <a:cs typeface="Poppins" pitchFamily="2" charset="77"/>
              </a:rPr>
              <a:t>Specialty Print and Premiere Experience Products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Data Architecture and Mapping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40 Hours of Creative Services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4 Business Reviews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Analytics with Reporting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5 Landing Pages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HX for Sales Training Program</a:t>
            </a:r>
          </a:p>
          <a:p>
            <a:pPr marL="171450" indent="-171450" fontAlgn="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8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9" name="Google Shape;1020;p147">
            <a:extLst>
              <a:ext uri="{FF2B5EF4-FFF2-40B4-BE49-F238E27FC236}">
                <a16:creationId xmlns:a16="http://schemas.microsoft.com/office/drawing/2014/main" id="{DBF4D8F6-0E37-4D06-9630-04B903B412BA}"/>
              </a:ext>
            </a:extLst>
          </p:cNvPr>
          <p:cNvSpPr txBox="1"/>
          <p:nvPr/>
        </p:nvSpPr>
        <p:spPr>
          <a:xfrm>
            <a:off x="4813922" y="3927718"/>
            <a:ext cx="2525165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tx1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INCLUDED FEATURES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2896783-1751-F26D-F699-A8695CBE885A}"/>
              </a:ext>
            </a:extLst>
          </p:cNvPr>
          <p:cNvCxnSpPr/>
          <p:nvPr/>
        </p:nvCxnSpPr>
        <p:spPr>
          <a:xfrm flipH="1">
            <a:off x="8991477" y="3824697"/>
            <a:ext cx="482210" cy="0"/>
          </a:xfrm>
          <a:prstGeom prst="line">
            <a:avLst/>
          </a:prstGeom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Google Shape;1020;p147">
            <a:extLst>
              <a:ext uri="{FF2B5EF4-FFF2-40B4-BE49-F238E27FC236}">
                <a16:creationId xmlns:a16="http://schemas.microsoft.com/office/drawing/2014/main" id="{683BCF69-A5D9-78EE-5057-7D38204E9965}"/>
              </a:ext>
            </a:extLst>
          </p:cNvPr>
          <p:cNvSpPr txBox="1"/>
          <p:nvPr/>
        </p:nvSpPr>
        <p:spPr>
          <a:xfrm>
            <a:off x="4864055" y="2854317"/>
            <a:ext cx="2493674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accen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$75k Annual Platform Fee</a:t>
            </a:r>
          </a:p>
        </p:txBody>
      </p:sp>
      <p:sp>
        <p:nvSpPr>
          <p:cNvPr id="167" name="Google Shape;1018;p147">
            <a:extLst>
              <a:ext uri="{FF2B5EF4-FFF2-40B4-BE49-F238E27FC236}">
                <a16:creationId xmlns:a16="http://schemas.microsoft.com/office/drawing/2014/main" id="{712EEEB0-7682-C0E4-C864-845690023925}"/>
              </a:ext>
            </a:extLst>
          </p:cNvPr>
          <p:cNvSpPr txBox="1"/>
          <p:nvPr/>
        </p:nvSpPr>
        <p:spPr>
          <a:xfrm>
            <a:off x="4907204" y="3016592"/>
            <a:ext cx="2490338" cy="34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2 Integrations</a:t>
            </a:r>
          </a:p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$19 monthly seat fee (at signing)</a:t>
            </a:r>
          </a:p>
          <a:p>
            <a:pPr algn="ctr" fontAlgn="t">
              <a:spcBef>
                <a:spcPts val="200"/>
              </a:spcBef>
            </a:pPr>
            <a:r>
              <a:rPr lang="en-US" sz="600">
                <a:latin typeface="Poppins" pitchFamily="2" charset="77"/>
                <a:cs typeface="Poppins" pitchFamily="2" charset="77"/>
              </a:rPr>
              <a:t>$29 monthly seat fee (</a:t>
            </a:r>
            <a:r>
              <a:rPr lang="en-US" sz="600" err="1">
                <a:latin typeface="Poppins" pitchFamily="2" charset="77"/>
                <a:cs typeface="Poppins" pitchFamily="2" charset="77"/>
              </a:rPr>
              <a:t>add’l</a:t>
            </a:r>
            <a:r>
              <a:rPr lang="en-US" sz="600">
                <a:latin typeface="Poppins" pitchFamily="2" charset="77"/>
                <a:cs typeface="Poppins" pitchFamily="2" charset="77"/>
              </a:rPr>
              <a:t> user</a:t>
            </a:r>
            <a:r>
              <a:rPr lang="en-US" sz="700">
                <a:latin typeface="Poppins" pitchFamily="2" charset="77"/>
                <a:cs typeface="Poppins" pitchFamily="2" charset="77"/>
              </a:rPr>
              <a:t>)</a:t>
            </a:r>
          </a:p>
        </p:txBody>
      </p:sp>
      <p:sp>
        <p:nvSpPr>
          <p:cNvPr id="168" name="Google Shape;1020;p147">
            <a:extLst>
              <a:ext uri="{FF2B5EF4-FFF2-40B4-BE49-F238E27FC236}">
                <a16:creationId xmlns:a16="http://schemas.microsoft.com/office/drawing/2014/main" id="{6B34C40B-97B3-0968-8A5E-0CE53BBAF95E}"/>
              </a:ext>
            </a:extLst>
          </p:cNvPr>
          <p:cNvSpPr txBox="1"/>
          <p:nvPr/>
        </p:nvSpPr>
        <p:spPr>
          <a:xfrm>
            <a:off x="1656976" y="2947251"/>
            <a:ext cx="2493674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accen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$50k Annual Platform Fee</a:t>
            </a:r>
          </a:p>
        </p:txBody>
      </p:sp>
      <p:sp>
        <p:nvSpPr>
          <p:cNvPr id="169" name="Google Shape;1018;p147">
            <a:extLst>
              <a:ext uri="{FF2B5EF4-FFF2-40B4-BE49-F238E27FC236}">
                <a16:creationId xmlns:a16="http://schemas.microsoft.com/office/drawing/2014/main" id="{213DF6F3-EF14-0B44-39D2-94E25CC2AA25}"/>
              </a:ext>
            </a:extLst>
          </p:cNvPr>
          <p:cNvSpPr txBox="1"/>
          <p:nvPr/>
        </p:nvSpPr>
        <p:spPr>
          <a:xfrm>
            <a:off x="1700125" y="3109526"/>
            <a:ext cx="2490338" cy="34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algn="ctr" fontAlgn="t">
              <a:spcBef>
                <a:spcPts val="200"/>
              </a:spcBef>
            </a:pPr>
            <a:endParaRPr lang="en-US" sz="70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0" name="Google Shape;1018;p147">
            <a:extLst>
              <a:ext uri="{FF2B5EF4-FFF2-40B4-BE49-F238E27FC236}">
                <a16:creationId xmlns:a16="http://schemas.microsoft.com/office/drawing/2014/main" id="{8612AD97-CB77-9A41-1C77-8493B60855ED}"/>
              </a:ext>
            </a:extLst>
          </p:cNvPr>
          <p:cNvSpPr txBox="1"/>
          <p:nvPr/>
        </p:nvSpPr>
        <p:spPr>
          <a:xfrm>
            <a:off x="1649601" y="3121893"/>
            <a:ext cx="2490338" cy="34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1 Integration</a:t>
            </a:r>
          </a:p>
          <a:p>
            <a:pPr algn="ctr" fontAlgn="t">
              <a:spcBef>
                <a:spcPts val="200"/>
              </a:spcBef>
            </a:pPr>
            <a:endParaRPr lang="en-US" sz="600" i="1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1" name="Google Shape;1029;p147">
            <a:extLst>
              <a:ext uri="{FF2B5EF4-FFF2-40B4-BE49-F238E27FC236}">
                <a16:creationId xmlns:a16="http://schemas.microsoft.com/office/drawing/2014/main" id="{E953BAED-5BD2-D9EF-45C7-AD9C4EA050DE}"/>
              </a:ext>
            </a:extLst>
          </p:cNvPr>
          <p:cNvSpPr txBox="1"/>
          <p:nvPr/>
        </p:nvSpPr>
        <p:spPr>
          <a:xfrm>
            <a:off x="7967844" y="2418113"/>
            <a:ext cx="2717398" cy="17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800" b="1"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Platinum</a:t>
            </a:r>
            <a:endParaRPr sz="1800" b="1"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72" name="Google Shape;1020;p147">
            <a:extLst>
              <a:ext uri="{FF2B5EF4-FFF2-40B4-BE49-F238E27FC236}">
                <a16:creationId xmlns:a16="http://schemas.microsoft.com/office/drawing/2014/main" id="{6F34EC66-924E-DB70-5AEA-00524BDC55B8}"/>
              </a:ext>
            </a:extLst>
          </p:cNvPr>
          <p:cNvSpPr txBox="1"/>
          <p:nvPr/>
        </p:nvSpPr>
        <p:spPr>
          <a:xfrm>
            <a:off x="8051973" y="2581911"/>
            <a:ext cx="2525165" cy="37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000" b="1">
                <a:latin typeface="Poppins" pitchFamily="2" charset="77"/>
                <a:ea typeface="Roboto"/>
                <a:cs typeface="Poppins" pitchFamily="2" charset="77"/>
                <a:sym typeface="Roboto"/>
              </a:rPr>
              <a:t>ACCELERATE</a:t>
            </a:r>
          </a:p>
        </p:txBody>
      </p:sp>
      <p:sp>
        <p:nvSpPr>
          <p:cNvPr id="173" name="Google Shape;1023;p147">
            <a:extLst>
              <a:ext uri="{FF2B5EF4-FFF2-40B4-BE49-F238E27FC236}">
                <a16:creationId xmlns:a16="http://schemas.microsoft.com/office/drawing/2014/main" id="{A1473CC9-38E0-149D-78A3-85FC87C9F7F8}"/>
              </a:ext>
            </a:extLst>
          </p:cNvPr>
          <p:cNvSpPr txBox="1"/>
          <p:nvPr/>
        </p:nvSpPr>
        <p:spPr>
          <a:xfrm>
            <a:off x="7961931" y="3524922"/>
            <a:ext cx="2717299" cy="34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>
              <a:lnSpc>
                <a:spcPct val="115000"/>
              </a:lnSpc>
            </a:pPr>
            <a:r>
              <a:rPr lang="en-US" b="1">
                <a:solidFill>
                  <a:schemeClr val="accent1"/>
                </a:solidFill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Up to 7 Programs</a:t>
            </a:r>
            <a:endParaRPr b="1">
              <a:solidFill>
                <a:schemeClr val="accent1"/>
              </a:solidFill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74" name="Google Shape;1018;p147">
            <a:extLst>
              <a:ext uri="{FF2B5EF4-FFF2-40B4-BE49-F238E27FC236}">
                <a16:creationId xmlns:a16="http://schemas.microsoft.com/office/drawing/2014/main" id="{02C58719-500D-8944-780D-46D5071720CD}"/>
              </a:ext>
            </a:extLst>
          </p:cNvPr>
          <p:cNvSpPr txBox="1"/>
          <p:nvPr/>
        </p:nvSpPr>
        <p:spPr>
          <a:xfrm>
            <a:off x="7877076" y="4246814"/>
            <a:ext cx="2941518" cy="17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 i="1">
                <a:latin typeface="Poppins" pitchFamily="2" charset="77"/>
                <a:cs typeface="Poppins" pitchFamily="2" charset="77"/>
              </a:rPr>
              <a:t>Essential and Specialty Print, Curated and Premiere Experience Products plus </a:t>
            </a:r>
            <a:r>
              <a:rPr lang="en-US" sz="700" b="1" i="1">
                <a:latin typeface="Poppins" pitchFamily="2" charset="77"/>
                <a:cs typeface="Poppins" pitchFamily="2" charset="77"/>
              </a:rPr>
              <a:t>Fully Custom Print and Packaging Design and Engineering, Theme and Concepting.</a:t>
            </a:r>
            <a:endParaRPr lang="en-US" sz="700" b="1">
              <a:latin typeface="Poppins" pitchFamily="2" charset="77"/>
              <a:cs typeface="Poppins" pitchFamily="2" charset="77"/>
            </a:endParaRP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Data Architecture and Mapping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80 Hours of Creative Services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4 Business Reviews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Analytics with Reporting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7 Landing Pages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HX for Sales Training Program</a:t>
            </a:r>
          </a:p>
        </p:txBody>
      </p:sp>
      <p:sp>
        <p:nvSpPr>
          <p:cNvPr id="175" name="Google Shape;1020;p147">
            <a:extLst>
              <a:ext uri="{FF2B5EF4-FFF2-40B4-BE49-F238E27FC236}">
                <a16:creationId xmlns:a16="http://schemas.microsoft.com/office/drawing/2014/main" id="{737B18BC-7799-77A0-3D58-FEB9F30ECA66}"/>
              </a:ext>
            </a:extLst>
          </p:cNvPr>
          <p:cNvSpPr txBox="1"/>
          <p:nvPr/>
        </p:nvSpPr>
        <p:spPr>
          <a:xfrm>
            <a:off x="8048872" y="3922999"/>
            <a:ext cx="2493674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tx1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INCLUDED FEATURES</a:t>
            </a:r>
          </a:p>
        </p:txBody>
      </p:sp>
      <p:sp>
        <p:nvSpPr>
          <p:cNvPr id="176" name="Google Shape;1020;p147">
            <a:extLst>
              <a:ext uri="{FF2B5EF4-FFF2-40B4-BE49-F238E27FC236}">
                <a16:creationId xmlns:a16="http://schemas.microsoft.com/office/drawing/2014/main" id="{5695506D-FBEA-C57C-CA7D-F7391F2E4B08}"/>
              </a:ext>
            </a:extLst>
          </p:cNvPr>
          <p:cNvSpPr txBox="1"/>
          <p:nvPr/>
        </p:nvSpPr>
        <p:spPr>
          <a:xfrm>
            <a:off x="8087564" y="2890700"/>
            <a:ext cx="2493674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 i="1">
                <a:solidFill>
                  <a:schemeClr val="accen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Scoped</a:t>
            </a:r>
            <a:r>
              <a:rPr lang="en-US" sz="800" b="1">
                <a:solidFill>
                  <a:schemeClr val="accen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 Annual Platform Fee</a:t>
            </a:r>
          </a:p>
        </p:txBody>
      </p:sp>
      <p:sp>
        <p:nvSpPr>
          <p:cNvPr id="177" name="Google Shape;1018;p147">
            <a:extLst>
              <a:ext uri="{FF2B5EF4-FFF2-40B4-BE49-F238E27FC236}">
                <a16:creationId xmlns:a16="http://schemas.microsoft.com/office/drawing/2014/main" id="{1EDD92D0-8F82-F51C-8D02-D705DC0CE5C3}"/>
              </a:ext>
            </a:extLst>
          </p:cNvPr>
          <p:cNvSpPr txBox="1"/>
          <p:nvPr/>
        </p:nvSpPr>
        <p:spPr>
          <a:xfrm>
            <a:off x="8146485" y="3074875"/>
            <a:ext cx="2490338" cy="34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2+ Integrations</a:t>
            </a:r>
          </a:p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$19 monthly seat fee (at signing)</a:t>
            </a:r>
          </a:p>
          <a:p>
            <a:pPr algn="ctr" fontAlgn="t">
              <a:spcBef>
                <a:spcPts val="200"/>
              </a:spcBef>
            </a:pPr>
            <a:r>
              <a:rPr lang="en-US" sz="600">
                <a:latin typeface="Poppins" pitchFamily="2" charset="77"/>
                <a:cs typeface="Poppins" pitchFamily="2" charset="77"/>
              </a:rPr>
              <a:t>$29 monthly seat fee (</a:t>
            </a:r>
            <a:r>
              <a:rPr lang="en-US" sz="600" err="1">
                <a:latin typeface="Poppins" pitchFamily="2" charset="77"/>
                <a:cs typeface="Poppins" pitchFamily="2" charset="77"/>
              </a:rPr>
              <a:t>add’l</a:t>
            </a:r>
            <a:r>
              <a:rPr lang="en-US" sz="600">
                <a:latin typeface="Poppins" pitchFamily="2" charset="77"/>
                <a:cs typeface="Poppins" pitchFamily="2" charset="77"/>
              </a:rPr>
              <a:t> user</a:t>
            </a:r>
            <a:r>
              <a:rPr lang="en-US" sz="700">
                <a:latin typeface="Poppins" pitchFamily="2" charset="77"/>
                <a:cs typeface="Poppins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8196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: Rounded Corners 113">
            <a:extLst>
              <a:ext uri="{FF2B5EF4-FFF2-40B4-BE49-F238E27FC236}">
                <a16:creationId xmlns:a16="http://schemas.microsoft.com/office/drawing/2014/main" id="{0ED68381-F109-4BF4-4F24-F4EE22461FD8}"/>
              </a:ext>
            </a:extLst>
          </p:cNvPr>
          <p:cNvSpPr/>
          <p:nvPr/>
        </p:nvSpPr>
        <p:spPr>
          <a:xfrm>
            <a:off x="7799488" y="1779784"/>
            <a:ext cx="2941519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: Rounded Corners 113">
            <a:extLst>
              <a:ext uri="{FF2B5EF4-FFF2-40B4-BE49-F238E27FC236}">
                <a16:creationId xmlns:a16="http://schemas.microsoft.com/office/drawing/2014/main" id="{B666493A-2B48-797C-9F89-1EF923839B9E}"/>
              </a:ext>
            </a:extLst>
          </p:cNvPr>
          <p:cNvSpPr/>
          <p:nvPr/>
        </p:nvSpPr>
        <p:spPr>
          <a:xfrm>
            <a:off x="4609479" y="1779784"/>
            <a:ext cx="2941519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: Rounded Corners 113">
            <a:extLst>
              <a:ext uri="{FF2B5EF4-FFF2-40B4-BE49-F238E27FC236}">
                <a16:creationId xmlns:a16="http://schemas.microsoft.com/office/drawing/2014/main" id="{628D0273-DE27-CE03-B377-173528BAB03E}"/>
              </a:ext>
            </a:extLst>
          </p:cNvPr>
          <p:cNvSpPr/>
          <p:nvPr/>
        </p:nvSpPr>
        <p:spPr>
          <a:xfrm>
            <a:off x="1398689" y="1779784"/>
            <a:ext cx="2941519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F770F348-0588-B26D-6E58-F82D380AE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0" y="-137465"/>
            <a:ext cx="2763982" cy="2126140"/>
          </a:xfrm>
          <a:prstGeom prst="rect">
            <a:avLst/>
          </a:prstGeom>
        </p:spPr>
      </p:pic>
      <p:pic>
        <p:nvPicPr>
          <p:cNvPr id="127" name="Picture 126" descr="A picture containing outdoor object, dark, night, night sky&#10;&#10;Description automatically generated">
            <a:extLst>
              <a:ext uri="{FF2B5EF4-FFF2-40B4-BE49-F238E27FC236}">
                <a16:creationId xmlns:a16="http://schemas.microsoft.com/office/drawing/2014/main" id="{D301EDE8-0A96-3651-DFCA-18ACECD8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356" y="5013852"/>
            <a:ext cx="3039571" cy="2338132"/>
          </a:xfrm>
          <a:prstGeom prst="rect">
            <a:avLst/>
          </a:prstGeom>
        </p:spPr>
      </p:pic>
      <p:sp>
        <p:nvSpPr>
          <p:cNvPr id="128" name="Title 1">
            <a:extLst>
              <a:ext uri="{FF2B5EF4-FFF2-40B4-BE49-F238E27FC236}">
                <a16:creationId xmlns:a16="http://schemas.microsoft.com/office/drawing/2014/main" id="{1D727207-E441-A8C7-5DEC-EF8BDBE18A68}"/>
              </a:ext>
            </a:extLst>
          </p:cNvPr>
          <p:cNvSpPr txBox="1">
            <a:spLocks/>
          </p:cNvSpPr>
          <p:nvPr/>
        </p:nvSpPr>
        <p:spPr>
          <a:xfrm>
            <a:off x="1524000" y="575811"/>
            <a:ext cx="9144000" cy="49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Three Packages Example</a:t>
            </a: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49B9A431-AA0F-3976-EF5B-E5C7BE6FD559}"/>
              </a:ext>
            </a:extLst>
          </p:cNvPr>
          <p:cNvSpPr txBox="1">
            <a:spLocks/>
          </p:cNvSpPr>
          <p:nvPr/>
        </p:nvSpPr>
        <p:spPr>
          <a:xfrm>
            <a:off x="1504505" y="1066508"/>
            <a:ext cx="9144000" cy="736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chemeClr val="bg1"/>
                </a:solidFill>
              </a:rPr>
              <a:t>Packages designed for business.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55A6BC88-80AD-817D-1EBD-F9BE581C0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204" y="1985910"/>
            <a:ext cx="278141" cy="27814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ACABE18-B5FF-18D6-DB4C-AA569705C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864" y="1985910"/>
            <a:ext cx="278141" cy="278141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C5831F94-EDC4-45CB-9EE0-6F91E817D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373" y="1985910"/>
            <a:ext cx="278141" cy="278141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9733408D-6C14-2769-E0EC-B6AD1F617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384" y="1992340"/>
            <a:ext cx="278141" cy="278141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47B59A6-F116-E16E-C3FE-D4FF9A4E6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893" y="1992340"/>
            <a:ext cx="278141" cy="27814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5F01B975-28E0-D196-8F99-06C661ABB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793" y="1992340"/>
            <a:ext cx="278141" cy="278141"/>
          </a:xfrm>
          <a:prstGeom prst="rect">
            <a:avLst/>
          </a:prstGeom>
        </p:spPr>
      </p:pic>
      <p:sp>
        <p:nvSpPr>
          <p:cNvPr id="150" name="Google Shape;1018;p147">
            <a:extLst>
              <a:ext uri="{FF2B5EF4-FFF2-40B4-BE49-F238E27FC236}">
                <a16:creationId xmlns:a16="http://schemas.microsoft.com/office/drawing/2014/main" id="{AB4B6A41-C3D7-1139-95FE-B34BDF04819B}"/>
              </a:ext>
            </a:extLst>
          </p:cNvPr>
          <p:cNvSpPr txBox="1"/>
          <p:nvPr/>
        </p:nvSpPr>
        <p:spPr>
          <a:xfrm>
            <a:off x="1689692" y="4101683"/>
            <a:ext cx="2498121" cy="14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Essential Print and Curated Experience Products 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10 Hours of Creative Services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2 Business Reviews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Analytics with Reporting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3 Landing Pages</a:t>
            </a:r>
          </a:p>
        </p:txBody>
      </p:sp>
      <p:sp>
        <p:nvSpPr>
          <p:cNvPr id="151" name="Google Shape;1019;p147">
            <a:extLst>
              <a:ext uri="{FF2B5EF4-FFF2-40B4-BE49-F238E27FC236}">
                <a16:creationId xmlns:a16="http://schemas.microsoft.com/office/drawing/2014/main" id="{FBF1B741-2A0A-F3FA-E65C-BB555A3A82F1}"/>
              </a:ext>
            </a:extLst>
          </p:cNvPr>
          <p:cNvSpPr txBox="1"/>
          <p:nvPr/>
        </p:nvSpPr>
        <p:spPr>
          <a:xfrm>
            <a:off x="1554169" y="2426863"/>
            <a:ext cx="2681202" cy="1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800" b="1"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Silver</a:t>
            </a:r>
            <a:endParaRPr sz="1800" b="1"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52" name="Google Shape;1020;p147">
            <a:extLst>
              <a:ext uri="{FF2B5EF4-FFF2-40B4-BE49-F238E27FC236}">
                <a16:creationId xmlns:a16="http://schemas.microsoft.com/office/drawing/2014/main" id="{D0E7742B-28A3-521A-410F-5F9007FC3023}"/>
              </a:ext>
            </a:extLst>
          </p:cNvPr>
          <p:cNvSpPr txBox="1"/>
          <p:nvPr/>
        </p:nvSpPr>
        <p:spPr>
          <a:xfrm>
            <a:off x="1620258" y="2579694"/>
            <a:ext cx="2525165" cy="37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000" b="1">
                <a:latin typeface="Poppins" pitchFamily="2" charset="77"/>
                <a:ea typeface="Roboto"/>
                <a:cs typeface="Poppins" pitchFamily="2" charset="77"/>
                <a:sym typeface="Roboto"/>
              </a:rPr>
              <a:t>LAUNCH</a:t>
            </a:r>
          </a:p>
        </p:txBody>
      </p:sp>
      <p:sp>
        <p:nvSpPr>
          <p:cNvPr id="153" name="Google Shape;1023;p147">
            <a:extLst>
              <a:ext uri="{FF2B5EF4-FFF2-40B4-BE49-F238E27FC236}">
                <a16:creationId xmlns:a16="http://schemas.microsoft.com/office/drawing/2014/main" id="{3B70727E-4816-C2DB-3FCB-41A9D89DFA35}"/>
              </a:ext>
            </a:extLst>
          </p:cNvPr>
          <p:cNvSpPr txBox="1"/>
          <p:nvPr/>
        </p:nvSpPr>
        <p:spPr>
          <a:xfrm>
            <a:off x="1502851" y="3407382"/>
            <a:ext cx="2677854" cy="34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>
              <a:lnSpc>
                <a:spcPct val="115000"/>
              </a:lnSpc>
            </a:pPr>
            <a:r>
              <a:rPr lang="en-US" b="1">
                <a:solidFill>
                  <a:schemeClr val="accent1"/>
                </a:solidFill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Up to 3 Programs</a:t>
            </a:r>
            <a:endParaRPr b="1">
              <a:solidFill>
                <a:schemeClr val="accent1"/>
              </a:solidFill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54" name="Google Shape;1038;p147">
            <a:extLst>
              <a:ext uri="{FF2B5EF4-FFF2-40B4-BE49-F238E27FC236}">
                <a16:creationId xmlns:a16="http://schemas.microsoft.com/office/drawing/2014/main" id="{8BD17CF9-07A3-9AAE-11BF-0A94921E6213}"/>
              </a:ext>
            </a:extLst>
          </p:cNvPr>
          <p:cNvSpPr txBox="1"/>
          <p:nvPr/>
        </p:nvSpPr>
        <p:spPr>
          <a:xfrm>
            <a:off x="4755399" y="2418167"/>
            <a:ext cx="2681202" cy="1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800" b="1"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Gold</a:t>
            </a:r>
            <a:endParaRPr sz="1800" b="1"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55" name="Google Shape;1020;p147">
            <a:extLst>
              <a:ext uri="{FF2B5EF4-FFF2-40B4-BE49-F238E27FC236}">
                <a16:creationId xmlns:a16="http://schemas.microsoft.com/office/drawing/2014/main" id="{7222D703-27BB-8EBA-68F9-B80F70BD9735}"/>
              </a:ext>
            </a:extLst>
          </p:cNvPr>
          <p:cNvSpPr txBox="1"/>
          <p:nvPr/>
        </p:nvSpPr>
        <p:spPr>
          <a:xfrm>
            <a:off x="4833417" y="2558733"/>
            <a:ext cx="2525165" cy="37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000" b="1">
                <a:latin typeface="Poppins" pitchFamily="2" charset="77"/>
                <a:ea typeface="Roboto"/>
                <a:cs typeface="Poppins" pitchFamily="2" charset="77"/>
                <a:sym typeface="Roboto"/>
              </a:rPr>
              <a:t>GROW</a:t>
            </a:r>
          </a:p>
        </p:txBody>
      </p:sp>
      <p:sp>
        <p:nvSpPr>
          <p:cNvPr id="156" name="Google Shape;1023;p147">
            <a:extLst>
              <a:ext uri="{FF2B5EF4-FFF2-40B4-BE49-F238E27FC236}">
                <a16:creationId xmlns:a16="http://schemas.microsoft.com/office/drawing/2014/main" id="{E6D4671D-0282-AC8B-E50F-F78AA4F75254}"/>
              </a:ext>
            </a:extLst>
          </p:cNvPr>
          <p:cNvSpPr txBox="1"/>
          <p:nvPr/>
        </p:nvSpPr>
        <p:spPr>
          <a:xfrm>
            <a:off x="4793723" y="3497411"/>
            <a:ext cx="2717299" cy="34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>
              <a:lnSpc>
                <a:spcPct val="115000"/>
              </a:lnSpc>
            </a:pPr>
            <a:r>
              <a:rPr lang="en-US" b="1">
                <a:solidFill>
                  <a:schemeClr val="accent1"/>
                </a:solidFill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Up to 5 Programs</a:t>
            </a:r>
            <a:endParaRPr b="1">
              <a:solidFill>
                <a:schemeClr val="accent1"/>
              </a:solidFill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57" name="Google Shape;1020;p147">
            <a:extLst>
              <a:ext uri="{FF2B5EF4-FFF2-40B4-BE49-F238E27FC236}">
                <a16:creationId xmlns:a16="http://schemas.microsoft.com/office/drawing/2014/main" id="{7BF59558-759A-E0D1-B512-8A961A5456EE}"/>
              </a:ext>
            </a:extLst>
          </p:cNvPr>
          <p:cNvSpPr txBox="1"/>
          <p:nvPr/>
        </p:nvSpPr>
        <p:spPr>
          <a:xfrm>
            <a:off x="1589062" y="3831397"/>
            <a:ext cx="2525165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tx1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INCLUDED FEATURES</a:t>
            </a:r>
          </a:p>
        </p:txBody>
      </p:sp>
      <p:sp>
        <p:nvSpPr>
          <p:cNvPr id="158" name="Google Shape;1018;p147">
            <a:extLst>
              <a:ext uri="{FF2B5EF4-FFF2-40B4-BE49-F238E27FC236}">
                <a16:creationId xmlns:a16="http://schemas.microsoft.com/office/drawing/2014/main" id="{30C5019B-43D3-3823-5522-5D491E5D96BA}"/>
              </a:ext>
            </a:extLst>
          </p:cNvPr>
          <p:cNvSpPr txBox="1"/>
          <p:nvPr/>
        </p:nvSpPr>
        <p:spPr>
          <a:xfrm>
            <a:off x="4662493" y="4180617"/>
            <a:ext cx="2896798" cy="135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Essential Print Curated Experience Products </a:t>
            </a:r>
            <a:r>
              <a:rPr lang="en-US" sz="700" i="1">
                <a:latin typeface="Poppins" pitchFamily="2" charset="77"/>
                <a:cs typeface="Poppins" pitchFamily="2" charset="77"/>
              </a:rPr>
              <a:t>plus </a:t>
            </a:r>
            <a:r>
              <a:rPr lang="en-US" sz="700" b="1" i="1">
                <a:latin typeface="Poppins" pitchFamily="2" charset="77"/>
                <a:cs typeface="Poppins" pitchFamily="2" charset="77"/>
              </a:rPr>
              <a:t>Specialty Print and Premiere Experience Products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Data Architecture and Mapping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40 Hours of Creative Services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4 Business Reviews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Analytics with Reporting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5 Landing Pages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HX for Sales Training Program</a:t>
            </a:r>
          </a:p>
          <a:p>
            <a:pPr marL="171450" indent="-171450" fontAlgn="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8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9" name="Google Shape;1020;p147">
            <a:extLst>
              <a:ext uri="{FF2B5EF4-FFF2-40B4-BE49-F238E27FC236}">
                <a16:creationId xmlns:a16="http://schemas.microsoft.com/office/drawing/2014/main" id="{DBF4D8F6-0E37-4D06-9630-04B903B412BA}"/>
              </a:ext>
            </a:extLst>
          </p:cNvPr>
          <p:cNvSpPr txBox="1"/>
          <p:nvPr/>
        </p:nvSpPr>
        <p:spPr>
          <a:xfrm>
            <a:off x="4813922" y="3927718"/>
            <a:ext cx="2525165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tx1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INCLUDED FEATURES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2896783-1751-F26D-F699-A8695CBE885A}"/>
              </a:ext>
            </a:extLst>
          </p:cNvPr>
          <p:cNvCxnSpPr/>
          <p:nvPr/>
        </p:nvCxnSpPr>
        <p:spPr>
          <a:xfrm flipH="1">
            <a:off x="8991477" y="3824697"/>
            <a:ext cx="482210" cy="0"/>
          </a:xfrm>
          <a:prstGeom prst="line">
            <a:avLst/>
          </a:prstGeom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Google Shape;1020;p147">
            <a:extLst>
              <a:ext uri="{FF2B5EF4-FFF2-40B4-BE49-F238E27FC236}">
                <a16:creationId xmlns:a16="http://schemas.microsoft.com/office/drawing/2014/main" id="{683BCF69-A5D9-78EE-5057-7D38204E9965}"/>
              </a:ext>
            </a:extLst>
          </p:cNvPr>
          <p:cNvSpPr txBox="1"/>
          <p:nvPr/>
        </p:nvSpPr>
        <p:spPr>
          <a:xfrm>
            <a:off x="4864055" y="2854317"/>
            <a:ext cx="2493674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accen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$75k Annual Platform Fee</a:t>
            </a:r>
          </a:p>
        </p:txBody>
      </p:sp>
      <p:sp>
        <p:nvSpPr>
          <p:cNvPr id="167" name="Google Shape;1018;p147">
            <a:extLst>
              <a:ext uri="{FF2B5EF4-FFF2-40B4-BE49-F238E27FC236}">
                <a16:creationId xmlns:a16="http://schemas.microsoft.com/office/drawing/2014/main" id="{712EEEB0-7682-C0E4-C864-845690023925}"/>
              </a:ext>
            </a:extLst>
          </p:cNvPr>
          <p:cNvSpPr txBox="1"/>
          <p:nvPr/>
        </p:nvSpPr>
        <p:spPr>
          <a:xfrm>
            <a:off x="4907204" y="3016592"/>
            <a:ext cx="2490338" cy="34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2 Integrations</a:t>
            </a:r>
          </a:p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$19 monthly seat fee (at signing)</a:t>
            </a:r>
          </a:p>
          <a:p>
            <a:pPr algn="ctr" fontAlgn="t">
              <a:spcBef>
                <a:spcPts val="200"/>
              </a:spcBef>
            </a:pPr>
            <a:r>
              <a:rPr lang="en-US" sz="600">
                <a:latin typeface="Poppins" pitchFamily="2" charset="77"/>
                <a:cs typeface="Poppins" pitchFamily="2" charset="77"/>
              </a:rPr>
              <a:t>$29 monthly seat fee (</a:t>
            </a:r>
            <a:r>
              <a:rPr lang="en-US" sz="600" err="1">
                <a:latin typeface="Poppins" pitchFamily="2" charset="77"/>
                <a:cs typeface="Poppins" pitchFamily="2" charset="77"/>
              </a:rPr>
              <a:t>add’l</a:t>
            </a:r>
            <a:r>
              <a:rPr lang="en-US" sz="600">
                <a:latin typeface="Poppins" pitchFamily="2" charset="77"/>
                <a:cs typeface="Poppins" pitchFamily="2" charset="77"/>
              </a:rPr>
              <a:t> user</a:t>
            </a:r>
            <a:r>
              <a:rPr lang="en-US" sz="700">
                <a:latin typeface="Poppins" pitchFamily="2" charset="77"/>
                <a:cs typeface="Poppins" pitchFamily="2" charset="77"/>
              </a:rPr>
              <a:t>)</a:t>
            </a:r>
          </a:p>
        </p:txBody>
      </p:sp>
      <p:sp>
        <p:nvSpPr>
          <p:cNvPr id="168" name="Google Shape;1020;p147">
            <a:extLst>
              <a:ext uri="{FF2B5EF4-FFF2-40B4-BE49-F238E27FC236}">
                <a16:creationId xmlns:a16="http://schemas.microsoft.com/office/drawing/2014/main" id="{6B34C40B-97B3-0968-8A5E-0CE53BBAF95E}"/>
              </a:ext>
            </a:extLst>
          </p:cNvPr>
          <p:cNvSpPr txBox="1"/>
          <p:nvPr/>
        </p:nvSpPr>
        <p:spPr>
          <a:xfrm>
            <a:off x="1656976" y="2947251"/>
            <a:ext cx="2493674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accen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$50k Annual Platform Fee</a:t>
            </a:r>
          </a:p>
        </p:txBody>
      </p:sp>
      <p:sp>
        <p:nvSpPr>
          <p:cNvPr id="169" name="Google Shape;1018;p147">
            <a:extLst>
              <a:ext uri="{FF2B5EF4-FFF2-40B4-BE49-F238E27FC236}">
                <a16:creationId xmlns:a16="http://schemas.microsoft.com/office/drawing/2014/main" id="{213DF6F3-EF14-0B44-39D2-94E25CC2AA25}"/>
              </a:ext>
            </a:extLst>
          </p:cNvPr>
          <p:cNvSpPr txBox="1"/>
          <p:nvPr/>
        </p:nvSpPr>
        <p:spPr>
          <a:xfrm>
            <a:off x="1700125" y="3109526"/>
            <a:ext cx="2490338" cy="34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algn="ctr" fontAlgn="t">
              <a:spcBef>
                <a:spcPts val="200"/>
              </a:spcBef>
            </a:pPr>
            <a:endParaRPr lang="en-US" sz="70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0" name="Google Shape;1018;p147">
            <a:extLst>
              <a:ext uri="{FF2B5EF4-FFF2-40B4-BE49-F238E27FC236}">
                <a16:creationId xmlns:a16="http://schemas.microsoft.com/office/drawing/2014/main" id="{8612AD97-CB77-9A41-1C77-8493B60855ED}"/>
              </a:ext>
            </a:extLst>
          </p:cNvPr>
          <p:cNvSpPr txBox="1"/>
          <p:nvPr/>
        </p:nvSpPr>
        <p:spPr>
          <a:xfrm>
            <a:off x="1649601" y="3121893"/>
            <a:ext cx="2490338" cy="34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1 Integration</a:t>
            </a:r>
          </a:p>
          <a:p>
            <a:pPr algn="ctr" fontAlgn="t">
              <a:spcBef>
                <a:spcPts val="200"/>
              </a:spcBef>
            </a:pPr>
            <a:endParaRPr lang="en-US" sz="600" i="1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1" name="Google Shape;1029;p147">
            <a:extLst>
              <a:ext uri="{FF2B5EF4-FFF2-40B4-BE49-F238E27FC236}">
                <a16:creationId xmlns:a16="http://schemas.microsoft.com/office/drawing/2014/main" id="{E953BAED-5BD2-D9EF-45C7-AD9C4EA050DE}"/>
              </a:ext>
            </a:extLst>
          </p:cNvPr>
          <p:cNvSpPr txBox="1"/>
          <p:nvPr/>
        </p:nvSpPr>
        <p:spPr>
          <a:xfrm>
            <a:off x="7967844" y="2418113"/>
            <a:ext cx="2717398" cy="17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800" b="1"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Platinum</a:t>
            </a:r>
            <a:endParaRPr sz="1800" b="1"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72" name="Google Shape;1020;p147">
            <a:extLst>
              <a:ext uri="{FF2B5EF4-FFF2-40B4-BE49-F238E27FC236}">
                <a16:creationId xmlns:a16="http://schemas.microsoft.com/office/drawing/2014/main" id="{6F34EC66-924E-DB70-5AEA-00524BDC55B8}"/>
              </a:ext>
            </a:extLst>
          </p:cNvPr>
          <p:cNvSpPr txBox="1"/>
          <p:nvPr/>
        </p:nvSpPr>
        <p:spPr>
          <a:xfrm>
            <a:off x="8051973" y="2581911"/>
            <a:ext cx="2525165" cy="37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1000" b="1">
                <a:latin typeface="Poppins" pitchFamily="2" charset="77"/>
                <a:ea typeface="Roboto"/>
                <a:cs typeface="Poppins" pitchFamily="2" charset="77"/>
                <a:sym typeface="Roboto"/>
              </a:rPr>
              <a:t>ACCELERATE</a:t>
            </a:r>
          </a:p>
        </p:txBody>
      </p:sp>
      <p:sp>
        <p:nvSpPr>
          <p:cNvPr id="173" name="Google Shape;1023;p147">
            <a:extLst>
              <a:ext uri="{FF2B5EF4-FFF2-40B4-BE49-F238E27FC236}">
                <a16:creationId xmlns:a16="http://schemas.microsoft.com/office/drawing/2014/main" id="{A1473CC9-38E0-149D-78A3-85FC87C9F7F8}"/>
              </a:ext>
            </a:extLst>
          </p:cNvPr>
          <p:cNvSpPr txBox="1"/>
          <p:nvPr/>
        </p:nvSpPr>
        <p:spPr>
          <a:xfrm>
            <a:off x="7961931" y="3524922"/>
            <a:ext cx="2717299" cy="34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>
              <a:lnSpc>
                <a:spcPct val="115000"/>
              </a:lnSpc>
            </a:pPr>
            <a:r>
              <a:rPr lang="en-US" b="1">
                <a:solidFill>
                  <a:schemeClr val="accent1"/>
                </a:solidFill>
                <a:latin typeface="Poppins SemiBold" pitchFamily="2" charset="77"/>
                <a:ea typeface="Roboto"/>
                <a:cs typeface="Poppins SemiBold" pitchFamily="2" charset="77"/>
                <a:sym typeface="Roboto"/>
              </a:rPr>
              <a:t>Up to 7 Programs</a:t>
            </a:r>
            <a:endParaRPr b="1">
              <a:solidFill>
                <a:schemeClr val="accent1"/>
              </a:solidFill>
              <a:latin typeface="Poppins SemiBold" pitchFamily="2" charset="77"/>
              <a:ea typeface="Roboto"/>
              <a:cs typeface="Poppins SemiBold" pitchFamily="2" charset="77"/>
              <a:sym typeface="Roboto"/>
            </a:endParaRPr>
          </a:p>
        </p:txBody>
      </p:sp>
      <p:sp>
        <p:nvSpPr>
          <p:cNvPr id="174" name="Google Shape;1018;p147">
            <a:extLst>
              <a:ext uri="{FF2B5EF4-FFF2-40B4-BE49-F238E27FC236}">
                <a16:creationId xmlns:a16="http://schemas.microsoft.com/office/drawing/2014/main" id="{02C58719-500D-8944-780D-46D5071720CD}"/>
              </a:ext>
            </a:extLst>
          </p:cNvPr>
          <p:cNvSpPr txBox="1"/>
          <p:nvPr/>
        </p:nvSpPr>
        <p:spPr>
          <a:xfrm>
            <a:off x="7877076" y="4246814"/>
            <a:ext cx="2941518" cy="17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 i="1">
                <a:latin typeface="Poppins" pitchFamily="2" charset="77"/>
                <a:cs typeface="Poppins" pitchFamily="2" charset="77"/>
              </a:rPr>
              <a:t>Essential and Specialty Print, Curated and Premiere Experience Products plus </a:t>
            </a:r>
            <a:r>
              <a:rPr lang="en-US" sz="700" b="1" i="1">
                <a:latin typeface="Poppins" pitchFamily="2" charset="77"/>
                <a:cs typeface="Poppins" pitchFamily="2" charset="77"/>
              </a:rPr>
              <a:t>Fully Custom Print and Packaging Design and Engineering, Theme and Concepting.</a:t>
            </a:r>
            <a:endParaRPr lang="en-US" sz="700" b="1">
              <a:latin typeface="Poppins" pitchFamily="2" charset="77"/>
              <a:cs typeface="Poppins" pitchFamily="2" charset="77"/>
            </a:endParaRP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Data Architecture and Mapping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80 Hours of Creative Services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4 Business Reviews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Analytics with Reporting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7 Landing Pages</a:t>
            </a:r>
          </a:p>
          <a:p>
            <a:pPr marL="171450" indent="-171450" fontAlgn="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700">
                <a:latin typeface="Poppins" pitchFamily="2" charset="77"/>
                <a:cs typeface="Poppins" pitchFamily="2" charset="77"/>
              </a:rPr>
              <a:t>HX for Sales Training Program</a:t>
            </a:r>
          </a:p>
        </p:txBody>
      </p:sp>
      <p:sp>
        <p:nvSpPr>
          <p:cNvPr id="175" name="Google Shape;1020;p147">
            <a:extLst>
              <a:ext uri="{FF2B5EF4-FFF2-40B4-BE49-F238E27FC236}">
                <a16:creationId xmlns:a16="http://schemas.microsoft.com/office/drawing/2014/main" id="{737B18BC-7799-77A0-3D58-FEB9F30ECA66}"/>
              </a:ext>
            </a:extLst>
          </p:cNvPr>
          <p:cNvSpPr txBox="1"/>
          <p:nvPr/>
        </p:nvSpPr>
        <p:spPr>
          <a:xfrm>
            <a:off x="8048872" y="3922999"/>
            <a:ext cx="2493674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>
                <a:solidFill>
                  <a:schemeClr val="tx1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INCLUDED FEATURES</a:t>
            </a:r>
          </a:p>
        </p:txBody>
      </p:sp>
      <p:sp>
        <p:nvSpPr>
          <p:cNvPr id="176" name="Google Shape;1020;p147">
            <a:extLst>
              <a:ext uri="{FF2B5EF4-FFF2-40B4-BE49-F238E27FC236}">
                <a16:creationId xmlns:a16="http://schemas.microsoft.com/office/drawing/2014/main" id="{5695506D-FBEA-C57C-CA7D-F7391F2E4B08}"/>
              </a:ext>
            </a:extLst>
          </p:cNvPr>
          <p:cNvSpPr txBox="1"/>
          <p:nvPr/>
        </p:nvSpPr>
        <p:spPr>
          <a:xfrm>
            <a:off x="8087564" y="2890700"/>
            <a:ext cx="2493674" cy="1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800" b="1" i="1">
                <a:solidFill>
                  <a:schemeClr val="accen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Scoped</a:t>
            </a:r>
            <a:r>
              <a:rPr lang="en-US" sz="800" b="1">
                <a:solidFill>
                  <a:schemeClr val="accen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rPr>
              <a:t> Annual Platform Fee</a:t>
            </a:r>
          </a:p>
        </p:txBody>
      </p:sp>
      <p:sp>
        <p:nvSpPr>
          <p:cNvPr id="177" name="Google Shape;1018;p147">
            <a:extLst>
              <a:ext uri="{FF2B5EF4-FFF2-40B4-BE49-F238E27FC236}">
                <a16:creationId xmlns:a16="http://schemas.microsoft.com/office/drawing/2014/main" id="{1EDD92D0-8F82-F51C-8D02-D705DC0CE5C3}"/>
              </a:ext>
            </a:extLst>
          </p:cNvPr>
          <p:cNvSpPr txBox="1"/>
          <p:nvPr/>
        </p:nvSpPr>
        <p:spPr>
          <a:xfrm>
            <a:off x="8146485" y="3074875"/>
            <a:ext cx="2490338" cy="34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t" anchorCtr="0">
            <a:noAutofit/>
          </a:bodyPr>
          <a:lstStyle/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2+ Integrations</a:t>
            </a:r>
          </a:p>
          <a:p>
            <a:pPr algn="ctr" fontAlgn="t">
              <a:spcBef>
                <a:spcPts val="200"/>
              </a:spcBef>
            </a:pPr>
            <a:r>
              <a:rPr lang="en-US" sz="600" i="1">
                <a:latin typeface="Poppins" pitchFamily="2" charset="77"/>
                <a:cs typeface="Poppins" pitchFamily="2" charset="77"/>
              </a:rPr>
              <a:t>$19 monthly seat fee (at signing)</a:t>
            </a:r>
          </a:p>
          <a:p>
            <a:pPr algn="ctr" fontAlgn="t">
              <a:spcBef>
                <a:spcPts val="200"/>
              </a:spcBef>
            </a:pPr>
            <a:r>
              <a:rPr lang="en-US" sz="600">
                <a:latin typeface="Poppins" pitchFamily="2" charset="77"/>
                <a:cs typeface="Poppins" pitchFamily="2" charset="77"/>
              </a:rPr>
              <a:t>$29 monthly seat fee (</a:t>
            </a:r>
            <a:r>
              <a:rPr lang="en-US" sz="600" err="1">
                <a:latin typeface="Poppins" pitchFamily="2" charset="77"/>
                <a:cs typeface="Poppins" pitchFamily="2" charset="77"/>
              </a:rPr>
              <a:t>add’l</a:t>
            </a:r>
            <a:r>
              <a:rPr lang="en-US" sz="600">
                <a:latin typeface="Poppins" pitchFamily="2" charset="77"/>
                <a:cs typeface="Poppins" pitchFamily="2" charset="77"/>
              </a:rPr>
              <a:t> user</a:t>
            </a:r>
            <a:r>
              <a:rPr lang="en-US" sz="700">
                <a:latin typeface="Poppins" pitchFamily="2" charset="77"/>
                <a:cs typeface="Poppins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7757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4B73A-50F1-C7B9-97A8-6096C9AB6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2301" y="2202459"/>
            <a:ext cx="3410465" cy="3515147"/>
          </a:xfrm>
        </p:spPr>
        <p:txBody>
          <a:bodyPr anchor="ctr">
            <a:noAutofit/>
          </a:bodyPr>
          <a:lstStyle/>
          <a:p>
            <a:r>
              <a:rPr lang="en-US" dirty="0"/>
              <a:t>Quia </a:t>
            </a:r>
            <a:r>
              <a:rPr lang="en-US" dirty="0" err="1"/>
              <a:t>duciam</a:t>
            </a:r>
            <a:r>
              <a:rPr lang="en-US" dirty="0"/>
              <a:t> nis pel et </a:t>
            </a:r>
            <a:r>
              <a:rPr lang="en-US" dirty="0" err="1"/>
              <a:t>aceptate</a:t>
            </a:r>
            <a:r>
              <a:rPr lang="en-US" dirty="0"/>
              <a:t> res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expe</a:t>
            </a:r>
            <a:r>
              <a:rPr lang="en-US" dirty="0"/>
              <a:t> </a:t>
            </a:r>
            <a:r>
              <a:rPr lang="en-US" dirty="0" err="1"/>
              <a:t>dolestint</a:t>
            </a:r>
            <a:r>
              <a:rPr lang="en-US" dirty="0"/>
              <a:t>, </a:t>
            </a:r>
            <a:r>
              <a:rPr lang="en-US" dirty="0" err="1"/>
              <a:t>nonsecea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delesti</a:t>
            </a:r>
            <a:r>
              <a:rPr lang="en-US" dirty="0"/>
              <a:t> </a:t>
            </a:r>
            <a:r>
              <a:rPr lang="en-US" dirty="0" err="1"/>
              <a:t>occae</a:t>
            </a:r>
            <a:r>
              <a:rPr lang="en-US" dirty="0"/>
              <a:t> mil mi,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laudae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aspit</a:t>
            </a:r>
            <a:r>
              <a:rPr lang="en-US" dirty="0"/>
              <a:t>, </a:t>
            </a:r>
            <a:r>
              <a:rPr lang="en-US" dirty="0" err="1"/>
              <a:t>volori</a:t>
            </a:r>
            <a:r>
              <a:rPr lang="en-US" dirty="0"/>
              <a:t> </a:t>
            </a:r>
            <a:r>
              <a:rPr lang="en-US" dirty="0" err="1"/>
              <a:t>doluptas</a:t>
            </a:r>
            <a:r>
              <a:rPr lang="en-US" dirty="0"/>
              <a:t> qui </a:t>
            </a:r>
            <a:r>
              <a:rPr lang="en-US" dirty="0" err="1"/>
              <a:t>coreper</a:t>
            </a:r>
            <a:r>
              <a:rPr lang="en-US" dirty="0"/>
              <a:t> </a:t>
            </a:r>
            <a:r>
              <a:rPr lang="en-US" dirty="0" err="1"/>
              <a:t>ferfersped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erumet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lacepti</a:t>
            </a:r>
            <a:r>
              <a:rPr lang="en-US" dirty="0"/>
              <a:t> </a:t>
            </a:r>
            <a:r>
              <a:rPr lang="en-US" dirty="0" err="1"/>
              <a:t>ustrum</a:t>
            </a:r>
            <a:r>
              <a:rPr lang="en-US" dirty="0"/>
              <a:t> </a:t>
            </a:r>
            <a:r>
              <a:rPr lang="en-US" dirty="0" err="1"/>
              <a:t>arciis</a:t>
            </a:r>
            <a:r>
              <a:rPr lang="en-US" dirty="0"/>
              <a:t> </a:t>
            </a:r>
            <a:r>
              <a:rPr lang="en-US" dirty="0" err="1"/>
              <a:t>audae</a:t>
            </a:r>
            <a:r>
              <a:rPr lang="en-US" dirty="0"/>
              <a:t> </a:t>
            </a:r>
            <a:r>
              <a:rPr lang="en-US" dirty="0" err="1"/>
              <a:t>namus</a:t>
            </a:r>
            <a:r>
              <a:rPr lang="en-US" dirty="0"/>
              <a:t>, </a:t>
            </a:r>
            <a:r>
              <a:rPr lang="en-US" dirty="0" err="1"/>
              <a:t>eaquaspe</a:t>
            </a:r>
            <a:r>
              <a:rPr lang="en-US" dirty="0"/>
              <a:t> </a:t>
            </a:r>
            <a:r>
              <a:rPr lang="en-US" dirty="0" err="1"/>
              <a:t>ommolupta</a:t>
            </a:r>
            <a:r>
              <a:rPr lang="en-US" dirty="0"/>
              <a:t> </a:t>
            </a:r>
            <a:r>
              <a:rPr lang="en-US" dirty="0" err="1"/>
              <a:t>natque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esecab</a:t>
            </a:r>
            <a:r>
              <a:rPr lang="en-US" dirty="0"/>
              <a:t> il </a:t>
            </a:r>
            <a:r>
              <a:rPr lang="en-US" dirty="0" err="1"/>
              <a:t>moluptur</a:t>
            </a:r>
            <a:r>
              <a:rPr lang="en-US" dirty="0"/>
              <a:t>, </a:t>
            </a:r>
            <a:r>
              <a:rPr lang="en-US" dirty="0" err="1"/>
              <a:t>siti</a:t>
            </a:r>
            <a:r>
              <a:rPr lang="en-US" dirty="0"/>
              <a:t> con </a:t>
            </a:r>
            <a:r>
              <a:rPr lang="en-US" dirty="0" err="1"/>
              <a:t>reperum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repero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debit </a:t>
            </a:r>
            <a:r>
              <a:rPr lang="en-US" dirty="0" err="1"/>
              <a:t>veliquis</a:t>
            </a:r>
            <a:r>
              <a:rPr lang="en-US" dirty="0"/>
              <a:t> </a:t>
            </a:r>
            <a:r>
              <a:rPr lang="en-US" dirty="0" err="1"/>
              <a:t>nonsequ</a:t>
            </a:r>
            <a:r>
              <a:rPr lang="en-US" dirty="0"/>
              <a:t> </a:t>
            </a:r>
            <a:r>
              <a:rPr lang="en-US" dirty="0" err="1"/>
              <a:t>osant</a:t>
            </a:r>
            <a:r>
              <a:rPr lang="en-US" dirty="0"/>
              <a:t>, </a:t>
            </a:r>
            <a:r>
              <a:rPr lang="en-US" dirty="0" err="1"/>
              <a:t>sequae</a:t>
            </a:r>
            <a:r>
              <a:rPr lang="en-US" dirty="0"/>
              <a:t>. Nam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Aximolore</a:t>
            </a:r>
            <a:r>
              <a:rPr lang="en-US" dirty="0"/>
              <a:t>, </a:t>
            </a:r>
            <a:r>
              <a:rPr lang="en-US" dirty="0" err="1"/>
              <a:t>volorem</a:t>
            </a:r>
            <a:r>
              <a:rPr lang="en-US" dirty="0"/>
              <a:t> </a:t>
            </a:r>
            <a:r>
              <a:rPr lang="en-US" dirty="0" err="1"/>
              <a:t>erorepe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9E0590-DA32-9A96-993A-0D7ABDE2AA74}"/>
              </a:ext>
            </a:extLst>
          </p:cNvPr>
          <p:cNvSpPr txBox="1">
            <a:spLocks/>
          </p:cNvSpPr>
          <p:nvPr/>
        </p:nvSpPr>
        <p:spPr>
          <a:xfrm>
            <a:off x="603026" y="491596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Charts and Tables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AD0298-475B-7772-040B-6C4453E17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54" y="1140394"/>
            <a:ext cx="909973" cy="46557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033C94D-6C38-9111-6675-56FCE590C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663075"/>
              </p:ext>
            </p:extLst>
          </p:nvPr>
        </p:nvGraphicFramePr>
        <p:xfrm>
          <a:off x="917221" y="1932403"/>
          <a:ext cx="6402858" cy="378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49FF596-F3C0-513A-38A9-9D9141155736}"/>
              </a:ext>
            </a:extLst>
          </p:cNvPr>
          <p:cNvSpPr txBox="1"/>
          <p:nvPr/>
        </p:nvSpPr>
        <p:spPr>
          <a:xfrm>
            <a:off x="7782301" y="2199503"/>
            <a:ext cx="2359024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Subtitle lorem ipsum</a:t>
            </a:r>
          </a:p>
        </p:txBody>
      </p: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F735072-EC93-E1E7-4276-51871E8F7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AF0BF5-A2E3-6640-713E-E511D7B86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6626" y="2642566"/>
            <a:ext cx="3505200" cy="3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1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4B73A-50F1-C7B9-97A8-6096C9AB6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954" y="2202459"/>
            <a:ext cx="3410465" cy="3515147"/>
          </a:xfrm>
        </p:spPr>
        <p:txBody>
          <a:bodyPr anchor="ctr">
            <a:noAutofit/>
          </a:bodyPr>
          <a:lstStyle/>
          <a:p>
            <a:r>
              <a:rPr lang="en-US" dirty="0"/>
              <a:t>Quia </a:t>
            </a:r>
            <a:r>
              <a:rPr lang="en-US" dirty="0" err="1"/>
              <a:t>duciam</a:t>
            </a:r>
            <a:r>
              <a:rPr lang="en-US" dirty="0"/>
              <a:t> nis pel et </a:t>
            </a:r>
            <a:r>
              <a:rPr lang="en-US" dirty="0" err="1"/>
              <a:t>aceptate</a:t>
            </a:r>
            <a:r>
              <a:rPr lang="en-US" dirty="0"/>
              <a:t> res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expe</a:t>
            </a:r>
            <a:r>
              <a:rPr lang="en-US" dirty="0"/>
              <a:t> </a:t>
            </a:r>
            <a:r>
              <a:rPr lang="en-US" dirty="0" err="1"/>
              <a:t>dolestint</a:t>
            </a:r>
            <a:r>
              <a:rPr lang="en-US" dirty="0"/>
              <a:t>, </a:t>
            </a:r>
            <a:r>
              <a:rPr lang="en-US" dirty="0" err="1"/>
              <a:t>nonsecea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delesti</a:t>
            </a:r>
            <a:r>
              <a:rPr lang="en-US" dirty="0"/>
              <a:t> </a:t>
            </a:r>
            <a:r>
              <a:rPr lang="en-US" dirty="0" err="1"/>
              <a:t>occae</a:t>
            </a:r>
            <a:r>
              <a:rPr lang="en-US" dirty="0"/>
              <a:t> mil mi,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laudae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aspit</a:t>
            </a:r>
            <a:r>
              <a:rPr lang="en-US" dirty="0"/>
              <a:t>, </a:t>
            </a:r>
            <a:r>
              <a:rPr lang="en-US" dirty="0" err="1"/>
              <a:t>volori</a:t>
            </a:r>
            <a:r>
              <a:rPr lang="en-US" dirty="0"/>
              <a:t> </a:t>
            </a:r>
            <a:r>
              <a:rPr lang="en-US" dirty="0" err="1"/>
              <a:t>doluptas</a:t>
            </a:r>
            <a:r>
              <a:rPr lang="en-US" dirty="0"/>
              <a:t> qui </a:t>
            </a:r>
            <a:r>
              <a:rPr lang="en-US" dirty="0" err="1"/>
              <a:t>coreper</a:t>
            </a:r>
            <a:r>
              <a:rPr lang="en-US" dirty="0"/>
              <a:t> </a:t>
            </a:r>
            <a:r>
              <a:rPr lang="en-US" dirty="0" err="1"/>
              <a:t>ferfersped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erumet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lacepti</a:t>
            </a:r>
            <a:r>
              <a:rPr lang="en-US" dirty="0"/>
              <a:t> </a:t>
            </a:r>
            <a:r>
              <a:rPr lang="en-US" dirty="0" err="1"/>
              <a:t>ustrum</a:t>
            </a:r>
            <a:r>
              <a:rPr lang="en-US" dirty="0"/>
              <a:t> </a:t>
            </a:r>
            <a:r>
              <a:rPr lang="en-US" dirty="0" err="1"/>
              <a:t>arciis</a:t>
            </a:r>
            <a:r>
              <a:rPr lang="en-US" dirty="0"/>
              <a:t> </a:t>
            </a:r>
            <a:r>
              <a:rPr lang="en-US" dirty="0" err="1"/>
              <a:t>audae</a:t>
            </a:r>
            <a:r>
              <a:rPr lang="en-US" dirty="0"/>
              <a:t> </a:t>
            </a:r>
            <a:r>
              <a:rPr lang="en-US" dirty="0" err="1"/>
              <a:t>namus</a:t>
            </a:r>
            <a:r>
              <a:rPr lang="en-US" dirty="0"/>
              <a:t>, </a:t>
            </a:r>
            <a:r>
              <a:rPr lang="en-US" dirty="0" err="1"/>
              <a:t>eaquaspe</a:t>
            </a:r>
            <a:r>
              <a:rPr lang="en-US" dirty="0"/>
              <a:t> </a:t>
            </a:r>
            <a:r>
              <a:rPr lang="en-US" dirty="0" err="1"/>
              <a:t>ommolupta</a:t>
            </a:r>
            <a:r>
              <a:rPr lang="en-US" dirty="0"/>
              <a:t> </a:t>
            </a:r>
            <a:r>
              <a:rPr lang="en-US" dirty="0" err="1"/>
              <a:t>natque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esecab</a:t>
            </a:r>
            <a:r>
              <a:rPr lang="en-US" dirty="0"/>
              <a:t> il </a:t>
            </a:r>
            <a:r>
              <a:rPr lang="en-US" dirty="0" err="1"/>
              <a:t>moluptur</a:t>
            </a:r>
            <a:r>
              <a:rPr lang="en-US" dirty="0"/>
              <a:t>, </a:t>
            </a:r>
            <a:r>
              <a:rPr lang="en-US" dirty="0" err="1"/>
              <a:t>siti</a:t>
            </a:r>
            <a:r>
              <a:rPr lang="en-US" dirty="0"/>
              <a:t> con </a:t>
            </a:r>
            <a:r>
              <a:rPr lang="en-US" dirty="0" err="1"/>
              <a:t>reperum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repero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debit </a:t>
            </a:r>
            <a:r>
              <a:rPr lang="en-US" dirty="0" err="1"/>
              <a:t>veliquis</a:t>
            </a:r>
            <a:r>
              <a:rPr lang="en-US" dirty="0"/>
              <a:t> </a:t>
            </a:r>
            <a:r>
              <a:rPr lang="en-US" dirty="0" err="1"/>
              <a:t>nonsequ</a:t>
            </a:r>
            <a:r>
              <a:rPr lang="en-US" dirty="0"/>
              <a:t> </a:t>
            </a:r>
            <a:r>
              <a:rPr lang="en-US" dirty="0" err="1"/>
              <a:t>osant</a:t>
            </a:r>
            <a:r>
              <a:rPr lang="en-US" dirty="0"/>
              <a:t>, </a:t>
            </a:r>
            <a:r>
              <a:rPr lang="en-US" dirty="0" err="1"/>
              <a:t>sequae</a:t>
            </a:r>
            <a:r>
              <a:rPr lang="en-US" dirty="0"/>
              <a:t>. Nam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Aximolore</a:t>
            </a:r>
            <a:r>
              <a:rPr lang="en-US" dirty="0"/>
              <a:t>, </a:t>
            </a:r>
            <a:r>
              <a:rPr lang="en-US" dirty="0" err="1"/>
              <a:t>volorem</a:t>
            </a:r>
            <a:r>
              <a:rPr lang="en-US" dirty="0"/>
              <a:t> </a:t>
            </a:r>
            <a:r>
              <a:rPr lang="en-US" dirty="0" err="1"/>
              <a:t>erorepe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9E0590-DA32-9A96-993A-0D7ABDE2AA74}"/>
              </a:ext>
            </a:extLst>
          </p:cNvPr>
          <p:cNvSpPr txBox="1">
            <a:spLocks/>
          </p:cNvSpPr>
          <p:nvPr/>
        </p:nvSpPr>
        <p:spPr>
          <a:xfrm>
            <a:off x="603026" y="491596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Charts and Tables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AD0298-475B-7772-040B-6C4453E17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54" y="1140394"/>
            <a:ext cx="909973" cy="46557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033C94D-6C38-9111-6675-56FCE590C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305976"/>
              </p:ext>
            </p:extLst>
          </p:nvPr>
        </p:nvGraphicFramePr>
        <p:xfrm>
          <a:off x="4936672" y="1932403"/>
          <a:ext cx="6402858" cy="378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49FF596-F3C0-513A-38A9-9D9141155736}"/>
              </a:ext>
            </a:extLst>
          </p:cNvPr>
          <p:cNvSpPr txBox="1"/>
          <p:nvPr/>
        </p:nvSpPr>
        <p:spPr>
          <a:xfrm>
            <a:off x="736954" y="2199503"/>
            <a:ext cx="2359024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Subtitle lorem ipsum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C79210-DFD5-BB18-E115-C7E4F8EB1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9C5C2F2-D19E-29FC-7F43-2F80B6781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6626" y="2642566"/>
            <a:ext cx="3505200" cy="3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1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89E0590-DA32-9A96-993A-0D7ABDE2AA74}"/>
              </a:ext>
            </a:extLst>
          </p:cNvPr>
          <p:cNvSpPr txBox="1">
            <a:spLocks/>
          </p:cNvSpPr>
          <p:nvPr/>
        </p:nvSpPr>
        <p:spPr>
          <a:xfrm>
            <a:off x="1304503" y="943496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Charts and Tables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AD0298-475B-7772-040B-6C4453E17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22" y="1553236"/>
            <a:ext cx="909973" cy="46557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179330F-4BAF-B808-E27D-7C3C297A7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433473"/>
              </p:ext>
            </p:extLst>
          </p:nvPr>
        </p:nvGraphicFramePr>
        <p:xfrm>
          <a:off x="838201" y="2775494"/>
          <a:ext cx="10515598" cy="324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CAC03CD-C5C6-69EB-A11D-30A6613E63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4503" y="1583161"/>
            <a:ext cx="9778647" cy="830263"/>
          </a:xfrm>
        </p:spPr>
        <p:txBody>
          <a:bodyPr anchor="ctr">
            <a:noAutofit/>
          </a:bodyPr>
          <a:lstStyle/>
          <a:p>
            <a:r>
              <a:rPr lang="en-US" sz="1000" dirty="0"/>
              <a:t>Quia </a:t>
            </a:r>
            <a:r>
              <a:rPr lang="en-US" sz="1000" dirty="0" err="1"/>
              <a:t>duciam</a:t>
            </a:r>
            <a:r>
              <a:rPr lang="en-US" sz="1000" dirty="0"/>
              <a:t> nis pel et </a:t>
            </a:r>
            <a:r>
              <a:rPr lang="en-US" sz="1000" dirty="0" err="1"/>
              <a:t>aceptate</a:t>
            </a:r>
            <a:r>
              <a:rPr lang="en-US" sz="1000" dirty="0"/>
              <a:t> res </a:t>
            </a:r>
            <a:r>
              <a:rPr lang="en-US" sz="1000" dirty="0" err="1"/>
              <a:t>eium</a:t>
            </a:r>
            <a:r>
              <a:rPr lang="en-US" sz="1000" dirty="0"/>
              <a:t> </a:t>
            </a:r>
            <a:r>
              <a:rPr lang="en-US" sz="1000" dirty="0" err="1"/>
              <a:t>expe</a:t>
            </a:r>
            <a:r>
              <a:rPr lang="en-US" sz="1000" dirty="0"/>
              <a:t> </a:t>
            </a:r>
            <a:r>
              <a:rPr lang="en-US" sz="1000" dirty="0" err="1"/>
              <a:t>dolestint</a:t>
            </a:r>
            <a:r>
              <a:rPr lang="en-US" sz="1000" dirty="0"/>
              <a:t>, </a:t>
            </a:r>
            <a:r>
              <a:rPr lang="en-US" sz="1000" dirty="0" err="1"/>
              <a:t>nonsecea</a:t>
            </a:r>
            <a:r>
              <a:rPr lang="en-US" sz="1000" dirty="0"/>
              <a:t> </a:t>
            </a:r>
            <a:r>
              <a:rPr lang="en-US" sz="1000" dirty="0" err="1"/>
              <a:t>quia</a:t>
            </a:r>
            <a:r>
              <a:rPr lang="en-US" sz="1000" dirty="0"/>
              <a:t> </a:t>
            </a:r>
            <a:r>
              <a:rPr lang="en-US" sz="1000" dirty="0" err="1"/>
              <a:t>delesti</a:t>
            </a:r>
            <a:r>
              <a:rPr lang="en-US" sz="1000" dirty="0"/>
              <a:t> </a:t>
            </a:r>
            <a:r>
              <a:rPr lang="en-US" sz="1000" dirty="0" err="1"/>
              <a:t>occae</a:t>
            </a:r>
            <a:r>
              <a:rPr lang="en-US" sz="1000" dirty="0"/>
              <a:t> mil mi, </a:t>
            </a:r>
            <a:r>
              <a:rPr lang="en-US" sz="1000" dirty="0" err="1"/>
              <a:t>nam</a:t>
            </a:r>
            <a:r>
              <a:rPr lang="en-US" sz="1000" dirty="0"/>
              <a:t> </a:t>
            </a:r>
            <a:r>
              <a:rPr lang="en-US" sz="1000" dirty="0" err="1"/>
              <a:t>laudae</a:t>
            </a:r>
            <a:r>
              <a:rPr lang="en-US" sz="1000" dirty="0"/>
              <a:t> </a:t>
            </a:r>
            <a:r>
              <a:rPr lang="en-US" sz="1000" dirty="0" err="1"/>
              <a:t>aut</a:t>
            </a:r>
            <a:r>
              <a:rPr lang="en-US" sz="1000" dirty="0"/>
              <a:t> </a:t>
            </a:r>
            <a:r>
              <a:rPr lang="en-US" sz="1000" dirty="0" err="1"/>
              <a:t>aspit</a:t>
            </a:r>
            <a:r>
              <a:rPr lang="en-US" sz="1000" dirty="0"/>
              <a:t>, </a:t>
            </a:r>
            <a:r>
              <a:rPr lang="en-US" sz="1000" dirty="0" err="1"/>
              <a:t>volori</a:t>
            </a:r>
            <a:r>
              <a:rPr lang="en-US" sz="1000" dirty="0"/>
              <a:t> </a:t>
            </a:r>
            <a:r>
              <a:rPr lang="en-US" sz="1000" dirty="0" err="1"/>
              <a:t>doluptas</a:t>
            </a:r>
            <a:r>
              <a:rPr lang="en-US" sz="1000" dirty="0"/>
              <a:t> qui </a:t>
            </a:r>
            <a:r>
              <a:rPr lang="en-US" sz="1000" dirty="0" err="1"/>
              <a:t>coreper</a:t>
            </a:r>
            <a:r>
              <a:rPr lang="en-US" sz="1000" dirty="0"/>
              <a:t> </a:t>
            </a:r>
            <a:r>
              <a:rPr lang="en-US" sz="1000" dirty="0" err="1"/>
              <a:t>ferfersped</a:t>
            </a:r>
            <a:r>
              <a:rPr lang="en-US" sz="1000" dirty="0"/>
              <a:t> </a:t>
            </a:r>
            <a:r>
              <a:rPr lang="en-US" sz="1000" dirty="0" err="1"/>
              <a:t>eos</a:t>
            </a:r>
            <a:r>
              <a:rPr lang="en-US" sz="1000" dirty="0"/>
              <a:t> </a:t>
            </a:r>
            <a:r>
              <a:rPr lang="en-US" sz="1000" dirty="0" err="1"/>
              <a:t>erumet</a:t>
            </a:r>
            <a:r>
              <a:rPr lang="en-US" sz="1000" dirty="0"/>
              <a:t> </a:t>
            </a:r>
            <a:r>
              <a:rPr lang="en-US" sz="1000" dirty="0" err="1"/>
              <a:t>aut</a:t>
            </a:r>
            <a:r>
              <a:rPr lang="en-US" sz="1000" dirty="0"/>
              <a:t> et </a:t>
            </a:r>
            <a:r>
              <a:rPr lang="en-US" sz="1000" dirty="0" err="1"/>
              <a:t>quas</a:t>
            </a:r>
            <a:r>
              <a:rPr lang="en-US" sz="1000" dirty="0"/>
              <a:t> </a:t>
            </a:r>
            <a:r>
              <a:rPr lang="en-US" sz="1000" dirty="0" err="1"/>
              <a:t>repero</a:t>
            </a:r>
            <a:r>
              <a:rPr lang="en-US" sz="1000" dirty="0"/>
              <a:t> </a:t>
            </a:r>
            <a:r>
              <a:rPr lang="en-US" sz="1000" dirty="0" err="1"/>
              <a:t>moloribus</a:t>
            </a:r>
            <a:r>
              <a:rPr lang="en-US" sz="1000" dirty="0"/>
              <a:t> debit </a:t>
            </a:r>
            <a:r>
              <a:rPr lang="en-US" sz="1000" dirty="0" err="1"/>
              <a:t>veliquis</a:t>
            </a:r>
            <a:r>
              <a:rPr lang="en-US" sz="1000" dirty="0"/>
              <a:t> </a:t>
            </a:r>
            <a:r>
              <a:rPr lang="en-US" sz="1000" dirty="0" err="1"/>
              <a:t>nonsequ</a:t>
            </a:r>
            <a:r>
              <a:rPr lang="en-US" sz="1000" dirty="0"/>
              <a:t> </a:t>
            </a:r>
            <a:r>
              <a:rPr lang="en-US" sz="1000" dirty="0" err="1"/>
              <a:t>osant</a:t>
            </a:r>
            <a:r>
              <a:rPr lang="en-US" sz="1000" dirty="0"/>
              <a:t>, </a:t>
            </a:r>
            <a:r>
              <a:rPr lang="en-US" sz="1000" dirty="0" err="1"/>
              <a:t>sequae</a:t>
            </a:r>
            <a:r>
              <a:rPr lang="en-US" sz="1000" dirty="0"/>
              <a:t>. Nam </a:t>
            </a:r>
            <a:r>
              <a:rPr lang="en-US" sz="1000" dirty="0" err="1"/>
              <a:t>fuga</a:t>
            </a:r>
            <a:r>
              <a:rPr lang="en-US" sz="1000" dirty="0"/>
              <a:t>. </a:t>
            </a:r>
            <a:r>
              <a:rPr lang="en-US" sz="1000" dirty="0" err="1"/>
              <a:t>Aximolore</a:t>
            </a:r>
            <a:r>
              <a:rPr lang="en-US" sz="1000" dirty="0"/>
              <a:t>, </a:t>
            </a:r>
            <a:r>
              <a:rPr lang="en-US" sz="1000" dirty="0" err="1"/>
              <a:t>volorem</a:t>
            </a:r>
            <a:r>
              <a:rPr lang="en-US" sz="1000" dirty="0"/>
              <a:t> </a:t>
            </a:r>
            <a:r>
              <a:rPr lang="en-US" sz="1000" dirty="0" err="1"/>
              <a:t>erorepe</a:t>
            </a:r>
            <a:r>
              <a:rPr lang="en-US" sz="1000" dirty="0"/>
              <a:t> </a:t>
            </a:r>
            <a:r>
              <a:rPr lang="en-US" sz="1000" dirty="0" err="1"/>
              <a:t>ratur</a:t>
            </a:r>
            <a:r>
              <a:rPr lang="en-US" sz="1000" dirty="0"/>
              <a:t>?</a:t>
            </a:r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318DCB-2113-4752-698C-5A3A0CA6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F701E8-E7FF-8E09-F301-22658A654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6626" y="2642566"/>
            <a:ext cx="3505200" cy="3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3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954DA2-63E6-A324-814E-E7E7BFFE9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435639"/>
              </p:ext>
            </p:extLst>
          </p:nvPr>
        </p:nvGraphicFramePr>
        <p:xfrm>
          <a:off x="682335" y="2520752"/>
          <a:ext cx="3731021" cy="312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994A784-75E9-06B6-F6A2-567CA0F4F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318342"/>
              </p:ext>
            </p:extLst>
          </p:nvPr>
        </p:nvGraphicFramePr>
        <p:xfrm>
          <a:off x="4078963" y="2520752"/>
          <a:ext cx="3731021" cy="312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230C29-BB2A-C85E-6EEC-EE680A0FC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59540"/>
              </p:ext>
            </p:extLst>
          </p:nvPr>
        </p:nvGraphicFramePr>
        <p:xfrm>
          <a:off x="7475591" y="2520752"/>
          <a:ext cx="3731021" cy="312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BB9547-5346-4997-D0FF-7AB48D045CE0}"/>
              </a:ext>
            </a:extLst>
          </p:cNvPr>
          <p:cNvSpPr txBox="1">
            <a:spLocks/>
          </p:cNvSpPr>
          <p:nvPr/>
        </p:nvSpPr>
        <p:spPr>
          <a:xfrm>
            <a:off x="2036804" y="3890952"/>
            <a:ext cx="1188336" cy="51244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latin typeface="Poppins SemiBold" pitchFamily="2" charset="77"/>
                <a:cs typeface="Poppins SemiBold" pitchFamily="2" charset="77"/>
              </a:rPr>
              <a:t>40%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AB07152-AD23-B0E6-456C-4CD4DE273604}"/>
              </a:ext>
            </a:extLst>
          </p:cNvPr>
          <p:cNvSpPr txBox="1">
            <a:spLocks/>
          </p:cNvSpPr>
          <p:nvPr/>
        </p:nvSpPr>
        <p:spPr>
          <a:xfrm>
            <a:off x="5429094" y="3890952"/>
            <a:ext cx="1188336" cy="51244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latin typeface="Poppins SemiBold" pitchFamily="2" charset="77"/>
                <a:cs typeface="Poppins SemiBold" pitchFamily="2" charset="77"/>
              </a:rPr>
              <a:t>75%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96A503-00B9-4B7E-957F-4E8939749B93}"/>
              </a:ext>
            </a:extLst>
          </p:cNvPr>
          <p:cNvSpPr txBox="1">
            <a:spLocks/>
          </p:cNvSpPr>
          <p:nvPr/>
        </p:nvSpPr>
        <p:spPr>
          <a:xfrm>
            <a:off x="8830061" y="3890952"/>
            <a:ext cx="1188336" cy="51244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latin typeface="Poppins SemiBold" pitchFamily="2" charset="77"/>
                <a:cs typeface="Poppins SemiBold" pitchFamily="2" charset="77"/>
              </a:rPr>
              <a:t>25%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EF848F-0ABC-8D60-E22E-BF1D3A3F8BCA}"/>
              </a:ext>
            </a:extLst>
          </p:cNvPr>
          <p:cNvSpPr txBox="1">
            <a:spLocks/>
          </p:cNvSpPr>
          <p:nvPr/>
        </p:nvSpPr>
        <p:spPr>
          <a:xfrm>
            <a:off x="1304503" y="943496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Charts and Tables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8DD333-B43A-A8B2-593F-EC4ECAC48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022" y="1553236"/>
            <a:ext cx="909973" cy="46557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0C0E167-FEC0-FF38-1567-EE8F2DBCCE5F}"/>
              </a:ext>
            </a:extLst>
          </p:cNvPr>
          <p:cNvSpPr txBox="1">
            <a:spLocks/>
          </p:cNvSpPr>
          <p:nvPr/>
        </p:nvSpPr>
        <p:spPr>
          <a:xfrm>
            <a:off x="1304503" y="1583161"/>
            <a:ext cx="9778647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84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Quia </a:t>
            </a:r>
            <a:r>
              <a:rPr lang="en-US" sz="1000" dirty="0" err="1"/>
              <a:t>duciam</a:t>
            </a:r>
            <a:r>
              <a:rPr lang="en-US" sz="1000" dirty="0"/>
              <a:t> nis pel et </a:t>
            </a:r>
            <a:r>
              <a:rPr lang="en-US" sz="1000" dirty="0" err="1"/>
              <a:t>aceptate</a:t>
            </a:r>
            <a:r>
              <a:rPr lang="en-US" sz="1000" dirty="0"/>
              <a:t> res </a:t>
            </a:r>
            <a:r>
              <a:rPr lang="en-US" sz="1000" dirty="0" err="1"/>
              <a:t>eium</a:t>
            </a:r>
            <a:r>
              <a:rPr lang="en-US" sz="1000" dirty="0"/>
              <a:t> </a:t>
            </a:r>
            <a:r>
              <a:rPr lang="en-US" sz="1000" dirty="0" err="1"/>
              <a:t>expe</a:t>
            </a:r>
            <a:r>
              <a:rPr lang="en-US" sz="1000" dirty="0"/>
              <a:t> </a:t>
            </a:r>
            <a:r>
              <a:rPr lang="en-US" sz="1000" dirty="0" err="1"/>
              <a:t>dolestint</a:t>
            </a:r>
            <a:r>
              <a:rPr lang="en-US" sz="1000" dirty="0"/>
              <a:t>, </a:t>
            </a:r>
            <a:r>
              <a:rPr lang="en-US" sz="1000" dirty="0" err="1"/>
              <a:t>nonsecea</a:t>
            </a:r>
            <a:r>
              <a:rPr lang="en-US" sz="1000" dirty="0"/>
              <a:t> </a:t>
            </a:r>
            <a:r>
              <a:rPr lang="en-US" sz="1000" dirty="0" err="1"/>
              <a:t>quia</a:t>
            </a:r>
            <a:r>
              <a:rPr lang="en-US" sz="1000" dirty="0"/>
              <a:t> </a:t>
            </a:r>
            <a:r>
              <a:rPr lang="en-US" sz="1000" dirty="0" err="1"/>
              <a:t>delesti</a:t>
            </a:r>
            <a:r>
              <a:rPr lang="en-US" sz="1000" dirty="0"/>
              <a:t> </a:t>
            </a:r>
            <a:r>
              <a:rPr lang="en-US" sz="1000" dirty="0" err="1"/>
              <a:t>occae</a:t>
            </a:r>
            <a:r>
              <a:rPr lang="en-US" sz="1000" dirty="0"/>
              <a:t> mil mi, </a:t>
            </a:r>
            <a:r>
              <a:rPr lang="en-US" sz="1000" dirty="0" err="1"/>
              <a:t>nam</a:t>
            </a:r>
            <a:r>
              <a:rPr lang="en-US" sz="1000" dirty="0"/>
              <a:t> </a:t>
            </a:r>
            <a:r>
              <a:rPr lang="en-US" sz="1000" dirty="0" err="1"/>
              <a:t>laudae</a:t>
            </a:r>
            <a:r>
              <a:rPr lang="en-US" sz="1000" dirty="0"/>
              <a:t> </a:t>
            </a:r>
            <a:r>
              <a:rPr lang="en-US" sz="1000" dirty="0" err="1"/>
              <a:t>aut</a:t>
            </a:r>
            <a:r>
              <a:rPr lang="en-US" sz="1000" dirty="0"/>
              <a:t> </a:t>
            </a:r>
            <a:r>
              <a:rPr lang="en-US" sz="1000" dirty="0" err="1"/>
              <a:t>aspit</a:t>
            </a:r>
            <a:r>
              <a:rPr lang="en-US" sz="1000" dirty="0"/>
              <a:t>, </a:t>
            </a:r>
            <a:r>
              <a:rPr lang="en-US" sz="1000" dirty="0" err="1"/>
              <a:t>volori</a:t>
            </a:r>
            <a:r>
              <a:rPr lang="en-US" sz="1000" dirty="0"/>
              <a:t> </a:t>
            </a:r>
            <a:r>
              <a:rPr lang="en-US" sz="1000" dirty="0" err="1"/>
              <a:t>doluptas</a:t>
            </a:r>
            <a:r>
              <a:rPr lang="en-US" sz="1000" dirty="0"/>
              <a:t> qui </a:t>
            </a:r>
            <a:r>
              <a:rPr lang="en-US" sz="1000" dirty="0" err="1"/>
              <a:t>coreper</a:t>
            </a:r>
            <a:r>
              <a:rPr lang="en-US" sz="1000" dirty="0"/>
              <a:t> </a:t>
            </a:r>
            <a:r>
              <a:rPr lang="en-US" sz="1000" dirty="0" err="1"/>
              <a:t>ferfersped</a:t>
            </a:r>
            <a:r>
              <a:rPr lang="en-US" sz="1000" dirty="0"/>
              <a:t> </a:t>
            </a:r>
            <a:r>
              <a:rPr lang="en-US" sz="1000" dirty="0" err="1"/>
              <a:t>eos</a:t>
            </a:r>
            <a:r>
              <a:rPr lang="en-US" sz="1000" dirty="0"/>
              <a:t> </a:t>
            </a:r>
            <a:r>
              <a:rPr lang="en-US" sz="1000" dirty="0" err="1"/>
              <a:t>erumet</a:t>
            </a:r>
            <a:r>
              <a:rPr lang="en-US" sz="1000" dirty="0"/>
              <a:t> </a:t>
            </a:r>
            <a:r>
              <a:rPr lang="en-US" sz="1000" dirty="0" err="1"/>
              <a:t>aut</a:t>
            </a:r>
            <a:r>
              <a:rPr lang="en-US" sz="1000" dirty="0"/>
              <a:t> et </a:t>
            </a:r>
            <a:r>
              <a:rPr lang="en-US" sz="1000" dirty="0" err="1"/>
              <a:t>quas</a:t>
            </a:r>
            <a:r>
              <a:rPr lang="en-US" sz="1000" dirty="0"/>
              <a:t> </a:t>
            </a:r>
            <a:r>
              <a:rPr lang="en-US" sz="1000" dirty="0" err="1"/>
              <a:t>repero</a:t>
            </a:r>
            <a:r>
              <a:rPr lang="en-US" sz="1000" dirty="0"/>
              <a:t> </a:t>
            </a:r>
            <a:r>
              <a:rPr lang="en-US" sz="1000" dirty="0" err="1"/>
              <a:t>moloribus</a:t>
            </a:r>
            <a:r>
              <a:rPr lang="en-US" sz="1000" dirty="0"/>
              <a:t> debit </a:t>
            </a:r>
            <a:r>
              <a:rPr lang="en-US" sz="1000" dirty="0" err="1"/>
              <a:t>veliquis</a:t>
            </a:r>
            <a:r>
              <a:rPr lang="en-US" sz="1000" dirty="0"/>
              <a:t> </a:t>
            </a:r>
            <a:r>
              <a:rPr lang="en-US" sz="1000" dirty="0" err="1"/>
              <a:t>nonsequ</a:t>
            </a:r>
            <a:r>
              <a:rPr lang="en-US" sz="1000" dirty="0"/>
              <a:t> </a:t>
            </a:r>
            <a:r>
              <a:rPr lang="en-US" sz="1000" dirty="0" err="1"/>
              <a:t>osant</a:t>
            </a:r>
            <a:r>
              <a:rPr lang="en-US" sz="1000" dirty="0"/>
              <a:t>, </a:t>
            </a:r>
            <a:r>
              <a:rPr lang="en-US" sz="1000" dirty="0" err="1"/>
              <a:t>sequae</a:t>
            </a:r>
            <a:r>
              <a:rPr lang="en-US" sz="1000" dirty="0"/>
              <a:t>. Nam </a:t>
            </a:r>
            <a:r>
              <a:rPr lang="en-US" sz="1000" dirty="0" err="1"/>
              <a:t>fuga</a:t>
            </a:r>
            <a:r>
              <a:rPr lang="en-US" sz="1000" dirty="0"/>
              <a:t>. </a:t>
            </a:r>
            <a:r>
              <a:rPr lang="en-US" sz="1000" dirty="0" err="1"/>
              <a:t>Aximolore</a:t>
            </a:r>
            <a:r>
              <a:rPr lang="en-US" sz="1000" dirty="0"/>
              <a:t>, </a:t>
            </a:r>
            <a:r>
              <a:rPr lang="en-US" sz="1000" dirty="0" err="1"/>
              <a:t>volorem</a:t>
            </a:r>
            <a:r>
              <a:rPr lang="en-US" sz="1000" dirty="0"/>
              <a:t> </a:t>
            </a:r>
            <a:r>
              <a:rPr lang="en-US" sz="1000" dirty="0" err="1"/>
              <a:t>erorepe</a:t>
            </a:r>
            <a:r>
              <a:rPr lang="en-US" sz="1000" dirty="0"/>
              <a:t> </a:t>
            </a:r>
            <a:r>
              <a:rPr lang="en-US" sz="1000" dirty="0" err="1"/>
              <a:t>ratur</a:t>
            </a:r>
            <a:r>
              <a:rPr lang="en-US" sz="1000" dirty="0"/>
              <a:t>?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2E72CD-EBB8-16D1-4970-3E6426764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BF1D11-2828-14C5-4E1B-3350019C1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96626" y="2642566"/>
            <a:ext cx="3505200" cy="3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75AF-4DD1-E5E9-7A4A-195039570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661979"/>
            <a:ext cx="9144000" cy="940145"/>
          </a:xfrm>
        </p:spPr>
        <p:txBody>
          <a:bodyPr/>
          <a:lstStyle/>
          <a:p>
            <a:r>
              <a:rPr lang="en-US"/>
              <a:t>Q1 “Elevate” Scope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6084A-FCEB-9F9F-BA57-4796E1C1A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Char char="•"/>
            </a:pPr>
            <a:endParaRPr lang="en-US"/>
          </a:p>
          <a:p>
            <a:pPr>
              <a:lnSpc>
                <a:spcPts val="1839"/>
              </a:lnSpc>
            </a:pPr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B706E0-0E77-0315-402E-4B06F64E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A242AA-10E4-14A2-C252-111B2307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7E8D08-93EF-D108-DD9C-1A7CD6F39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99170"/>
              </p:ext>
            </p:extLst>
          </p:nvPr>
        </p:nvGraphicFramePr>
        <p:xfrm>
          <a:off x="998183" y="1396907"/>
          <a:ext cx="10532900" cy="52798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580">
                  <a:extLst>
                    <a:ext uri="{9D8B030D-6E8A-4147-A177-3AD203B41FA5}">
                      <a16:colId xmlns:a16="http://schemas.microsoft.com/office/drawing/2014/main" val="3444298857"/>
                    </a:ext>
                  </a:extLst>
                </a:gridCol>
                <a:gridCol w="2106580">
                  <a:extLst>
                    <a:ext uri="{9D8B030D-6E8A-4147-A177-3AD203B41FA5}">
                      <a16:colId xmlns:a16="http://schemas.microsoft.com/office/drawing/2014/main" val="2632136873"/>
                    </a:ext>
                  </a:extLst>
                </a:gridCol>
                <a:gridCol w="2106580">
                  <a:extLst>
                    <a:ext uri="{9D8B030D-6E8A-4147-A177-3AD203B41FA5}">
                      <a16:colId xmlns:a16="http://schemas.microsoft.com/office/drawing/2014/main" val="1725520119"/>
                    </a:ext>
                  </a:extLst>
                </a:gridCol>
                <a:gridCol w="2106580">
                  <a:extLst>
                    <a:ext uri="{9D8B030D-6E8A-4147-A177-3AD203B41FA5}">
                      <a16:colId xmlns:a16="http://schemas.microsoft.com/office/drawing/2014/main" val="3219417229"/>
                    </a:ext>
                  </a:extLst>
                </a:gridCol>
                <a:gridCol w="2106580">
                  <a:extLst>
                    <a:ext uri="{9D8B030D-6E8A-4147-A177-3AD203B41FA5}">
                      <a16:colId xmlns:a16="http://schemas.microsoft.com/office/drawing/2014/main" val="4068062720"/>
                    </a:ext>
                  </a:extLst>
                </a:gridCol>
              </a:tblGrid>
              <a:tr h="476419">
                <a:tc>
                  <a:txBody>
                    <a:bodyPr/>
                    <a:lstStyle/>
                    <a:p>
                      <a:r>
                        <a:rPr lang="en-US" sz="130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00835"/>
                  </a:ext>
                </a:extLst>
              </a:tr>
              <a:tr h="476419">
                <a:tc>
                  <a:txBody>
                    <a:bodyPr/>
                    <a:lstStyle/>
                    <a:p>
                      <a:r>
                        <a:rPr lang="en-US" sz="1300"/>
                        <a:t>Prospect List (ICP + Top Accts + Registrants/Attendees)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BDRs, Shayla + Yahzmine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200 Top Accts</a:t>
                      </a:r>
                    </a:p>
                    <a:p>
                      <a:r>
                        <a:rPr lang="en-US" sz="1300"/>
                        <a:t>25 Top Enterprise</a:t>
                      </a:r>
                    </a:p>
                    <a:p>
                      <a:r>
                        <a:rPr lang="en-US" sz="1300"/>
                        <a:t>General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COMPLETE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81091"/>
                  </a:ext>
                </a:extLst>
              </a:tr>
              <a:tr h="476419">
                <a:tc>
                  <a:txBody>
                    <a:bodyPr/>
                    <a:lstStyle/>
                    <a:p>
                      <a:r>
                        <a:rPr lang="en-US" sz="1300"/>
                        <a:t>General Nurture (Expanded)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Brian, Shayla + Yahzmine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Add 4-5 emails to the original nurture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COMPLETE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013783"/>
                  </a:ext>
                </a:extLst>
              </a:tr>
              <a:tr h="476419">
                <a:tc>
                  <a:txBody>
                    <a:bodyPr/>
                    <a:lstStyle/>
                    <a:p>
                      <a:r>
                        <a:rPr lang="en-US" sz="1300"/>
                        <a:t>Digital Ad 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Brooke + Nick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- “Register for Webinar”</a:t>
                      </a:r>
                    </a:p>
                    <a:p>
                      <a:r>
                        <a:rPr lang="en-US" sz="1300"/>
                        <a:t>- “Download </a:t>
                      </a:r>
                      <a:r>
                        <a:rPr lang="en-US" sz="1300" err="1"/>
                        <a:t>Ebook</a:t>
                      </a:r>
                      <a:r>
                        <a:rPr lang="en-US" sz="130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COMPLETE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934635"/>
                  </a:ext>
                </a:extLst>
              </a:tr>
              <a:tr h="476419">
                <a:tc>
                  <a:txBody>
                    <a:bodyPr/>
                    <a:lstStyle/>
                    <a:p>
                      <a:r>
                        <a:rPr lang="en-US" sz="1300"/>
                        <a:t>Registration Landing Page/PAC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Jay + Brooke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What template do we have for multiple clips?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COMPLETE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53995"/>
                  </a:ext>
                </a:extLst>
              </a:tr>
              <a:tr h="539546">
                <a:tc>
                  <a:txBody>
                    <a:bodyPr/>
                    <a:lstStyle/>
                    <a:p>
                      <a:r>
                        <a:rPr lang="en-US" sz="1300"/>
                        <a:t>POM </a:t>
                      </a:r>
                      <a:r>
                        <a:rPr lang="en-US" sz="1300" err="1"/>
                        <a:t>Ebook</a:t>
                      </a:r>
                      <a:r>
                        <a:rPr lang="en-US" sz="1300"/>
                        <a:t> Landing Page/PAC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Jennifer, Tim + 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POM </a:t>
                      </a:r>
                      <a:r>
                        <a:rPr lang="en-US" sz="1300" err="1"/>
                        <a:t>Ebook</a:t>
                      </a:r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547996"/>
                  </a:ext>
                </a:extLst>
              </a:tr>
              <a:tr h="476419">
                <a:tc>
                  <a:txBody>
                    <a:bodyPr/>
                    <a:lstStyle/>
                    <a:p>
                      <a:r>
                        <a:rPr lang="en-US" sz="1300" dirty="0"/>
                        <a:t>Marketo Invite Emails + Access Recording + Webinar Banner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Shayla + Brooke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COMPLETE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764886"/>
                  </a:ext>
                </a:extLst>
              </a:tr>
              <a:tr h="476419">
                <a:tc>
                  <a:txBody>
                    <a:bodyPr/>
                    <a:lstStyle/>
                    <a:p>
                      <a:r>
                        <a:rPr lang="en-US" sz="1300"/>
                        <a:t>Outreach 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Brian + Yahzmine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76901"/>
                  </a:ext>
                </a:extLst>
              </a:tr>
              <a:tr h="476419">
                <a:tc>
                  <a:txBody>
                    <a:bodyPr/>
                    <a:lstStyle/>
                    <a:p>
                      <a:r>
                        <a:rPr lang="en-US" sz="1300"/>
                        <a:t>POM POD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Brian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1/06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3308"/>
                  </a:ext>
                </a:extLst>
              </a:tr>
              <a:tr h="476419">
                <a:tc>
                  <a:txBody>
                    <a:bodyPr/>
                    <a:lstStyle/>
                    <a:p>
                      <a:r>
                        <a:rPr lang="en-US" sz="1300"/>
                        <a:t>POM Book + Kitting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Annie, Peyton + Shayla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When do they land?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1/16 – 1/27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9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56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2EF848F-0ABC-8D60-E22E-BF1D3A3F8BCA}"/>
              </a:ext>
            </a:extLst>
          </p:cNvPr>
          <p:cNvSpPr txBox="1">
            <a:spLocks/>
          </p:cNvSpPr>
          <p:nvPr/>
        </p:nvSpPr>
        <p:spPr>
          <a:xfrm>
            <a:off x="1008574" y="919328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Charts and Tables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8DD333-B43A-A8B2-593F-EC4ECAC48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93" y="1529068"/>
            <a:ext cx="909973" cy="46557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0C0E167-FEC0-FF38-1567-EE8F2DBCCE5F}"/>
              </a:ext>
            </a:extLst>
          </p:cNvPr>
          <p:cNvSpPr txBox="1">
            <a:spLocks/>
          </p:cNvSpPr>
          <p:nvPr/>
        </p:nvSpPr>
        <p:spPr>
          <a:xfrm>
            <a:off x="1008574" y="1558993"/>
            <a:ext cx="9778647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84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Quia </a:t>
            </a:r>
            <a:r>
              <a:rPr lang="en-US" sz="1000" dirty="0" err="1"/>
              <a:t>duciam</a:t>
            </a:r>
            <a:r>
              <a:rPr lang="en-US" sz="1000" dirty="0"/>
              <a:t> nis pel et </a:t>
            </a:r>
            <a:r>
              <a:rPr lang="en-US" sz="1000" dirty="0" err="1"/>
              <a:t>aceptate</a:t>
            </a:r>
            <a:r>
              <a:rPr lang="en-US" sz="1000" dirty="0"/>
              <a:t> res </a:t>
            </a:r>
            <a:r>
              <a:rPr lang="en-US" sz="1000" dirty="0" err="1"/>
              <a:t>eium</a:t>
            </a:r>
            <a:r>
              <a:rPr lang="en-US" sz="1000" dirty="0"/>
              <a:t> </a:t>
            </a:r>
            <a:r>
              <a:rPr lang="en-US" sz="1000" dirty="0" err="1"/>
              <a:t>expe</a:t>
            </a:r>
            <a:r>
              <a:rPr lang="en-US" sz="1000" dirty="0"/>
              <a:t> </a:t>
            </a:r>
            <a:r>
              <a:rPr lang="en-US" sz="1000" dirty="0" err="1"/>
              <a:t>dolestint</a:t>
            </a:r>
            <a:r>
              <a:rPr lang="en-US" sz="1000" dirty="0"/>
              <a:t>, </a:t>
            </a:r>
            <a:r>
              <a:rPr lang="en-US" sz="1000" dirty="0" err="1"/>
              <a:t>nonsecea</a:t>
            </a:r>
            <a:r>
              <a:rPr lang="en-US" sz="1000" dirty="0"/>
              <a:t> </a:t>
            </a:r>
            <a:r>
              <a:rPr lang="en-US" sz="1000" dirty="0" err="1"/>
              <a:t>quia</a:t>
            </a:r>
            <a:r>
              <a:rPr lang="en-US" sz="1000" dirty="0"/>
              <a:t> </a:t>
            </a:r>
            <a:r>
              <a:rPr lang="en-US" sz="1000" dirty="0" err="1"/>
              <a:t>delesti</a:t>
            </a:r>
            <a:r>
              <a:rPr lang="en-US" sz="1000" dirty="0"/>
              <a:t> </a:t>
            </a:r>
            <a:r>
              <a:rPr lang="en-US" sz="1000" dirty="0" err="1"/>
              <a:t>occae</a:t>
            </a:r>
            <a:r>
              <a:rPr lang="en-US" sz="1000" dirty="0"/>
              <a:t> mil mi, </a:t>
            </a:r>
            <a:r>
              <a:rPr lang="en-US" sz="1000" dirty="0" err="1"/>
              <a:t>nam</a:t>
            </a:r>
            <a:r>
              <a:rPr lang="en-US" sz="1000" dirty="0"/>
              <a:t> </a:t>
            </a:r>
            <a:r>
              <a:rPr lang="en-US" sz="1000" dirty="0" err="1"/>
              <a:t>laudae</a:t>
            </a:r>
            <a:r>
              <a:rPr lang="en-US" sz="1000" dirty="0"/>
              <a:t> </a:t>
            </a:r>
            <a:r>
              <a:rPr lang="en-US" sz="1000" dirty="0" err="1"/>
              <a:t>aut</a:t>
            </a:r>
            <a:r>
              <a:rPr lang="en-US" sz="1000" dirty="0"/>
              <a:t> </a:t>
            </a:r>
            <a:r>
              <a:rPr lang="en-US" sz="1000" dirty="0" err="1"/>
              <a:t>aspit</a:t>
            </a:r>
            <a:r>
              <a:rPr lang="en-US" sz="1000" dirty="0"/>
              <a:t>, </a:t>
            </a:r>
            <a:r>
              <a:rPr lang="en-US" sz="1000" dirty="0" err="1"/>
              <a:t>volori</a:t>
            </a:r>
            <a:r>
              <a:rPr lang="en-US" sz="1000" dirty="0"/>
              <a:t> </a:t>
            </a:r>
            <a:r>
              <a:rPr lang="en-US" sz="1000" dirty="0" err="1"/>
              <a:t>doluptas</a:t>
            </a:r>
            <a:r>
              <a:rPr lang="en-US" sz="1000" dirty="0"/>
              <a:t> qui </a:t>
            </a:r>
            <a:r>
              <a:rPr lang="en-US" sz="1000" dirty="0" err="1"/>
              <a:t>coreper</a:t>
            </a:r>
            <a:r>
              <a:rPr lang="en-US" sz="1000" dirty="0"/>
              <a:t> </a:t>
            </a:r>
            <a:r>
              <a:rPr lang="en-US" sz="1000" dirty="0" err="1"/>
              <a:t>ferfersped</a:t>
            </a:r>
            <a:r>
              <a:rPr lang="en-US" sz="1000" dirty="0"/>
              <a:t> </a:t>
            </a:r>
            <a:r>
              <a:rPr lang="en-US" sz="1000" dirty="0" err="1"/>
              <a:t>eos</a:t>
            </a:r>
            <a:r>
              <a:rPr lang="en-US" sz="1000" dirty="0"/>
              <a:t> </a:t>
            </a:r>
            <a:r>
              <a:rPr lang="en-US" sz="1000" dirty="0" err="1"/>
              <a:t>erumet</a:t>
            </a:r>
            <a:r>
              <a:rPr lang="en-US" sz="1000" dirty="0"/>
              <a:t> </a:t>
            </a:r>
            <a:r>
              <a:rPr lang="en-US" sz="1000" dirty="0" err="1"/>
              <a:t>aut</a:t>
            </a:r>
            <a:r>
              <a:rPr lang="en-US" sz="1000" dirty="0"/>
              <a:t> et </a:t>
            </a:r>
            <a:r>
              <a:rPr lang="en-US" sz="1000" dirty="0" err="1"/>
              <a:t>quas</a:t>
            </a:r>
            <a:r>
              <a:rPr lang="en-US" sz="1000" dirty="0"/>
              <a:t> </a:t>
            </a:r>
            <a:r>
              <a:rPr lang="en-US" sz="1000" dirty="0" err="1"/>
              <a:t>repero</a:t>
            </a:r>
            <a:r>
              <a:rPr lang="en-US" sz="1000" dirty="0"/>
              <a:t> </a:t>
            </a:r>
            <a:r>
              <a:rPr lang="en-US" sz="1000" dirty="0" err="1"/>
              <a:t>moloribus</a:t>
            </a:r>
            <a:r>
              <a:rPr lang="en-US" sz="1000" dirty="0"/>
              <a:t> debit </a:t>
            </a:r>
            <a:r>
              <a:rPr lang="en-US" sz="1000" dirty="0" err="1"/>
              <a:t>veliquis</a:t>
            </a:r>
            <a:r>
              <a:rPr lang="en-US" sz="1000" dirty="0"/>
              <a:t> </a:t>
            </a:r>
            <a:r>
              <a:rPr lang="en-US" sz="1000" dirty="0" err="1"/>
              <a:t>nonsequ</a:t>
            </a:r>
            <a:r>
              <a:rPr lang="en-US" sz="1000" dirty="0"/>
              <a:t> </a:t>
            </a:r>
            <a:r>
              <a:rPr lang="en-US" sz="1000" dirty="0" err="1"/>
              <a:t>osant</a:t>
            </a:r>
            <a:r>
              <a:rPr lang="en-US" sz="1000" dirty="0"/>
              <a:t>, </a:t>
            </a:r>
            <a:r>
              <a:rPr lang="en-US" sz="1000" dirty="0" err="1"/>
              <a:t>sequae</a:t>
            </a:r>
            <a:r>
              <a:rPr lang="en-US" sz="1000" dirty="0"/>
              <a:t>. Nam </a:t>
            </a:r>
            <a:r>
              <a:rPr lang="en-US" sz="1000" dirty="0" err="1"/>
              <a:t>fuga</a:t>
            </a:r>
            <a:r>
              <a:rPr lang="en-US" sz="1000" dirty="0"/>
              <a:t>. </a:t>
            </a:r>
            <a:r>
              <a:rPr lang="en-US" sz="1000" dirty="0" err="1"/>
              <a:t>Aximolore</a:t>
            </a:r>
            <a:r>
              <a:rPr lang="en-US" sz="1000" dirty="0"/>
              <a:t>, </a:t>
            </a:r>
            <a:r>
              <a:rPr lang="en-US" sz="1000" dirty="0" err="1"/>
              <a:t>volorem</a:t>
            </a:r>
            <a:r>
              <a:rPr lang="en-US" sz="1000" dirty="0"/>
              <a:t> </a:t>
            </a:r>
            <a:r>
              <a:rPr lang="en-US" sz="1000" dirty="0" err="1"/>
              <a:t>erorepe</a:t>
            </a:r>
            <a:r>
              <a:rPr lang="en-US" sz="1000" dirty="0"/>
              <a:t> </a:t>
            </a:r>
            <a:r>
              <a:rPr lang="en-US" sz="1000" dirty="0" err="1"/>
              <a:t>ratur</a:t>
            </a:r>
            <a:r>
              <a:rPr lang="en-US" sz="1000" dirty="0"/>
              <a:t>?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2E72CD-EBB8-16D1-4970-3E6426764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BF1D11-2828-14C5-4E1B-3350019C1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6626" y="2642566"/>
            <a:ext cx="3505200" cy="3043863"/>
          </a:xfrm>
          <a:prstGeom prst="rect">
            <a:avLst/>
          </a:prstGeom>
        </p:spPr>
      </p:pic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FB8E3C1B-B52E-6D5D-73C4-27DC1CD06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93637"/>
              </p:ext>
            </p:extLst>
          </p:nvPr>
        </p:nvGraphicFramePr>
        <p:xfrm>
          <a:off x="1070920" y="2865370"/>
          <a:ext cx="9922662" cy="26148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7953">
                  <a:extLst>
                    <a:ext uri="{9D8B030D-6E8A-4147-A177-3AD203B41FA5}">
                      <a16:colId xmlns:a16="http://schemas.microsoft.com/office/drawing/2014/main" val="108166081"/>
                    </a:ext>
                  </a:extLst>
                </a:gridCol>
                <a:gridCol w="976745">
                  <a:extLst>
                    <a:ext uri="{9D8B030D-6E8A-4147-A177-3AD203B41FA5}">
                      <a16:colId xmlns:a16="http://schemas.microsoft.com/office/drawing/2014/main" val="1390689288"/>
                    </a:ext>
                  </a:extLst>
                </a:gridCol>
                <a:gridCol w="862446">
                  <a:extLst>
                    <a:ext uri="{9D8B030D-6E8A-4147-A177-3AD203B41FA5}">
                      <a16:colId xmlns:a16="http://schemas.microsoft.com/office/drawing/2014/main" val="714172235"/>
                    </a:ext>
                  </a:extLst>
                </a:gridCol>
                <a:gridCol w="1095891">
                  <a:extLst>
                    <a:ext uri="{9D8B030D-6E8A-4147-A177-3AD203B41FA5}">
                      <a16:colId xmlns:a16="http://schemas.microsoft.com/office/drawing/2014/main" val="744347236"/>
                    </a:ext>
                  </a:extLst>
                </a:gridCol>
                <a:gridCol w="3569627">
                  <a:extLst>
                    <a:ext uri="{9D8B030D-6E8A-4147-A177-3AD203B41FA5}">
                      <a16:colId xmlns:a16="http://schemas.microsoft.com/office/drawing/2014/main" val="2328110536"/>
                    </a:ext>
                  </a:extLst>
                </a:gridCol>
              </a:tblGrid>
              <a:tr h="370274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Item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Quantity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Cost Per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Current Cost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Notes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73172"/>
                  </a:ext>
                </a:extLst>
              </a:tr>
              <a:tr h="382060"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Seat License (random dates – 3/4/2023)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1,577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$12.50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$225,525.00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Bob is planning on adding 587 additional SB AEs and there is expansion talk in EMEA. 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0319"/>
                  </a:ext>
                </a:extLst>
              </a:tr>
              <a:tr h="401534">
                <a:tc>
                  <a:txBody>
                    <a:bodyPr/>
                    <a:lstStyle/>
                    <a:p>
                      <a:r>
                        <a:rPr lang="en-US" sz="1000" err="1">
                          <a:latin typeface="Poppins" pitchFamily="2" charset="77"/>
                          <a:cs typeface="Poppins" pitchFamily="2" charset="77"/>
                        </a:rPr>
                        <a:t>SwagIQ</a:t>
                      </a:r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 Admin/Reporting 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$48,800.00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307224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International Fulfillment Management 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$24,000.00</a:t>
                      </a:r>
                    </a:p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451813"/>
                  </a:ext>
                </a:extLst>
              </a:tr>
              <a:tr h="329816"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Inventory Storage, Returns, and Receipt   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$113,000.00 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34829"/>
                  </a:ext>
                </a:extLst>
              </a:tr>
              <a:tr h="360381"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Product Templates &amp; Professional Services 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$93,000.00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236727"/>
                  </a:ext>
                </a:extLst>
              </a:tr>
              <a:tr h="360381">
                <a:tc>
                  <a:txBody>
                    <a:bodyPr/>
                    <a:lstStyle/>
                    <a:p>
                      <a:r>
                        <a:rPr lang="en-US" sz="1000" b="1">
                          <a:latin typeface="Poppins" pitchFamily="2" charset="77"/>
                          <a:cs typeface="Poppins" pitchFamily="2" charset="77"/>
                        </a:rPr>
                        <a:t>Total 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latin typeface="Poppins" pitchFamily="2" charset="77"/>
                          <a:cs typeface="Poppins" pitchFamily="2" charset="77"/>
                        </a:rPr>
                        <a:t>$504,325.00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1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100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2EF848F-0ABC-8D60-E22E-BF1D3A3F8BCA}"/>
              </a:ext>
            </a:extLst>
          </p:cNvPr>
          <p:cNvSpPr txBox="1">
            <a:spLocks/>
          </p:cNvSpPr>
          <p:nvPr/>
        </p:nvSpPr>
        <p:spPr>
          <a:xfrm>
            <a:off x="1008574" y="919328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/>
              <a:t>Charts and Tables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8DD333-B43A-A8B2-593F-EC4ECAC48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93" y="1529068"/>
            <a:ext cx="909973" cy="46557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0C0E167-FEC0-FF38-1567-EE8F2DBCCE5F}"/>
              </a:ext>
            </a:extLst>
          </p:cNvPr>
          <p:cNvSpPr txBox="1">
            <a:spLocks/>
          </p:cNvSpPr>
          <p:nvPr/>
        </p:nvSpPr>
        <p:spPr>
          <a:xfrm>
            <a:off x="1008574" y="1558993"/>
            <a:ext cx="9778647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84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Quia </a:t>
            </a:r>
            <a:r>
              <a:rPr lang="en-US" sz="1000" dirty="0" err="1"/>
              <a:t>duciam</a:t>
            </a:r>
            <a:r>
              <a:rPr lang="en-US" sz="1000" dirty="0"/>
              <a:t> nis pel et </a:t>
            </a:r>
            <a:r>
              <a:rPr lang="en-US" sz="1000" dirty="0" err="1"/>
              <a:t>aceptate</a:t>
            </a:r>
            <a:r>
              <a:rPr lang="en-US" sz="1000" dirty="0"/>
              <a:t> res </a:t>
            </a:r>
            <a:r>
              <a:rPr lang="en-US" sz="1000" dirty="0" err="1"/>
              <a:t>eium</a:t>
            </a:r>
            <a:r>
              <a:rPr lang="en-US" sz="1000" dirty="0"/>
              <a:t> </a:t>
            </a:r>
            <a:r>
              <a:rPr lang="en-US" sz="1000" dirty="0" err="1"/>
              <a:t>expe</a:t>
            </a:r>
            <a:r>
              <a:rPr lang="en-US" sz="1000" dirty="0"/>
              <a:t> </a:t>
            </a:r>
            <a:r>
              <a:rPr lang="en-US" sz="1000" dirty="0" err="1"/>
              <a:t>dolestint</a:t>
            </a:r>
            <a:r>
              <a:rPr lang="en-US" sz="1000" dirty="0"/>
              <a:t>, </a:t>
            </a:r>
            <a:r>
              <a:rPr lang="en-US" sz="1000" dirty="0" err="1"/>
              <a:t>nonsecea</a:t>
            </a:r>
            <a:r>
              <a:rPr lang="en-US" sz="1000" dirty="0"/>
              <a:t> </a:t>
            </a:r>
            <a:r>
              <a:rPr lang="en-US" sz="1000" dirty="0" err="1"/>
              <a:t>quia</a:t>
            </a:r>
            <a:r>
              <a:rPr lang="en-US" sz="1000" dirty="0"/>
              <a:t> </a:t>
            </a:r>
            <a:r>
              <a:rPr lang="en-US" sz="1000" dirty="0" err="1"/>
              <a:t>delesti</a:t>
            </a:r>
            <a:r>
              <a:rPr lang="en-US" sz="1000" dirty="0"/>
              <a:t> </a:t>
            </a:r>
            <a:r>
              <a:rPr lang="en-US" sz="1000" dirty="0" err="1"/>
              <a:t>occae</a:t>
            </a:r>
            <a:r>
              <a:rPr lang="en-US" sz="1000" dirty="0"/>
              <a:t> mil mi, </a:t>
            </a:r>
            <a:r>
              <a:rPr lang="en-US" sz="1000" dirty="0" err="1"/>
              <a:t>nam</a:t>
            </a:r>
            <a:r>
              <a:rPr lang="en-US" sz="1000" dirty="0"/>
              <a:t> </a:t>
            </a:r>
            <a:r>
              <a:rPr lang="en-US" sz="1000" dirty="0" err="1"/>
              <a:t>laudae</a:t>
            </a:r>
            <a:r>
              <a:rPr lang="en-US" sz="1000" dirty="0"/>
              <a:t> </a:t>
            </a:r>
            <a:r>
              <a:rPr lang="en-US" sz="1000" dirty="0" err="1"/>
              <a:t>aut</a:t>
            </a:r>
            <a:r>
              <a:rPr lang="en-US" sz="1000" dirty="0"/>
              <a:t> </a:t>
            </a:r>
            <a:r>
              <a:rPr lang="en-US" sz="1000" dirty="0" err="1"/>
              <a:t>aspit</a:t>
            </a:r>
            <a:r>
              <a:rPr lang="en-US" sz="1000" dirty="0"/>
              <a:t>, </a:t>
            </a:r>
            <a:r>
              <a:rPr lang="en-US" sz="1000" dirty="0" err="1"/>
              <a:t>volori</a:t>
            </a:r>
            <a:r>
              <a:rPr lang="en-US" sz="1000" dirty="0"/>
              <a:t> </a:t>
            </a:r>
            <a:r>
              <a:rPr lang="en-US" sz="1000" dirty="0" err="1"/>
              <a:t>doluptas</a:t>
            </a:r>
            <a:r>
              <a:rPr lang="en-US" sz="1000" dirty="0"/>
              <a:t> qui </a:t>
            </a:r>
            <a:r>
              <a:rPr lang="en-US" sz="1000" dirty="0" err="1"/>
              <a:t>coreper</a:t>
            </a:r>
            <a:r>
              <a:rPr lang="en-US" sz="1000" dirty="0"/>
              <a:t> </a:t>
            </a:r>
            <a:r>
              <a:rPr lang="en-US" sz="1000" dirty="0" err="1"/>
              <a:t>ferfersped</a:t>
            </a:r>
            <a:r>
              <a:rPr lang="en-US" sz="1000" dirty="0"/>
              <a:t> </a:t>
            </a:r>
            <a:r>
              <a:rPr lang="en-US" sz="1000" dirty="0" err="1"/>
              <a:t>eos</a:t>
            </a:r>
            <a:r>
              <a:rPr lang="en-US" sz="1000" dirty="0"/>
              <a:t> </a:t>
            </a:r>
            <a:r>
              <a:rPr lang="en-US" sz="1000" dirty="0" err="1"/>
              <a:t>erumet</a:t>
            </a:r>
            <a:r>
              <a:rPr lang="en-US" sz="1000" dirty="0"/>
              <a:t> </a:t>
            </a:r>
            <a:r>
              <a:rPr lang="en-US" sz="1000" dirty="0" err="1"/>
              <a:t>aut</a:t>
            </a:r>
            <a:r>
              <a:rPr lang="en-US" sz="1000" dirty="0"/>
              <a:t> et </a:t>
            </a:r>
            <a:r>
              <a:rPr lang="en-US" sz="1000" dirty="0" err="1"/>
              <a:t>quas</a:t>
            </a:r>
            <a:r>
              <a:rPr lang="en-US" sz="1000" dirty="0"/>
              <a:t> </a:t>
            </a:r>
            <a:r>
              <a:rPr lang="en-US" sz="1000" dirty="0" err="1"/>
              <a:t>repero</a:t>
            </a:r>
            <a:r>
              <a:rPr lang="en-US" sz="1000" dirty="0"/>
              <a:t> </a:t>
            </a:r>
            <a:r>
              <a:rPr lang="en-US" sz="1000" dirty="0" err="1"/>
              <a:t>moloribus</a:t>
            </a:r>
            <a:r>
              <a:rPr lang="en-US" sz="1000" dirty="0"/>
              <a:t> debit </a:t>
            </a:r>
            <a:r>
              <a:rPr lang="en-US" sz="1000" dirty="0" err="1"/>
              <a:t>veliquis</a:t>
            </a:r>
            <a:r>
              <a:rPr lang="en-US" sz="1000" dirty="0"/>
              <a:t> </a:t>
            </a:r>
            <a:r>
              <a:rPr lang="en-US" sz="1000" dirty="0" err="1"/>
              <a:t>nonsequ</a:t>
            </a:r>
            <a:r>
              <a:rPr lang="en-US" sz="1000" dirty="0"/>
              <a:t> </a:t>
            </a:r>
            <a:r>
              <a:rPr lang="en-US" sz="1000" dirty="0" err="1"/>
              <a:t>osant</a:t>
            </a:r>
            <a:r>
              <a:rPr lang="en-US" sz="1000" dirty="0"/>
              <a:t>, </a:t>
            </a:r>
            <a:r>
              <a:rPr lang="en-US" sz="1000" dirty="0" err="1"/>
              <a:t>sequae</a:t>
            </a:r>
            <a:r>
              <a:rPr lang="en-US" sz="1000" dirty="0"/>
              <a:t>. Nam </a:t>
            </a:r>
            <a:r>
              <a:rPr lang="en-US" sz="1000" dirty="0" err="1"/>
              <a:t>fuga</a:t>
            </a:r>
            <a:r>
              <a:rPr lang="en-US" sz="1000" dirty="0"/>
              <a:t>. </a:t>
            </a:r>
            <a:r>
              <a:rPr lang="en-US" sz="1000" dirty="0" err="1"/>
              <a:t>Aximolore</a:t>
            </a:r>
            <a:r>
              <a:rPr lang="en-US" sz="1000" dirty="0"/>
              <a:t>, </a:t>
            </a:r>
            <a:r>
              <a:rPr lang="en-US" sz="1000" dirty="0" err="1"/>
              <a:t>volorem</a:t>
            </a:r>
            <a:r>
              <a:rPr lang="en-US" sz="1000" dirty="0"/>
              <a:t> </a:t>
            </a:r>
            <a:r>
              <a:rPr lang="en-US" sz="1000" dirty="0" err="1"/>
              <a:t>erorepe</a:t>
            </a:r>
            <a:r>
              <a:rPr lang="en-US" sz="1000" dirty="0"/>
              <a:t> </a:t>
            </a:r>
            <a:r>
              <a:rPr lang="en-US" sz="1000" dirty="0" err="1"/>
              <a:t>ratur</a:t>
            </a:r>
            <a:r>
              <a:rPr lang="en-US" sz="1000" dirty="0"/>
              <a:t>?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2E72CD-EBB8-16D1-4970-3E6426764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BF1D11-2828-14C5-4E1B-3350019C1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6626" y="2642566"/>
            <a:ext cx="3505200" cy="304386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46FBBA-905E-3CFF-7353-12F39DD92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27829"/>
              </p:ext>
            </p:extLst>
          </p:nvPr>
        </p:nvGraphicFramePr>
        <p:xfrm>
          <a:off x="1102093" y="2493975"/>
          <a:ext cx="9737388" cy="34446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4347">
                  <a:extLst>
                    <a:ext uri="{9D8B030D-6E8A-4147-A177-3AD203B41FA5}">
                      <a16:colId xmlns:a16="http://schemas.microsoft.com/office/drawing/2014/main" val="338753460"/>
                    </a:ext>
                  </a:extLst>
                </a:gridCol>
                <a:gridCol w="2434347">
                  <a:extLst>
                    <a:ext uri="{9D8B030D-6E8A-4147-A177-3AD203B41FA5}">
                      <a16:colId xmlns:a16="http://schemas.microsoft.com/office/drawing/2014/main" val="2451939738"/>
                    </a:ext>
                  </a:extLst>
                </a:gridCol>
                <a:gridCol w="2434347">
                  <a:extLst>
                    <a:ext uri="{9D8B030D-6E8A-4147-A177-3AD203B41FA5}">
                      <a16:colId xmlns:a16="http://schemas.microsoft.com/office/drawing/2014/main" val="1044684366"/>
                    </a:ext>
                  </a:extLst>
                </a:gridCol>
                <a:gridCol w="2434347">
                  <a:extLst>
                    <a:ext uri="{9D8B030D-6E8A-4147-A177-3AD203B41FA5}">
                      <a16:colId xmlns:a16="http://schemas.microsoft.com/office/drawing/2014/main" val="2498587720"/>
                    </a:ext>
                  </a:extLst>
                </a:gridCol>
              </a:tblGrid>
              <a:tr h="376523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Tier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Email Bank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Cost Per Send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Total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03069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25,000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$8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$200,000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793519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50,000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$7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$350,000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939071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75,000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$6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$450,000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530335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100,000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$5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$500,000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956288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125,000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$4.50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$562,500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2216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150,000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$4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$600,000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844116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175,000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$3.50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$612,500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21172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200,000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$3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Poppins" pitchFamily="2" charset="77"/>
                          <a:cs typeface="Poppins" pitchFamily="2" charset="77"/>
                        </a:rPr>
                        <a:t>$650,000 USD</a:t>
                      </a: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50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7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DB070B-ED72-BFA7-3DF9-382397A3F145}"/>
              </a:ext>
            </a:extLst>
          </p:cNvPr>
          <p:cNvSpPr txBox="1">
            <a:spLocks/>
          </p:cNvSpPr>
          <p:nvPr/>
        </p:nvSpPr>
        <p:spPr>
          <a:xfrm>
            <a:off x="1524000" y="658938"/>
            <a:ext cx="9144000" cy="49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/>
              <a:t>Icons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A8FB3-C3D3-F660-A2F8-EBEA09BDE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714" y="2573746"/>
            <a:ext cx="3048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D9D0F-AF18-CEB5-CF20-3FF27867C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018" y="2618197"/>
            <a:ext cx="304800" cy="21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F20985-617C-FA4A-2548-C97A8CAC7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071" y="3092853"/>
            <a:ext cx="304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ABBD4-F769-2479-9862-345EF7006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318" y="3605502"/>
            <a:ext cx="3048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7E67D2-E00B-2FC0-AF78-68EAB7836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514" y="3143653"/>
            <a:ext cx="292100" cy="20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743D2-E130-9BB5-CFBB-EBD08250E1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318" y="2586446"/>
            <a:ext cx="304800" cy="27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DA4920-DCD7-750F-0793-58738631D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864" y="3605502"/>
            <a:ext cx="304800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E856AA-9AA8-79B1-8D8B-2A290B1F30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7355" y="3105553"/>
            <a:ext cx="304800" cy="27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B8F9C-A8C8-4ABA-FB64-6E1051CDE8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323" y="3605502"/>
            <a:ext cx="3048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D8EE03-E3A8-8EA8-C168-984417D282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0782" y="3605502"/>
            <a:ext cx="304800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16C248-86F0-DA64-ABED-DE21115C61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2628" y="3605502"/>
            <a:ext cx="304800" cy="30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ECF15F-D8ED-9E74-07AD-02F3315BBE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91714" y="3605502"/>
            <a:ext cx="304800" cy="30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6DF272-545C-CF67-93E2-48CAF931DC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17170" y="3605502"/>
            <a:ext cx="304800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46617D-C6BC-8F4F-5748-7C625316C0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8718" y="2586446"/>
            <a:ext cx="266700" cy="279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B9E199-8BA4-89DB-E36B-B0754C4100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1714" y="3105553"/>
            <a:ext cx="304800" cy="279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3E448A-9662-35AE-2167-6415BF6E11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8268" y="4161098"/>
            <a:ext cx="304800" cy="30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17DFEC-618E-6B96-0E61-C82BACCC09E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87718" y="2599146"/>
            <a:ext cx="292100" cy="25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4E503B-853E-43FF-C168-68D3114CE5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3818" y="2573746"/>
            <a:ext cx="279400" cy="304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E894EB-531D-28FD-37B1-17E42BE611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81226" y="3118253"/>
            <a:ext cx="304800" cy="25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E60E9B-C63F-6EEB-38C2-2CE2769041C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05098" y="3130953"/>
            <a:ext cx="304800" cy="228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CB9E4C-88EE-FBD4-7F99-A87B36870E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39458" y="3111903"/>
            <a:ext cx="304800" cy="266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02B986-284C-FA54-C4DF-59659241EA7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58942" y="3618202"/>
            <a:ext cx="292100" cy="279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072BAE-66A2-2770-7DA9-C286BE0C4E2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86318" y="2573746"/>
            <a:ext cx="228600" cy="304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2C120B-2D53-B287-EE17-46937A0FD98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34942" y="3124603"/>
            <a:ext cx="304800" cy="241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949EC9-4A3C-2B03-575C-794643DF274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63330" y="3130953"/>
            <a:ext cx="304800" cy="228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4B45AB-BB8D-C329-F76D-72F01D3798F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12118" y="2573746"/>
            <a:ext cx="266700" cy="30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45C814-EB24-BF97-8F38-D32E1431178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84400" y="3618202"/>
            <a:ext cx="304800" cy="279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65E8D5-D8C1-3A1D-CEE2-DDEC33D8E28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99618" y="2580097"/>
            <a:ext cx="177800" cy="2921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44E87C-ECFD-707F-9B9E-515DFA490E9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36718" y="2573746"/>
            <a:ext cx="254000" cy="304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482C8C-DFFA-C631-0BCD-CBF8AE7CEEF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35318" y="2630897"/>
            <a:ext cx="304800" cy="1905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2531F7-0C04-5B99-62A1-08250412810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26794" y="416109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BD73F0-D2EA-6821-04BA-2AE68877835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109859" y="3643602"/>
            <a:ext cx="304800" cy="228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7602F2D-EDAD-C671-6796-CA720FB2DD6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44406" y="3618202"/>
            <a:ext cx="292100" cy="279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6256CF2-4CA6-350A-EB8D-5559A240EF8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309743" y="4161098"/>
            <a:ext cx="304800" cy="304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58F7C5F-A001-AB00-9AFA-40DE87FE046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833485" y="3092853"/>
            <a:ext cx="266700" cy="304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E7D127-318D-FC1B-198B-B0770343E84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106246" y="3618202"/>
            <a:ext cx="304800" cy="279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D4E9D18-7973-960D-5978-1468433F1CC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680788" y="3618202"/>
            <a:ext cx="292100" cy="279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63F295E-927E-19F7-C960-C76853DA614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815587" y="3137303"/>
            <a:ext cx="304800" cy="2159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C01C881-ED9C-DAD5-BEFB-29E63691946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492694" y="4161098"/>
            <a:ext cx="304800" cy="3048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891D74-A33F-5CD7-716A-4D0C6FDE2BD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087200" y="3118253"/>
            <a:ext cx="304800" cy="254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BC15540-EBA7-F343-0D4A-C76790A860A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541669" y="3156353"/>
            <a:ext cx="292100" cy="177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6A03A3-D3B4-75B1-EAD3-4B006B51B2B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535318" y="4173798"/>
            <a:ext cx="304800" cy="279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6231F0-63F8-E7A9-5993-2408C725D39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711918" y="2580097"/>
            <a:ext cx="215900" cy="292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7D62619-0083-6385-C606-BA4BF98F6B9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149018" y="2573746"/>
            <a:ext cx="254000" cy="304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8DEA951-A3D3-C7CC-771D-7CE31DF5665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901218" y="4161098"/>
            <a:ext cx="304800" cy="304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13783F4-C135-26EE-6D54-57AC55C40C4B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084169" y="4161098"/>
            <a:ext cx="215900" cy="304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140DF71-6933-5353-CE1B-B4A3BBA13F1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586743" y="4167449"/>
            <a:ext cx="228600" cy="292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95C77D6-DFF6-68D1-4929-8A0EEA753784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102018" y="4167449"/>
            <a:ext cx="292100" cy="292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E0761B-6B90-1364-1022-EE9FB7A7C099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680794" y="4161098"/>
            <a:ext cx="254000" cy="3048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A81CDE3-E2C7-D541-F99D-E047F99A039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21468" y="4161098"/>
            <a:ext cx="304800" cy="3048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C71D912-772B-1D01-B099-0F04E048C1FB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812944" y="4161098"/>
            <a:ext cx="292100" cy="304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D6ECB59-2146-3831-0C22-90C1409978ED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391714" y="41610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17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DB070B-ED72-BFA7-3DF9-382397A3F145}"/>
              </a:ext>
            </a:extLst>
          </p:cNvPr>
          <p:cNvSpPr txBox="1">
            <a:spLocks/>
          </p:cNvSpPr>
          <p:nvPr/>
        </p:nvSpPr>
        <p:spPr>
          <a:xfrm>
            <a:off x="1524000" y="658938"/>
            <a:ext cx="9144000" cy="49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/>
              <a:t>Icons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78797BB-5FA8-5901-0436-C25AB0FE3AC1}"/>
              </a:ext>
            </a:extLst>
          </p:cNvPr>
          <p:cNvGrpSpPr/>
          <p:nvPr/>
        </p:nvGrpSpPr>
        <p:grpSpPr>
          <a:xfrm>
            <a:off x="2307037" y="2046753"/>
            <a:ext cx="500388" cy="500388"/>
            <a:chOff x="2307037" y="2046753"/>
            <a:chExt cx="500388" cy="50038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295BFCA-A03E-C765-741E-55C91933A116}"/>
                </a:ext>
              </a:extLst>
            </p:cNvPr>
            <p:cNvSpPr/>
            <p:nvPr/>
          </p:nvSpPr>
          <p:spPr>
            <a:xfrm>
              <a:off x="2307037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54921B1-AF9D-5335-8EC8-43015B950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0071" y="2181755"/>
              <a:ext cx="274320" cy="230386"/>
            </a:xfrm>
            <a:prstGeom prst="rect">
              <a:avLst/>
            </a:prstGeom>
          </p:spPr>
        </p:pic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5C35BBE-ACAD-07AB-F339-0E8CAD3804A9}"/>
              </a:ext>
            </a:extLst>
          </p:cNvPr>
          <p:cNvGrpSpPr/>
          <p:nvPr/>
        </p:nvGrpSpPr>
        <p:grpSpPr>
          <a:xfrm>
            <a:off x="7028986" y="2046753"/>
            <a:ext cx="500388" cy="500388"/>
            <a:chOff x="7028986" y="2046753"/>
            <a:chExt cx="500388" cy="50038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F5DCD75-10AA-D7F4-CD1B-21754B77923E}"/>
                </a:ext>
              </a:extLst>
            </p:cNvPr>
            <p:cNvSpPr/>
            <p:nvPr/>
          </p:nvSpPr>
          <p:spPr>
            <a:xfrm>
              <a:off x="7028986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E95E971-9001-A84A-4E2D-D32632227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2020" y="2178539"/>
              <a:ext cx="274320" cy="236816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9E9FF16-13D3-2DB4-DE87-3CF36C9555D6}"/>
              </a:ext>
            </a:extLst>
          </p:cNvPr>
          <p:cNvGrpSpPr/>
          <p:nvPr/>
        </p:nvGrpSpPr>
        <p:grpSpPr>
          <a:xfrm>
            <a:off x="3094029" y="2046753"/>
            <a:ext cx="500388" cy="500388"/>
            <a:chOff x="3094029" y="2046753"/>
            <a:chExt cx="500388" cy="50038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638543-D126-CA49-2C03-7F6090236F2F}"/>
                </a:ext>
              </a:extLst>
            </p:cNvPr>
            <p:cNvSpPr/>
            <p:nvPr/>
          </p:nvSpPr>
          <p:spPr>
            <a:xfrm>
              <a:off x="3094029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F787FBB-43AD-BB67-A04E-2153B3C13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4792" y="2159787"/>
              <a:ext cx="238864" cy="274320"/>
            </a:xfrm>
            <a:prstGeom prst="rect">
              <a:avLst/>
            </a:prstGeom>
          </p:spPr>
        </p:pic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F247AF1-1687-72E6-42B4-8EDB1969B1B4}"/>
              </a:ext>
            </a:extLst>
          </p:cNvPr>
          <p:cNvGrpSpPr/>
          <p:nvPr/>
        </p:nvGrpSpPr>
        <p:grpSpPr>
          <a:xfrm>
            <a:off x="3881020" y="2046753"/>
            <a:ext cx="500388" cy="500388"/>
            <a:chOff x="3881020" y="2046753"/>
            <a:chExt cx="500388" cy="50038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BE64E0A-D184-9A2D-E8DA-2A0CF408207A}"/>
                </a:ext>
              </a:extLst>
            </p:cNvPr>
            <p:cNvSpPr/>
            <p:nvPr/>
          </p:nvSpPr>
          <p:spPr>
            <a:xfrm>
              <a:off x="3881020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96A612A-92C8-902D-56D6-ED66F3394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5306" y="2159787"/>
              <a:ext cx="251817" cy="274320"/>
            </a:xfrm>
            <a:prstGeom prst="rect">
              <a:avLst/>
            </a:prstGeom>
          </p:spPr>
        </p:pic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439F777-84B2-8C2A-778A-BD9A4D1049EF}"/>
              </a:ext>
            </a:extLst>
          </p:cNvPr>
          <p:cNvGrpSpPr/>
          <p:nvPr/>
        </p:nvGrpSpPr>
        <p:grpSpPr>
          <a:xfrm>
            <a:off x="4668012" y="2046753"/>
            <a:ext cx="500388" cy="500388"/>
            <a:chOff x="4668012" y="2046753"/>
            <a:chExt cx="500388" cy="50038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81E7FF6-57DF-F887-C24C-28B1F8257E88}"/>
                </a:ext>
              </a:extLst>
            </p:cNvPr>
            <p:cNvSpPr/>
            <p:nvPr/>
          </p:nvSpPr>
          <p:spPr>
            <a:xfrm>
              <a:off x="4668012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7548420-E180-5A0E-306D-AA887DDF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582" y="2159787"/>
              <a:ext cx="273248" cy="274320"/>
            </a:xfrm>
            <a:prstGeom prst="rect">
              <a:avLst/>
            </a:prstGeom>
          </p:spPr>
        </p:pic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875F23B-6DE0-4B6E-AF1F-E2E02D360EE0}"/>
              </a:ext>
            </a:extLst>
          </p:cNvPr>
          <p:cNvGrpSpPr/>
          <p:nvPr/>
        </p:nvGrpSpPr>
        <p:grpSpPr>
          <a:xfrm>
            <a:off x="5455002" y="2046753"/>
            <a:ext cx="500388" cy="500388"/>
            <a:chOff x="5455002" y="2046753"/>
            <a:chExt cx="500388" cy="50038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42C80BF-DAD3-6DC2-3DC8-9C22F7D26477}"/>
                </a:ext>
              </a:extLst>
            </p:cNvPr>
            <p:cNvSpPr/>
            <p:nvPr/>
          </p:nvSpPr>
          <p:spPr>
            <a:xfrm>
              <a:off x="5455002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39D883C-F20D-C4FC-E1AB-085C95F66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8036" y="2178004"/>
              <a:ext cx="274320" cy="237887"/>
            </a:xfrm>
            <a:prstGeom prst="rect">
              <a:avLst/>
            </a:prstGeom>
          </p:spPr>
        </p:pic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57DA6DE-F91F-BDA1-37B9-DDB48E1237FA}"/>
              </a:ext>
            </a:extLst>
          </p:cNvPr>
          <p:cNvGrpSpPr/>
          <p:nvPr/>
        </p:nvGrpSpPr>
        <p:grpSpPr>
          <a:xfrm>
            <a:off x="6241994" y="2046753"/>
            <a:ext cx="500388" cy="500388"/>
            <a:chOff x="6241994" y="2046753"/>
            <a:chExt cx="500388" cy="50038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2EF5A7-1099-EDF7-0C6A-FB07E1F18EDF}"/>
                </a:ext>
              </a:extLst>
            </p:cNvPr>
            <p:cNvSpPr/>
            <p:nvPr/>
          </p:nvSpPr>
          <p:spPr>
            <a:xfrm>
              <a:off x="6241994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4430599-28FE-8A7C-05DA-577FA9CFD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5028" y="2171574"/>
              <a:ext cx="274320" cy="250746"/>
            </a:xfrm>
            <a:prstGeom prst="rect">
              <a:avLst/>
            </a:prstGeom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FBA5892-1A40-0ED3-EE03-EBCA3B4F6584}"/>
              </a:ext>
            </a:extLst>
          </p:cNvPr>
          <p:cNvGrpSpPr/>
          <p:nvPr/>
        </p:nvGrpSpPr>
        <p:grpSpPr>
          <a:xfrm>
            <a:off x="7815978" y="2046753"/>
            <a:ext cx="500388" cy="500388"/>
            <a:chOff x="7815978" y="2046753"/>
            <a:chExt cx="500388" cy="500388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7255198-884C-C795-6863-3C420EEC79D2}"/>
                </a:ext>
              </a:extLst>
            </p:cNvPr>
            <p:cNvSpPr/>
            <p:nvPr/>
          </p:nvSpPr>
          <p:spPr>
            <a:xfrm>
              <a:off x="7815978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1EEF184-84F1-C181-F46B-52773F3CD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9012" y="2167824"/>
              <a:ext cx="274320" cy="258247"/>
            </a:xfrm>
            <a:prstGeom prst="rect">
              <a:avLst/>
            </a:prstGeom>
          </p:spPr>
        </p:pic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EC69C07-1F92-7FF0-D2E9-4772F6A349E0}"/>
              </a:ext>
            </a:extLst>
          </p:cNvPr>
          <p:cNvGrpSpPr/>
          <p:nvPr/>
        </p:nvGrpSpPr>
        <p:grpSpPr>
          <a:xfrm>
            <a:off x="8602969" y="2046753"/>
            <a:ext cx="500388" cy="500388"/>
            <a:chOff x="8602969" y="2046753"/>
            <a:chExt cx="500388" cy="50038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C05849A-D084-2947-8137-8D3C07DBD9F5}"/>
                </a:ext>
              </a:extLst>
            </p:cNvPr>
            <p:cNvSpPr/>
            <p:nvPr/>
          </p:nvSpPr>
          <p:spPr>
            <a:xfrm>
              <a:off x="8602969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096E16B-58C5-2F10-6745-51B87BC72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16003" y="2181755"/>
              <a:ext cx="274320" cy="230386"/>
            </a:xfrm>
            <a:prstGeom prst="rect">
              <a:avLst/>
            </a:prstGeom>
          </p:spPr>
        </p:pic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B99B09A-1BD2-DD01-D6AC-C94F552BE507}"/>
              </a:ext>
            </a:extLst>
          </p:cNvPr>
          <p:cNvGrpSpPr/>
          <p:nvPr/>
        </p:nvGrpSpPr>
        <p:grpSpPr>
          <a:xfrm>
            <a:off x="9389958" y="2046753"/>
            <a:ext cx="500388" cy="500388"/>
            <a:chOff x="9389958" y="2046753"/>
            <a:chExt cx="500388" cy="50038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C7BF1CF-4F26-1371-5BC4-EB5FFFF2BAFC}"/>
                </a:ext>
              </a:extLst>
            </p:cNvPr>
            <p:cNvSpPr/>
            <p:nvPr/>
          </p:nvSpPr>
          <p:spPr>
            <a:xfrm>
              <a:off x="9389958" y="2046753"/>
              <a:ext cx="500388" cy="500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693E09AF-6CE4-4146-1516-1CDC75C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24960" y="2159787"/>
              <a:ext cx="230386" cy="274320"/>
            </a:xfrm>
            <a:prstGeom prst="rect">
              <a:avLst/>
            </a:prstGeom>
          </p:spPr>
        </p:pic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F26E8EF-08B6-A485-160D-7C4AB13A3618}"/>
              </a:ext>
            </a:extLst>
          </p:cNvPr>
          <p:cNvGrpSpPr/>
          <p:nvPr/>
        </p:nvGrpSpPr>
        <p:grpSpPr>
          <a:xfrm>
            <a:off x="2307037" y="2788921"/>
            <a:ext cx="500388" cy="500388"/>
            <a:chOff x="2307037" y="2788921"/>
            <a:chExt cx="500388" cy="500388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F85B59F-1CBC-EFD6-2C52-51FD82AAD0D3}"/>
                </a:ext>
              </a:extLst>
            </p:cNvPr>
            <p:cNvSpPr/>
            <p:nvPr/>
          </p:nvSpPr>
          <p:spPr>
            <a:xfrm>
              <a:off x="2307037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F5C03A6-22DD-593C-D503-8DA7BE1C0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0071" y="2923923"/>
              <a:ext cx="274320" cy="230386"/>
            </a:xfrm>
            <a:prstGeom prst="rect">
              <a:avLst/>
            </a:prstGeom>
          </p:spPr>
        </p:pic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0C52E53-FD20-17FA-A647-51B662795779}"/>
              </a:ext>
            </a:extLst>
          </p:cNvPr>
          <p:cNvGrpSpPr/>
          <p:nvPr/>
        </p:nvGrpSpPr>
        <p:grpSpPr>
          <a:xfrm>
            <a:off x="7028986" y="2788921"/>
            <a:ext cx="500388" cy="500388"/>
            <a:chOff x="7028986" y="2788921"/>
            <a:chExt cx="500388" cy="50038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5004C9A-EFCA-C48F-D57F-B7E2AE46A874}"/>
                </a:ext>
              </a:extLst>
            </p:cNvPr>
            <p:cNvSpPr/>
            <p:nvPr/>
          </p:nvSpPr>
          <p:spPr>
            <a:xfrm>
              <a:off x="7028986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B669563-863D-D864-E146-11074A189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2020" y="2920707"/>
              <a:ext cx="274320" cy="236816"/>
            </a:xfrm>
            <a:prstGeom prst="rect">
              <a:avLst/>
            </a:prstGeom>
          </p:spPr>
        </p:pic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ECE4999-9AC6-DA26-DB10-CA62E3EA84D4}"/>
              </a:ext>
            </a:extLst>
          </p:cNvPr>
          <p:cNvGrpSpPr/>
          <p:nvPr/>
        </p:nvGrpSpPr>
        <p:grpSpPr>
          <a:xfrm>
            <a:off x="3094029" y="2788921"/>
            <a:ext cx="500388" cy="500388"/>
            <a:chOff x="3094029" y="2788921"/>
            <a:chExt cx="500388" cy="500388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D166038-050C-257A-BE54-0557F08AA852}"/>
                </a:ext>
              </a:extLst>
            </p:cNvPr>
            <p:cNvSpPr/>
            <p:nvPr/>
          </p:nvSpPr>
          <p:spPr>
            <a:xfrm>
              <a:off x="3094029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9A802E70-1C9D-1FB4-06F4-16EAA81E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4792" y="2901955"/>
              <a:ext cx="238864" cy="274320"/>
            </a:xfrm>
            <a:prstGeom prst="rect">
              <a:avLst/>
            </a:prstGeom>
          </p:spPr>
        </p:pic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063D844-7EE4-C771-497E-5F7D17690149}"/>
              </a:ext>
            </a:extLst>
          </p:cNvPr>
          <p:cNvGrpSpPr/>
          <p:nvPr/>
        </p:nvGrpSpPr>
        <p:grpSpPr>
          <a:xfrm>
            <a:off x="3881020" y="2788921"/>
            <a:ext cx="500388" cy="500388"/>
            <a:chOff x="3881020" y="2788921"/>
            <a:chExt cx="500388" cy="50038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EFCE8BD-8113-BF74-0C48-B015C638B02E}"/>
                </a:ext>
              </a:extLst>
            </p:cNvPr>
            <p:cNvSpPr/>
            <p:nvPr/>
          </p:nvSpPr>
          <p:spPr>
            <a:xfrm>
              <a:off x="3881020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097142F4-6B6A-9FB8-9486-0CD81100C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5306" y="2901955"/>
              <a:ext cx="251817" cy="274320"/>
            </a:xfrm>
            <a:prstGeom prst="rect">
              <a:avLst/>
            </a:prstGeom>
          </p:spPr>
        </p:pic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FB81F39-FD90-D792-4B90-13CEE154FD49}"/>
              </a:ext>
            </a:extLst>
          </p:cNvPr>
          <p:cNvGrpSpPr/>
          <p:nvPr/>
        </p:nvGrpSpPr>
        <p:grpSpPr>
          <a:xfrm>
            <a:off x="4668012" y="2788921"/>
            <a:ext cx="500388" cy="500388"/>
            <a:chOff x="4668012" y="2788921"/>
            <a:chExt cx="500388" cy="500388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176F47B-6E9D-17F1-9AD4-3F49E375EDE7}"/>
                </a:ext>
              </a:extLst>
            </p:cNvPr>
            <p:cNvSpPr/>
            <p:nvPr/>
          </p:nvSpPr>
          <p:spPr>
            <a:xfrm>
              <a:off x="4668012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A0E95C0D-FFA3-43BF-D314-A61FE19E4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582" y="2901955"/>
              <a:ext cx="273248" cy="274320"/>
            </a:xfrm>
            <a:prstGeom prst="rect">
              <a:avLst/>
            </a:prstGeom>
          </p:spPr>
        </p:pic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78431F6-622D-EED0-7DEC-AE7D20529B02}"/>
              </a:ext>
            </a:extLst>
          </p:cNvPr>
          <p:cNvGrpSpPr/>
          <p:nvPr/>
        </p:nvGrpSpPr>
        <p:grpSpPr>
          <a:xfrm>
            <a:off x="5455002" y="2788921"/>
            <a:ext cx="500388" cy="500388"/>
            <a:chOff x="5455002" y="2788921"/>
            <a:chExt cx="500388" cy="500388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DF29C3B-D67E-8586-6047-31FC949F26E8}"/>
                </a:ext>
              </a:extLst>
            </p:cNvPr>
            <p:cNvSpPr/>
            <p:nvPr/>
          </p:nvSpPr>
          <p:spPr>
            <a:xfrm>
              <a:off x="5455002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A812C65-5291-9F9D-9D2E-A363F825E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8036" y="2920172"/>
              <a:ext cx="274320" cy="237887"/>
            </a:xfrm>
            <a:prstGeom prst="rect">
              <a:avLst/>
            </a:prstGeom>
          </p:spPr>
        </p:pic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8F53A14-A456-7420-081D-1AF035D35184}"/>
              </a:ext>
            </a:extLst>
          </p:cNvPr>
          <p:cNvGrpSpPr/>
          <p:nvPr/>
        </p:nvGrpSpPr>
        <p:grpSpPr>
          <a:xfrm>
            <a:off x="6241994" y="2788921"/>
            <a:ext cx="500388" cy="500388"/>
            <a:chOff x="6241994" y="2788921"/>
            <a:chExt cx="500388" cy="500388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14C7F68-FF5A-EA1C-FD56-E2C90FCBD81E}"/>
                </a:ext>
              </a:extLst>
            </p:cNvPr>
            <p:cNvSpPr/>
            <p:nvPr/>
          </p:nvSpPr>
          <p:spPr>
            <a:xfrm>
              <a:off x="6241994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1EAFE9F-CF31-8E87-0FF2-7024B498B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5028" y="2913742"/>
              <a:ext cx="274320" cy="250746"/>
            </a:xfrm>
            <a:prstGeom prst="rect">
              <a:avLst/>
            </a:prstGeom>
          </p:spPr>
        </p:pic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1503EFC-FE70-E67E-2196-E6693CC78099}"/>
              </a:ext>
            </a:extLst>
          </p:cNvPr>
          <p:cNvGrpSpPr/>
          <p:nvPr/>
        </p:nvGrpSpPr>
        <p:grpSpPr>
          <a:xfrm>
            <a:off x="7815978" y="2788921"/>
            <a:ext cx="500388" cy="500388"/>
            <a:chOff x="7815978" y="2788921"/>
            <a:chExt cx="500388" cy="5003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81A4355-739B-342C-54E1-1528A30E422D}"/>
                </a:ext>
              </a:extLst>
            </p:cNvPr>
            <p:cNvSpPr/>
            <p:nvPr/>
          </p:nvSpPr>
          <p:spPr>
            <a:xfrm>
              <a:off x="7815978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D33CABFB-E137-D98E-DAC3-7A46A4FA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9012" y="2909992"/>
              <a:ext cx="274320" cy="258247"/>
            </a:xfrm>
            <a:prstGeom prst="rect">
              <a:avLst/>
            </a:prstGeom>
          </p:spPr>
        </p:pic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F1FA552-720C-591F-7D2B-4DFD3C580CDB}"/>
              </a:ext>
            </a:extLst>
          </p:cNvPr>
          <p:cNvGrpSpPr/>
          <p:nvPr/>
        </p:nvGrpSpPr>
        <p:grpSpPr>
          <a:xfrm>
            <a:off x="8602969" y="2788921"/>
            <a:ext cx="500388" cy="500388"/>
            <a:chOff x="8602969" y="2788921"/>
            <a:chExt cx="500388" cy="500388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6373B3D-3B41-121E-131B-752FA61FDB90}"/>
                </a:ext>
              </a:extLst>
            </p:cNvPr>
            <p:cNvSpPr/>
            <p:nvPr/>
          </p:nvSpPr>
          <p:spPr>
            <a:xfrm>
              <a:off x="8602969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1F344B11-ED2E-C1CC-A69D-7ED632FEB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16003" y="2923923"/>
              <a:ext cx="274320" cy="230386"/>
            </a:xfrm>
            <a:prstGeom prst="rect">
              <a:avLst/>
            </a:prstGeom>
          </p:spPr>
        </p:pic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BB9B972-52ED-073C-E2EF-189516F180BC}"/>
              </a:ext>
            </a:extLst>
          </p:cNvPr>
          <p:cNvGrpSpPr/>
          <p:nvPr/>
        </p:nvGrpSpPr>
        <p:grpSpPr>
          <a:xfrm>
            <a:off x="9389958" y="2788921"/>
            <a:ext cx="500388" cy="500388"/>
            <a:chOff x="9389958" y="2788921"/>
            <a:chExt cx="500388" cy="50038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BA4151B-61B3-748D-3B5B-7FB797F3761B}"/>
                </a:ext>
              </a:extLst>
            </p:cNvPr>
            <p:cNvSpPr/>
            <p:nvPr/>
          </p:nvSpPr>
          <p:spPr>
            <a:xfrm>
              <a:off x="9389958" y="2788921"/>
              <a:ext cx="500388" cy="5003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82AD20A7-0606-FC4C-B4BA-E706FB912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24960" y="2901955"/>
              <a:ext cx="230386" cy="274320"/>
            </a:xfrm>
            <a:prstGeom prst="rect">
              <a:avLst/>
            </a:prstGeom>
          </p:spPr>
        </p:pic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475A87C-5344-FB3D-BC97-51581EA7E4A3}"/>
              </a:ext>
            </a:extLst>
          </p:cNvPr>
          <p:cNvGrpSpPr/>
          <p:nvPr/>
        </p:nvGrpSpPr>
        <p:grpSpPr>
          <a:xfrm>
            <a:off x="2307037" y="3531088"/>
            <a:ext cx="500388" cy="500388"/>
            <a:chOff x="2307037" y="3531088"/>
            <a:chExt cx="500388" cy="500388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09A2E49-7808-297E-4075-4BDD4A0DC733}"/>
                </a:ext>
              </a:extLst>
            </p:cNvPr>
            <p:cNvSpPr/>
            <p:nvPr/>
          </p:nvSpPr>
          <p:spPr>
            <a:xfrm>
              <a:off x="2307037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E2202D9D-906E-0202-8905-7061FBE53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0071" y="3666090"/>
              <a:ext cx="274320" cy="230386"/>
            </a:xfrm>
            <a:prstGeom prst="rect">
              <a:avLst/>
            </a:prstGeom>
          </p:spPr>
        </p:pic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0EE7F2EF-C76B-78D3-9A84-AD0106F585CB}"/>
              </a:ext>
            </a:extLst>
          </p:cNvPr>
          <p:cNvGrpSpPr/>
          <p:nvPr/>
        </p:nvGrpSpPr>
        <p:grpSpPr>
          <a:xfrm>
            <a:off x="7028986" y="3531088"/>
            <a:ext cx="500388" cy="500388"/>
            <a:chOff x="7028986" y="3531088"/>
            <a:chExt cx="500388" cy="500388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1546AC1-C0F4-C656-6E38-397855FC1290}"/>
                </a:ext>
              </a:extLst>
            </p:cNvPr>
            <p:cNvSpPr/>
            <p:nvPr/>
          </p:nvSpPr>
          <p:spPr>
            <a:xfrm>
              <a:off x="7028986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6B7BC121-6283-2C43-8D78-62908AC50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2020" y="3662874"/>
              <a:ext cx="274320" cy="236816"/>
            </a:xfrm>
            <a:prstGeom prst="rect">
              <a:avLst/>
            </a:prstGeom>
          </p:spPr>
        </p:pic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C0F3114-7BE6-C1D2-AB38-2DB0DEF1A990}"/>
              </a:ext>
            </a:extLst>
          </p:cNvPr>
          <p:cNvGrpSpPr/>
          <p:nvPr/>
        </p:nvGrpSpPr>
        <p:grpSpPr>
          <a:xfrm>
            <a:off x="3094029" y="3531088"/>
            <a:ext cx="500388" cy="500388"/>
            <a:chOff x="3094029" y="3531088"/>
            <a:chExt cx="500388" cy="50038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8997C10-288A-FCBA-F52F-BEE4EA97F84F}"/>
                </a:ext>
              </a:extLst>
            </p:cNvPr>
            <p:cNvSpPr/>
            <p:nvPr/>
          </p:nvSpPr>
          <p:spPr>
            <a:xfrm>
              <a:off x="3094029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045F0E7A-9FA7-A11B-5CFC-09FFC36F1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4792" y="3644122"/>
              <a:ext cx="238864" cy="274320"/>
            </a:xfrm>
            <a:prstGeom prst="rect">
              <a:avLst/>
            </a:prstGeom>
          </p:spPr>
        </p:pic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F08CB4B-5885-0F7C-EF2D-10FC5E2A730A}"/>
              </a:ext>
            </a:extLst>
          </p:cNvPr>
          <p:cNvGrpSpPr/>
          <p:nvPr/>
        </p:nvGrpSpPr>
        <p:grpSpPr>
          <a:xfrm>
            <a:off x="3881020" y="3531088"/>
            <a:ext cx="500388" cy="500388"/>
            <a:chOff x="3881020" y="3531088"/>
            <a:chExt cx="500388" cy="50038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2C0D868-9D76-448C-B662-1DCFBDAE1C06}"/>
                </a:ext>
              </a:extLst>
            </p:cNvPr>
            <p:cNvSpPr/>
            <p:nvPr/>
          </p:nvSpPr>
          <p:spPr>
            <a:xfrm>
              <a:off x="3881020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E86C7C0D-97E0-0D65-A9BB-6D63C636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5306" y="3644122"/>
              <a:ext cx="251817" cy="274320"/>
            </a:xfrm>
            <a:prstGeom prst="rect">
              <a:avLst/>
            </a:prstGeom>
          </p:spPr>
        </p:pic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BCD799B-CD7A-CDBC-61F8-F4881ECFA071}"/>
              </a:ext>
            </a:extLst>
          </p:cNvPr>
          <p:cNvGrpSpPr/>
          <p:nvPr/>
        </p:nvGrpSpPr>
        <p:grpSpPr>
          <a:xfrm>
            <a:off x="4668012" y="3531088"/>
            <a:ext cx="500388" cy="500388"/>
            <a:chOff x="4668012" y="3531088"/>
            <a:chExt cx="500388" cy="50038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6E997BC-F716-037A-272E-9A089FE75B2D}"/>
                </a:ext>
              </a:extLst>
            </p:cNvPr>
            <p:cNvSpPr/>
            <p:nvPr/>
          </p:nvSpPr>
          <p:spPr>
            <a:xfrm>
              <a:off x="4668012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8443438-354D-3ADB-5FCC-3B5921A9A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582" y="3644122"/>
              <a:ext cx="273248" cy="274320"/>
            </a:xfrm>
            <a:prstGeom prst="rect">
              <a:avLst/>
            </a:prstGeom>
          </p:spPr>
        </p:pic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D0834A2-90DA-97A1-5C6C-9A6D855BA1CB}"/>
              </a:ext>
            </a:extLst>
          </p:cNvPr>
          <p:cNvGrpSpPr/>
          <p:nvPr/>
        </p:nvGrpSpPr>
        <p:grpSpPr>
          <a:xfrm>
            <a:off x="5455002" y="3531088"/>
            <a:ext cx="500388" cy="500388"/>
            <a:chOff x="5455002" y="3531088"/>
            <a:chExt cx="500388" cy="500388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A2900A46-259A-147E-4B8E-6E01BE970278}"/>
                </a:ext>
              </a:extLst>
            </p:cNvPr>
            <p:cNvSpPr/>
            <p:nvPr/>
          </p:nvSpPr>
          <p:spPr>
            <a:xfrm>
              <a:off x="5455002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298920B0-3CAC-C40E-AE38-BC9AB8A6C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8036" y="3662339"/>
              <a:ext cx="274320" cy="237887"/>
            </a:xfrm>
            <a:prstGeom prst="rect">
              <a:avLst/>
            </a:prstGeom>
          </p:spPr>
        </p:pic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368BC1C-66ED-7195-0FF3-98B108CD3F5A}"/>
              </a:ext>
            </a:extLst>
          </p:cNvPr>
          <p:cNvGrpSpPr/>
          <p:nvPr/>
        </p:nvGrpSpPr>
        <p:grpSpPr>
          <a:xfrm>
            <a:off x="6241994" y="3531088"/>
            <a:ext cx="500388" cy="500388"/>
            <a:chOff x="6241994" y="3531088"/>
            <a:chExt cx="500388" cy="500388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4E38DF8-072F-E178-FA39-1B293699678A}"/>
                </a:ext>
              </a:extLst>
            </p:cNvPr>
            <p:cNvSpPr/>
            <p:nvPr/>
          </p:nvSpPr>
          <p:spPr>
            <a:xfrm>
              <a:off x="6241994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FA6D04AC-8D28-5E19-2FFE-FCDA15CA6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5028" y="3655909"/>
              <a:ext cx="274320" cy="250746"/>
            </a:xfrm>
            <a:prstGeom prst="rect">
              <a:avLst/>
            </a:prstGeom>
          </p:spPr>
        </p:pic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068F1E1-5806-81FC-0883-A2B620AABF45}"/>
              </a:ext>
            </a:extLst>
          </p:cNvPr>
          <p:cNvGrpSpPr/>
          <p:nvPr/>
        </p:nvGrpSpPr>
        <p:grpSpPr>
          <a:xfrm>
            <a:off x="7815978" y="3531088"/>
            <a:ext cx="500388" cy="500388"/>
            <a:chOff x="7815978" y="3531088"/>
            <a:chExt cx="500388" cy="500388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E7BD37E-9566-0610-8C8A-7691DBA6AE17}"/>
                </a:ext>
              </a:extLst>
            </p:cNvPr>
            <p:cNvSpPr/>
            <p:nvPr/>
          </p:nvSpPr>
          <p:spPr>
            <a:xfrm>
              <a:off x="7815978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9543DEAE-A622-7143-7E28-2FB5F8324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9012" y="3652159"/>
              <a:ext cx="274320" cy="258247"/>
            </a:xfrm>
            <a:prstGeom prst="rect">
              <a:avLst/>
            </a:prstGeom>
          </p:spPr>
        </p:pic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8B1E75B-BFE1-AEFC-36E9-309C2957F567}"/>
              </a:ext>
            </a:extLst>
          </p:cNvPr>
          <p:cNvGrpSpPr/>
          <p:nvPr/>
        </p:nvGrpSpPr>
        <p:grpSpPr>
          <a:xfrm>
            <a:off x="8602969" y="3531088"/>
            <a:ext cx="500388" cy="500388"/>
            <a:chOff x="8602969" y="3531088"/>
            <a:chExt cx="500388" cy="500388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84162B5-8BCE-A79E-C51A-7ED5E06D665F}"/>
                </a:ext>
              </a:extLst>
            </p:cNvPr>
            <p:cNvSpPr/>
            <p:nvPr/>
          </p:nvSpPr>
          <p:spPr>
            <a:xfrm>
              <a:off x="8602969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BBBEB826-F947-B14E-DD9E-5604633D1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16003" y="3666090"/>
              <a:ext cx="274320" cy="230386"/>
            </a:xfrm>
            <a:prstGeom prst="rect">
              <a:avLst/>
            </a:prstGeom>
          </p:spPr>
        </p:pic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E259818D-33D2-74CA-776E-30876D623856}"/>
              </a:ext>
            </a:extLst>
          </p:cNvPr>
          <p:cNvGrpSpPr/>
          <p:nvPr/>
        </p:nvGrpSpPr>
        <p:grpSpPr>
          <a:xfrm>
            <a:off x="9389958" y="3531088"/>
            <a:ext cx="500388" cy="500388"/>
            <a:chOff x="9389958" y="3531088"/>
            <a:chExt cx="500388" cy="500388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3A938E9-3762-E80A-D881-8DA10363CC0C}"/>
                </a:ext>
              </a:extLst>
            </p:cNvPr>
            <p:cNvSpPr/>
            <p:nvPr/>
          </p:nvSpPr>
          <p:spPr>
            <a:xfrm>
              <a:off x="9389958" y="3531088"/>
              <a:ext cx="500388" cy="500388"/>
            </a:xfrm>
            <a:prstGeom prst="ellipse">
              <a:avLst/>
            </a:prstGeom>
            <a:gradFill>
              <a:gsLst>
                <a:gs pos="50000">
                  <a:srgbClr val="8370FD"/>
                </a:gs>
                <a:gs pos="0">
                  <a:srgbClr val="07C2DB"/>
                </a:gs>
                <a:gs pos="100000">
                  <a:srgbClr val="FE00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1D33605D-F021-CDF2-94AF-9B567D546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24960" y="3644122"/>
              <a:ext cx="230386" cy="274320"/>
            </a:xfrm>
            <a:prstGeom prst="rect">
              <a:avLst/>
            </a:prstGeom>
          </p:spPr>
        </p:pic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A1D76FC8-552B-842D-F788-B5C845F271E6}"/>
              </a:ext>
            </a:extLst>
          </p:cNvPr>
          <p:cNvGrpSpPr/>
          <p:nvPr/>
        </p:nvGrpSpPr>
        <p:grpSpPr>
          <a:xfrm>
            <a:off x="2307037" y="4956161"/>
            <a:ext cx="500388" cy="500388"/>
            <a:chOff x="2307037" y="4956161"/>
            <a:chExt cx="500388" cy="500388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80E0171-9C4A-2962-178B-3411268787A3}"/>
                </a:ext>
              </a:extLst>
            </p:cNvPr>
            <p:cNvSpPr/>
            <p:nvPr/>
          </p:nvSpPr>
          <p:spPr>
            <a:xfrm>
              <a:off x="2307037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15B6571-8C72-1FCD-7976-DC659671A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20071" y="5091163"/>
              <a:ext cx="274320" cy="230386"/>
            </a:xfrm>
            <a:prstGeom prst="rect">
              <a:avLst/>
            </a:prstGeom>
          </p:spPr>
        </p:pic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2A64B53-0396-525B-65C9-CFEE2B5BF641}"/>
              </a:ext>
            </a:extLst>
          </p:cNvPr>
          <p:cNvGrpSpPr/>
          <p:nvPr/>
        </p:nvGrpSpPr>
        <p:grpSpPr>
          <a:xfrm>
            <a:off x="3094029" y="4956161"/>
            <a:ext cx="500388" cy="500388"/>
            <a:chOff x="3094029" y="4956161"/>
            <a:chExt cx="500388" cy="500388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A6D042E-68F2-1183-CA4E-1ADC43FD87A6}"/>
                </a:ext>
              </a:extLst>
            </p:cNvPr>
            <p:cNvSpPr/>
            <p:nvPr/>
          </p:nvSpPr>
          <p:spPr>
            <a:xfrm>
              <a:off x="3094029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2CD480B2-41EF-DD11-EB34-5E87DF03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24744" y="5069195"/>
              <a:ext cx="238958" cy="274320"/>
            </a:xfrm>
            <a:prstGeom prst="rect">
              <a:avLst/>
            </a:prstGeom>
          </p:spPr>
        </p:pic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E27FF3BC-829B-C88D-D787-1B48C7550F9C}"/>
              </a:ext>
            </a:extLst>
          </p:cNvPr>
          <p:cNvGrpSpPr/>
          <p:nvPr/>
        </p:nvGrpSpPr>
        <p:grpSpPr>
          <a:xfrm>
            <a:off x="3881020" y="4956161"/>
            <a:ext cx="500388" cy="500388"/>
            <a:chOff x="3881020" y="4956161"/>
            <a:chExt cx="500388" cy="500388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C77BB51-454D-E9F1-5C3F-2B900133BA08}"/>
                </a:ext>
              </a:extLst>
            </p:cNvPr>
            <p:cNvSpPr/>
            <p:nvPr/>
          </p:nvSpPr>
          <p:spPr>
            <a:xfrm>
              <a:off x="3881020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6A500710-9D09-21D6-FDA0-CBFF5CF2D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05306" y="5069195"/>
              <a:ext cx="251817" cy="274320"/>
            </a:xfrm>
            <a:prstGeom prst="rect">
              <a:avLst/>
            </a:prstGeom>
          </p:spPr>
        </p:pic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76EF154-7DA9-7FE8-4207-A76A29B18037}"/>
              </a:ext>
            </a:extLst>
          </p:cNvPr>
          <p:cNvGrpSpPr/>
          <p:nvPr/>
        </p:nvGrpSpPr>
        <p:grpSpPr>
          <a:xfrm>
            <a:off x="4668012" y="4956161"/>
            <a:ext cx="500388" cy="500388"/>
            <a:chOff x="4668012" y="4956161"/>
            <a:chExt cx="500388" cy="500388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163955C-15F0-1958-61EB-149DC0C9F130}"/>
                </a:ext>
              </a:extLst>
            </p:cNvPr>
            <p:cNvSpPr/>
            <p:nvPr/>
          </p:nvSpPr>
          <p:spPr>
            <a:xfrm>
              <a:off x="4668012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F572A4DB-DC7C-B38B-CD67-0B436F56D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1582" y="5069195"/>
              <a:ext cx="273248" cy="274320"/>
            </a:xfrm>
            <a:prstGeom prst="rect">
              <a:avLst/>
            </a:prstGeom>
          </p:spPr>
        </p:pic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4144876D-CAF3-59E4-6EBA-B565DD6C59B4}"/>
              </a:ext>
            </a:extLst>
          </p:cNvPr>
          <p:cNvGrpSpPr/>
          <p:nvPr/>
        </p:nvGrpSpPr>
        <p:grpSpPr>
          <a:xfrm>
            <a:off x="7028986" y="4956161"/>
            <a:ext cx="500388" cy="500388"/>
            <a:chOff x="7028986" y="4956161"/>
            <a:chExt cx="500388" cy="500388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7231C2A4-963B-AC07-144A-33130FD08C7C}"/>
                </a:ext>
              </a:extLst>
            </p:cNvPr>
            <p:cNvSpPr/>
            <p:nvPr/>
          </p:nvSpPr>
          <p:spPr>
            <a:xfrm>
              <a:off x="7028986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185A2726-4D4E-5362-B46C-C2340A47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142020" y="5087947"/>
              <a:ext cx="274320" cy="236816"/>
            </a:xfrm>
            <a:prstGeom prst="rect">
              <a:avLst/>
            </a:prstGeom>
          </p:spPr>
        </p:pic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C2E211F-0A25-1CF4-61DA-C44A8A8239FD}"/>
              </a:ext>
            </a:extLst>
          </p:cNvPr>
          <p:cNvGrpSpPr/>
          <p:nvPr/>
        </p:nvGrpSpPr>
        <p:grpSpPr>
          <a:xfrm>
            <a:off x="6241994" y="4956161"/>
            <a:ext cx="500388" cy="500388"/>
            <a:chOff x="6241994" y="4956161"/>
            <a:chExt cx="500388" cy="500388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7A92649A-CA1D-E319-39E8-BC0EC8A2C786}"/>
                </a:ext>
              </a:extLst>
            </p:cNvPr>
            <p:cNvSpPr/>
            <p:nvPr/>
          </p:nvSpPr>
          <p:spPr>
            <a:xfrm>
              <a:off x="6241994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811B1A15-3816-6E62-1F42-FA60F472E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355028" y="5080982"/>
              <a:ext cx="274320" cy="250746"/>
            </a:xfrm>
            <a:prstGeom prst="rect">
              <a:avLst/>
            </a:prstGeom>
          </p:spPr>
        </p:pic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D86C840-6045-1D75-F86B-839CCA137974}"/>
              </a:ext>
            </a:extLst>
          </p:cNvPr>
          <p:cNvGrpSpPr/>
          <p:nvPr/>
        </p:nvGrpSpPr>
        <p:grpSpPr>
          <a:xfrm>
            <a:off x="5455002" y="4956161"/>
            <a:ext cx="500388" cy="500388"/>
            <a:chOff x="5455002" y="4956161"/>
            <a:chExt cx="500388" cy="500388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2D6D969A-9156-8861-18C6-5B8F2F0F1513}"/>
                </a:ext>
              </a:extLst>
            </p:cNvPr>
            <p:cNvSpPr/>
            <p:nvPr/>
          </p:nvSpPr>
          <p:spPr>
            <a:xfrm>
              <a:off x="5455002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5B72F05C-6EA2-709E-010A-213A7489F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568036" y="5087412"/>
              <a:ext cx="274320" cy="237887"/>
            </a:xfrm>
            <a:prstGeom prst="rect">
              <a:avLst/>
            </a:prstGeom>
          </p:spPr>
        </p:pic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397F2B8-667D-FD0A-3DCB-7F80C724E002}"/>
              </a:ext>
            </a:extLst>
          </p:cNvPr>
          <p:cNvGrpSpPr/>
          <p:nvPr/>
        </p:nvGrpSpPr>
        <p:grpSpPr>
          <a:xfrm>
            <a:off x="7815978" y="4956161"/>
            <a:ext cx="500388" cy="500388"/>
            <a:chOff x="7815978" y="4956161"/>
            <a:chExt cx="500388" cy="500388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6866F59-26D7-EDED-FAD7-2FC599E107A3}"/>
                </a:ext>
              </a:extLst>
            </p:cNvPr>
            <p:cNvSpPr/>
            <p:nvPr/>
          </p:nvSpPr>
          <p:spPr>
            <a:xfrm>
              <a:off x="7815978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9D2205DC-121F-AE7E-C819-EC3E4CB04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929012" y="5077232"/>
              <a:ext cx="274320" cy="258247"/>
            </a:xfrm>
            <a:prstGeom prst="rect">
              <a:avLst/>
            </a:prstGeom>
          </p:spPr>
        </p:pic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5A39FC8-9C85-01FE-5099-102D4F77C800}"/>
              </a:ext>
            </a:extLst>
          </p:cNvPr>
          <p:cNvGrpSpPr/>
          <p:nvPr/>
        </p:nvGrpSpPr>
        <p:grpSpPr>
          <a:xfrm>
            <a:off x="8602969" y="4956161"/>
            <a:ext cx="500388" cy="500388"/>
            <a:chOff x="8602969" y="4956161"/>
            <a:chExt cx="500388" cy="500388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0CF76D9-D907-4637-B0B5-1D66F59959AB}"/>
                </a:ext>
              </a:extLst>
            </p:cNvPr>
            <p:cNvSpPr/>
            <p:nvPr/>
          </p:nvSpPr>
          <p:spPr>
            <a:xfrm>
              <a:off x="8602969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F849D997-C1B0-2556-EBB9-87824DB6E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716003" y="5091163"/>
              <a:ext cx="274320" cy="230386"/>
            </a:xfrm>
            <a:prstGeom prst="rect">
              <a:avLst/>
            </a:prstGeom>
          </p:spPr>
        </p:pic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90840511-9AEE-25F5-30CF-83A365A9BC97}"/>
              </a:ext>
            </a:extLst>
          </p:cNvPr>
          <p:cNvGrpSpPr/>
          <p:nvPr/>
        </p:nvGrpSpPr>
        <p:grpSpPr>
          <a:xfrm>
            <a:off x="9389958" y="4956161"/>
            <a:ext cx="500388" cy="500388"/>
            <a:chOff x="9389958" y="4956161"/>
            <a:chExt cx="500388" cy="500388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D9A5E2E-1B84-D230-1CFD-C874DA6B29A3}"/>
                </a:ext>
              </a:extLst>
            </p:cNvPr>
            <p:cNvSpPr/>
            <p:nvPr/>
          </p:nvSpPr>
          <p:spPr>
            <a:xfrm>
              <a:off x="9389958" y="4956161"/>
              <a:ext cx="500388" cy="5003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E290A0AE-2D95-637F-1BE2-F2ACB392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524960" y="5069195"/>
              <a:ext cx="230386" cy="274320"/>
            </a:xfrm>
            <a:prstGeom prst="rect">
              <a:avLst/>
            </a:prstGeom>
          </p:spPr>
        </p:pic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8990A7D1-18C3-13EF-8F4F-21DC0E3EF272}"/>
              </a:ext>
            </a:extLst>
          </p:cNvPr>
          <p:cNvGrpSpPr/>
          <p:nvPr/>
        </p:nvGrpSpPr>
        <p:grpSpPr>
          <a:xfrm>
            <a:off x="2307037" y="4260293"/>
            <a:ext cx="500388" cy="500388"/>
            <a:chOff x="2307037" y="4260293"/>
            <a:chExt cx="500388" cy="500388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EF99C57-53C2-05CF-A5BC-390D3CCBC396}"/>
                </a:ext>
              </a:extLst>
            </p:cNvPr>
            <p:cNvSpPr/>
            <p:nvPr/>
          </p:nvSpPr>
          <p:spPr>
            <a:xfrm>
              <a:off x="2307037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C7133D2E-E672-72BB-16D5-94EFA0DE0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0071" y="4395295"/>
              <a:ext cx="274320" cy="230386"/>
            </a:xfrm>
            <a:prstGeom prst="rect">
              <a:avLst/>
            </a:prstGeom>
          </p:spPr>
        </p:pic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4259F346-4D9A-820A-733A-FB9ECBFBD2C1}"/>
              </a:ext>
            </a:extLst>
          </p:cNvPr>
          <p:cNvGrpSpPr/>
          <p:nvPr/>
        </p:nvGrpSpPr>
        <p:grpSpPr>
          <a:xfrm>
            <a:off x="7028986" y="4260293"/>
            <a:ext cx="500388" cy="500388"/>
            <a:chOff x="7028986" y="4260293"/>
            <a:chExt cx="500388" cy="500388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C9EE1E59-6E25-3455-3B22-E995716694A7}"/>
                </a:ext>
              </a:extLst>
            </p:cNvPr>
            <p:cNvSpPr/>
            <p:nvPr/>
          </p:nvSpPr>
          <p:spPr>
            <a:xfrm>
              <a:off x="7028986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44C33728-2107-4BA4-06FE-7FCDA1C9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2020" y="4392079"/>
              <a:ext cx="274320" cy="236816"/>
            </a:xfrm>
            <a:prstGeom prst="rect">
              <a:avLst/>
            </a:prstGeom>
          </p:spPr>
        </p:pic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3006BAA2-89B7-635D-A80A-6898BC668836}"/>
              </a:ext>
            </a:extLst>
          </p:cNvPr>
          <p:cNvGrpSpPr/>
          <p:nvPr/>
        </p:nvGrpSpPr>
        <p:grpSpPr>
          <a:xfrm>
            <a:off x="3094029" y="4260293"/>
            <a:ext cx="500388" cy="500388"/>
            <a:chOff x="3094029" y="4260293"/>
            <a:chExt cx="500388" cy="500388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4F2454DA-B841-E50B-4D0D-A4DB4D9F6C96}"/>
                </a:ext>
              </a:extLst>
            </p:cNvPr>
            <p:cNvSpPr/>
            <p:nvPr/>
          </p:nvSpPr>
          <p:spPr>
            <a:xfrm>
              <a:off x="3094029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4C10A90F-A67C-7E67-9B7A-983D73B3A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4792" y="4373327"/>
              <a:ext cx="238864" cy="274320"/>
            </a:xfrm>
            <a:prstGeom prst="rect">
              <a:avLst/>
            </a:prstGeom>
          </p:spPr>
        </p:pic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AACC2DE-C66E-2FA5-E230-0A60E52B160B}"/>
              </a:ext>
            </a:extLst>
          </p:cNvPr>
          <p:cNvGrpSpPr/>
          <p:nvPr/>
        </p:nvGrpSpPr>
        <p:grpSpPr>
          <a:xfrm>
            <a:off x="3881020" y="4260293"/>
            <a:ext cx="500388" cy="500388"/>
            <a:chOff x="3881020" y="4260293"/>
            <a:chExt cx="500388" cy="500388"/>
          </a:xfrm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2E8F2CC9-F3A9-8DB4-ECEC-7F75B145C333}"/>
                </a:ext>
              </a:extLst>
            </p:cNvPr>
            <p:cNvSpPr/>
            <p:nvPr/>
          </p:nvSpPr>
          <p:spPr>
            <a:xfrm>
              <a:off x="3881020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8C0D6D27-2A98-14F1-8B08-FFB1DFC0C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5306" y="4373327"/>
              <a:ext cx="251817" cy="274320"/>
            </a:xfrm>
            <a:prstGeom prst="rect">
              <a:avLst/>
            </a:prstGeom>
          </p:spPr>
        </p:pic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A60B0E3-6F11-94B9-C178-6D9F0F2ECE45}"/>
              </a:ext>
            </a:extLst>
          </p:cNvPr>
          <p:cNvGrpSpPr/>
          <p:nvPr/>
        </p:nvGrpSpPr>
        <p:grpSpPr>
          <a:xfrm>
            <a:off x="4668012" y="4260293"/>
            <a:ext cx="500388" cy="500388"/>
            <a:chOff x="4668012" y="4260293"/>
            <a:chExt cx="500388" cy="500388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74E6103E-56BA-42DD-E6E8-A355658E068F}"/>
                </a:ext>
              </a:extLst>
            </p:cNvPr>
            <p:cNvSpPr/>
            <p:nvPr/>
          </p:nvSpPr>
          <p:spPr>
            <a:xfrm>
              <a:off x="4668012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7EF11D2F-0027-2BA0-3022-C906E6794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582" y="4373327"/>
              <a:ext cx="273248" cy="274320"/>
            </a:xfrm>
            <a:prstGeom prst="rect">
              <a:avLst/>
            </a:prstGeom>
          </p:spPr>
        </p:pic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39FE93F-59FD-233A-5057-156007130958}"/>
              </a:ext>
            </a:extLst>
          </p:cNvPr>
          <p:cNvGrpSpPr/>
          <p:nvPr/>
        </p:nvGrpSpPr>
        <p:grpSpPr>
          <a:xfrm>
            <a:off x="5455002" y="4260293"/>
            <a:ext cx="500388" cy="500388"/>
            <a:chOff x="5455002" y="4260293"/>
            <a:chExt cx="500388" cy="500388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CC962469-266D-4B0E-1A48-62A8C5330DF0}"/>
                </a:ext>
              </a:extLst>
            </p:cNvPr>
            <p:cNvSpPr/>
            <p:nvPr/>
          </p:nvSpPr>
          <p:spPr>
            <a:xfrm>
              <a:off x="5455002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C5149338-67B7-015D-C378-CAA1F549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8036" y="4391544"/>
              <a:ext cx="274320" cy="237887"/>
            </a:xfrm>
            <a:prstGeom prst="rect">
              <a:avLst/>
            </a:prstGeom>
          </p:spPr>
        </p:pic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A68DB87-2FD6-3599-F537-337E8B2C7532}"/>
              </a:ext>
            </a:extLst>
          </p:cNvPr>
          <p:cNvGrpSpPr/>
          <p:nvPr/>
        </p:nvGrpSpPr>
        <p:grpSpPr>
          <a:xfrm>
            <a:off x="6241994" y="4260293"/>
            <a:ext cx="500388" cy="500388"/>
            <a:chOff x="6241994" y="4260293"/>
            <a:chExt cx="500388" cy="500388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2E2F25-8647-EDF7-A9F2-40F18B8D8B51}"/>
                </a:ext>
              </a:extLst>
            </p:cNvPr>
            <p:cNvSpPr/>
            <p:nvPr/>
          </p:nvSpPr>
          <p:spPr>
            <a:xfrm>
              <a:off x="6241994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6E09782B-DB8B-07A1-B9AF-FE6024FA6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5028" y="4385114"/>
              <a:ext cx="274320" cy="250746"/>
            </a:xfrm>
            <a:prstGeom prst="rect">
              <a:avLst/>
            </a:prstGeom>
          </p:spPr>
        </p:pic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50F331A-AA95-EF14-133D-C0C6E6647667}"/>
              </a:ext>
            </a:extLst>
          </p:cNvPr>
          <p:cNvGrpSpPr/>
          <p:nvPr/>
        </p:nvGrpSpPr>
        <p:grpSpPr>
          <a:xfrm>
            <a:off x="7815978" y="4260293"/>
            <a:ext cx="500388" cy="500388"/>
            <a:chOff x="7815978" y="4260293"/>
            <a:chExt cx="500388" cy="500388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718C6A5-5CA4-68CD-BF60-F92C50D18E74}"/>
                </a:ext>
              </a:extLst>
            </p:cNvPr>
            <p:cNvSpPr/>
            <p:nvPr/>
          </p:nvSpPr>
          <p:spPr>
            <a:xfrm>
              <a:off x="7815978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CDFBFC9B-B1ED-5887-6D78-0AB2070F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9012" y="4381364"/>
              <a:ext cx="274320" cy="258247"/>
            </a:xfrm>
            <a:prstGeom prst="rect">
              <a:avLst/>
            </a:prstGeom>
          </p:spPr>
        </p:pic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838CED1-71C8-BE66-2B12-D61B059F7779}"/>
              </a:ext>
            </a:extLst>
          </p:cNvPr>
          <p:cNvGrpSpPr/>
          <p:nvPr/>
        </p:nvGrpSpPr>
        <p:grpSpPr>
          <a:xfrm>
            <a:off x="8602969" y="4260293"/>
            <a:ext cx="500388" cy="500388"/>
            <a:chOff x="8602969" y="4260293"/>
            <a:chExt cx="500388" cy="500388"/>
          </a:xfrm>
        </p:grpSpPr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5188433-29DB-D1C9-192B-71043A0B7FA5}"/>
                </a:ext>
              </a:extLst>
            </p:cNvPr>
            <p:cNvSpPr/>
            <p:nvPr/>
          </p:nvSpPr>
          <p:spPr>
            <a:xfrm>
              <a:off x="8602969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6449AA9C-44B1-9095-D492-658D03878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16003" y="4395295"/>
              <a:ext cx="274320" cy="230386"/>
            </a:xfrm>
            <a:prstGeom prst="rect">
              <a:avLst/>
            </a:prstGeom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E6E3534-18C5-E27C-70C8-7D7229229DC0}"/>
              </a:ext>
            </a:extLst>
          </p:cNvPr>
          <p:cNvGrpSpPr/>
          <p:nvPr/>
        </p:nvGrpSpPr>
        <p:grpSpPr>
          <a:xfrm>
            <a:off x="9389958" y="4260293"/>
            <a:ext cx="500388" cy="500388"/>
            <a:chOff x="9389958" y="4260293"/>
            <a:chExt cx="500388" cy="500388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95EE9249-28AC-294D-B860-5984D8C95D77}"/>
                </a:ext>
              </a:extLst>
            </p:cNvPr>
            <p:cNvSpPr/>
            <p:nvPr/>
          </p:nvSpPr>
          <p:spPr>
            <a:xfrm>
              <a:off x="9389958" y="4260293"/>
              <a:ext cx="500388" cy="500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/>
            </a:p>
          </p:txBody>
        </p:sp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FD39E656-6665-E8DA-3D7F-0B33C544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24960" y="4373327"/>
              <a:ext cx="230386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521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2091-1D7E-CFAC-BF4A-FE02725870B9}"/>
              </a:ext>
            </a:extLst>
          </p:cNvPr>
          <p:cNvSpPr txBox="1">
            <a:spLocks/>
          </p:cNvSpPr>
          <p:nvPr/>
        </p:nvSpPr>
        <p:spPr>
          <a:xfrm>
            <a:off x="1889643" y="2894570"/>
            <a:ext cx="8412713" cy="10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b="0" i="0">
                <a:latin typeface="Poppins Light" pitchFamily="2" charset="77"/>
                <a:cs typeface="Poppins Light" pitchFamily="2" charset="77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17896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5E15-5B49-6D3B-B24A-181ED19CE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oppins SemiBold"/>
                <a:cs typeface="Poppins SemiBold"/>
              </a:rPr>
              <a:t>Invitations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94246-6078-E773-4BCB-06024C172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567" y="1522932"/>
            <a:ext cx="11026420" cy="4593936"/>
          </a:xfrm>
        </p:spPr>
        <p:txBody>
          <a:bodyPr vert="horz" lIns="121920" tIns="60960" rIns="121920" bIns="6096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50" b="1" dirty="0">
                <a:latin typeface="Poppins"/>
                <a:cs typeface="Calibri"/>
              </a:rPr>
              <a:t>Goal: 487/ 500 - Creating Powerful Moments Webinar is </a:t>
            </a:r>
            <a:r>
              <a:rPr lang="en-US" sz="1850" b="1" u="sng" dirty="0">
                <a:latin typeface="Poppins"/>
                <a:cs typeface="Calibri"/>
              </a:rPr>
              <a:t>Thursday, Feb. 9 @12PM ET</a:t>
            </a:r>
            <a:r>
              <a:rPr lang="en-US" sz="1850" b="1" dirty="0">
                <a:latin typeface="Poppins"/>
                <a:cs typeface="Calibri"/>
              </a:rPr>
              <a:t>. Ways</a:t>
            </a:r>
            <a:r>
              <a:rPr lang="en-US" sz="1850" b="1" dirty="0">
                <a:latin typeface="Poppins"/>
                <a:ea typeface="+mn-lt"/>
                <a:cs typeface="+mn-lt"/>
              </a:rPr>
              <a:t> to share invite:</a:t>
            </a:r>
            <a:endParaRPr lang="en-US" sz="1850" dirty="0">
              <a:latin typeface="Poppins"/>
              <a:ea typeface="+mn-lt"/>
              <a:cs typeface="+mn-lt"/>
            </a:endParaRPr>
          </a:p>
          <a:p>
            <a:pPr marL="380365" indent="-380365">
              <a:lnSpc>
                <a:spcPct val="100000"/>
              </a:lnSpc>
              <a:buChar char="•"/>
            </a:pPr>
            <a:r>
              <a:rPr lang="en-US" sz="1600" b="1" dirty="0">
                <a:solidFill>
                  <a:srgbClr val="FE00AE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 Event</a:t>
            </a:r>
            <a:endParaRPr lang="en-US" sz="1600" b="1" dirty="0">
              <a:solidFill>
                <a:srgbClr val="FE00AE"/>
              </a:solidFill>
              <a:ea typeface="+mn-lt"/>
              <a:cs typeface="+mn-lt"/>
            </a:endParaRPr>
          </a:p>
          <a:p>
            <a:pPr marL="380365" indent="-380365">
              <a:lnSpc>
                <a:spcPct val="100000"/>
              </a:lnSpc>
              <a:buChar char="•"/>
            </a:pPr>
            <a:r>
              <a:rPr lang="en-US" sz="1600" b="1" dirty="0">
                <a:solidFill>
                  <a:srgbClr val="FE00AE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sz="1600" b="1" dirty="0">
                <a:solidFill>
                  <a:srgbClr val="FE00AE"/>
                </a:solidFill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Post</a:t>
            </a:r>
            <a:endParaRPr lang="en-US" sz="1600" b="1" dirty="0">
              <a:solidFill>
                <a:srgbClr val="FE00AE"/>
              </a:solidFill>
              <a:cs typeface="Calibri" panose="020F0502020204030204"/>
            </a:endParaRPr>
          </a:p>
          <a:p>
            <a:pPr marL="380365" indent="-380365">
              <a:lnSpc>
                <a:spcPct val="100000"/>
              </a:lnSpc>
              <a:buChar char="•"/>
            </a:pPr>
            <a:r>
              <a:rPr lang="en-US" sz="1600" b="1" dirty="0">
                <a:solidFill>
                  <a:srgbClr val="FE00AE"/>
                </a:solidFill>
                <a:cs typeface="Calibri" panose="020F05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Outreach Template</a:t>
            </a:r>
            <a:endParaRPr lang="en-US" sz="1600" b="1" dirty="0">
              <a:solidFill>
                <a:srgbClr val="FE00AE"/>
              </a:solidFill>
              <a:cs typeface="Calibri" panose="020F0502020204030204"/>
            </a:endParaRPr>
          </a:p>
          <a:p>
            <a:pPr marL="380365" indent="-380365">
              <a:lnSpc>
                <a:spcPct val="100000"/>
              </a:lnSpc>
              <a:buChar char="•"/>
            </a:pPr>
            <a:r>
              <a:rPr lang="en-US" sz="1600" b="1" dirty="0">
                <a:solidFill>
                  <a:srgbClr val="FE00AE"/>
                </a:solidFill>
                <a:cs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 Link</a:t>
            </a:r>
            <a:endParaRPr lang="en-US" sz="1600" b="1" dirty="0">
              <a:solidFill>
                <a:srgbClr val="FE00AE"/>
              </a:solidFill>
              <a:cs typeface="Calibri" panose="020F0502020204030204"/>
            </a:endParaRPr>
          </a:p>
          <a:p>
            <a:r>
              <a:rPr lang="en-US" sz="1600" b="1" u="sng" dirty="0">
                <a:cs typeface="Calibri" panose="020F0502020204030204"/>
              </a:rPr>
              <a:t>Webinar Follow Up – Starts Tuesday, Feb 14</a:t>
            </a:r>
          </a:p>
          <a:p>
            <a:pPr marL="227965" indent="-227965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FE00AE"/>
                </a:solidFill>
                <a:cs typeface="Calibri" panose="020F050202020403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Attendees Outreach Sequence</a:t>
            </a:r>
            <a:endParaRPr lang="en-US" sz="1600" b="1" u="sng" dirty="0">
              <a:solidFill>
                <a:srgbClr val="FE00AE"/>
              </a:solidFill>
              <a:cs typeface="Calibri" panose="020F0502020204030204"/>
            </a:endParaRPr>
          </a:p>
          <a:p>
            <a:pPr marL="227965" indent="-227965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FE00AE"/>
                </a:solidFill>
                <a:latin typeface="Poppins"/>
                <a:cs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r>
              <a:rPr lang="en-US" sz="1600" b="1" u="sng" dirty="0">
                <a:latin typeface="Poppins"/>
                <a:cs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u="sng" dirty="0">
                <a:solidFill>
                  <a:srgbClr val="FE00AE"/>
                </a:solidFill>
                <a:latin typeface="Poppins"/>
                <a:cs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Shows</a:t>
            </a:r>
            <a:r>
              <a:rPr lang="en-US" sz="1600" b="1" u="sng" dirty="0">
                <a:latin typeface="Poppins"/>
                <a:cs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u="sng" dirty="0">
                <a:solidFill>
                  <a:srgbClr val="FE00AE"/>
                </a:solidFill>
                <a:latin typeface="Poppins"/>
                <a:cs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Outreach Sequence</a:t>
            </a:r>
            <a:endParaRPr lang="en-US" sz="1600" b="1" u="sng" dirty="0">
              <a:latin typeface="Poppins"/>
              <a:cs typeface="Calibri" panose="020F0502020204030204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7965" indent="-227965">
              <a:buFont typeface="Arial" panose="020B0604020202020204" pitchFamily="34" charset="0"/>
              <a:buChar char="•"/>
            </a:pPr>
            <a:r>
              <a:rPr lang="en-US" sz="1600" dirty="0" err="1">
                <a:cs typeface="Calibri" panose="020F0502020204030204"/>
              </a:rPr>
              <a:t>DemandBase</a:t>
            </a:r>
            <a:r>
              <a:rPr lang="en-US" sz="1600" dirty="0">
                <a:cs typeface="Calibri" panose="020F0502020204030204"/>
              </a:rPr>
              <a:t> Digital Ads (Download eBook)</a:t>
            </a:r>
          </a:p>
          <a:p>
            <a:pPr marL="227965" indent="-227965"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/>
              </a:rPr>
              <a:t>Marketo Follow Up (View Recording + Download eBook)</a:t>
            </a:r>
          </a:p>
          <a:p>
            <a:pPr marL="227965" indent="-227965"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/>
              </a:rPr>
              <a:t>Marketo General Nurture (No engagement)</a:t>
            </a:r>
          </a:p>
        </p:txBody>
      </p:sp>
    </p:spTree>
    <p:extLst>
      <p:ext uri="{BB962C8B-B14F-4D97-AF65-F5344CB8AC3E}">
        <p14:creationId xmlns:p14="http://schemas.microsoft.com/office/powerpoint/2010/main" val="254382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5E15-5B49-6D3B-B24A-181ED19CE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661979"/>
            <a:ext cx="9939130" cy="620169"/>
          </a:xfrm>
        </p:spPr>
        <p:txBody>
          <a:bodyPr>
            <a:normAutofit/>
          </a:bodyPr>
          <a:lstStyle/>
          <a:p>
            <a:r>
              <a:rPr lang="en-US" dirty="0">
                <a:latin typeface="Poppins SemiBold"/>
                <a:cs typeface="Poppins SemiBold"/>
              </a:rPr>
              <a:t>Follow Up – We hit </a:t>
            </a:r>
            <a:r>
              <a:rPr lang="en-US" u="sng" dirty="0">
                <a:latin typeface="Poppins SemiBold"/>
                <a:cs typeface="Poppins SemiBold"/>
              </a:rPr>
              <a:t>540</a:t>
            </a:r>
            <a:r>
              <a:rPr lang="en-US" dirty="0">
                <a:latin typeface="Poppins SemiBold"/>
                <a:cs typeface="Poppins SemiBold"/>
              </a:rPr>
              <a:t> Registrations! #Teamwork 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 Emoji"/>
                <a:ea typeface="Segoe UI Emoji"/>
                <a:cs typeface="Poppins SemiBold"/>
              </a:rPr>
              <a:t>🥳</a:t>
            </a:r>
            <a:endParaRPr lang="en-US">
              <a:latin typeface="Segoe UI Emoji"/>
              <a:ea typeface="Segoe UI Emoji"/>
              <a:cs typeface="Poppins SemiBold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94246-6078-E773-4BCB-06024C172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567" y="1522932"/>
            <a:ext cx="11026420" cy="4593936"/>
          </a:xfrm>
        </p:spPr>
        <p:txBody>
          <a:bodyPr vert="horz" lIns="121920" tIns="60960" rIns="121920" bIns="6096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Poppins"/>
                <a:cs typeface="Calibri" panose="020F0502020204030204"/>
              </a:rPr>
              <a:t>Webinar Follow Up – Starts Monday, Feb 13</a:t>
            </a:r>
          </a:p>
          <a:p>
            <a:pPr marL="227965" indent="-2279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oppins"/>
                <a:cs typeface="Poppins"/>
              </a:rPr>
              <a:t>Priority: Hand Raiser List</a:t>
            </a:r>
            <a:endParaRPr lang="en-US" sz="1800" b="1" u="sng" dirty="0">
              <a:solidFill>
                <a:srgbClr val="FE00AE"/>
              </a:solidFill>
              <a:latin typeface="Poppins"/>
              <a:cs typeface="Calibri" panose="020F0502020204030204"/>
            </a:endParaRPr>
          </a:p>
          <a:p>
            <a:pPr marL="227965" indent="-2279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1"/>
                </a:solidFill>
                <a:latin typeface="Poppins"/>
                <a:cs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Attendees Outreach Sequence</a:t>
            </a:r>
            <a:endParaRPr lang="en-US" sz="1800" b="1" u="sng" dirty="0">
              <a:solidFill>
                <a:schemeClr val="accent1"/>
              </a:solidFill>
              <a:latin typeface="Poppins"/>
              <a:cs typeface="Calibri" panose="020F050202020403020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7965" indent="-2279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FE00AE"/>
                </a:solidFill>
                <a:latin typeface="Poppins"/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r>
              <a:rPr lang="en-US" sz="1800" b="1" u="sng" dirty="0">
                <a:latin typeface="Poppins"/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b="1" u="sng" dirty="0">
                <a:solidFill>
                  <a:srgbClr val="FE00AE"/>
                </a:solidFill>
                <a:latin typeface="Poppins"/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Shows</a:t>
            </a:r>
            <a:r>
              <a:rPr lang="en-US" sz="1800" b="1" u="sng" dirty="0">
                <a:latin typeface="Poppins"/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b="1" u="sng" dirty="0">
                <a:solidFill>
                  <a:srgbClr val="FE00AE"/>
                </a:solidFill>
                <a:latin typeface="Poppins"/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Outreach Sequence</a:t>
            </a:r>
            <a:endParaRPr lang="en-US" sz="1800" b="1" u="sng" dirty="0">
              <a:latin typeface="Poppins"/>
              <a:cs typeface="Calibri" panose="020F0502020204030204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7965" indent="-2279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cs typeface="Calibri" panose="020F0502020204030204"/>
              </a:rPr>
              <a:t>DemandBase</a:t>
            </a:r>
            <a:r>
              <a:rPr lang="en-US" sz="1800" dirty="0">
                <a:cs typeface="Calibri" panose="020F0502020204030204"/>
              </a:rPr>
              <a:t> Digital Ads (CTA: </a:t>
            </a:r>
            <a:r>
              <a:rPr lang="en-US" sz="1800" i="1" dirty="0">
                <a:cs typeface="Calibri" panose="020F0502020204030204"/>
              </a:rPr>
              <a:t>Download eBook</a:t>
            </a:r>
            <a:r>
              <a:rPr lang="en-US" sz="1800" dirty="0">
                <a:cs typeface="Calibri" panose="020F0502020204030204"/>
              </a:rPr>
              <a:t>)</a:t>
            </a:r>
          </a:p>
          <a:p>
            <a:pPr marL="227965" indent="-2279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oppins"/>
                <a:cs typeface="Calibri" panose="020F0502020204030204"/>
              </a:rPr>
              <a:t>Marketo Follow Up (CTA: </a:t>
            </a:r>
            <a:r>
              <a:rPr lang="en-US" sz="1800" i="1" dirty="0">
                <a:latin typeface="Poppins"/>
                <a:cs typeface="Calibri" panose="020F0502020204030204"/>
              </a:rPr>
              <a:t>View Recording </a:t>
            </a:r>
            <a:r>
              <a:rPr lang="en-US" sz="1800" dirty="0">
                <a:latin typeface="Poppins"/>
                <a:cs typeface="Calibri" panose="020F0502020204030204"/>
              </a:rPr>
              <a:t>+ </a:t>
            </a:r>
            <a:r>
              <a:rPr lang="en-US" sz="1800" i="1" dirty="0">
                <a:latin typeface="Poppins"/>
                <a:cs typeface="Calibri" panose="020F0502020204030204"/>
              </a:rPr>
              <a:t>Download eBook</a:t>
            </a:r>
            <a:r>
              <a:rPr lang="en-US" sz="1800" dirty="0">
                <a:latin typeface="Poppins"/>
                <a:cs typeface="Calibri" panose="020F0502020204030204"/>
              </a:rPr>
              <a:t>)</a:t>
            </a:r>
          </a:p>
          <a:p>
            <a:pPr marL="913765" lvl="1" indent="-227965">
              <a:lnSpc>
                <a:spcPct val="150000"/>
              </a:lnSpc>
            </a:pPr>
            <a:r>
              <a:rPr lang="en-US" sz="1800" dirty="0">
                <a:latin typeface="Poppins"/>
                <a:cs typeface="Calibri" panose="020F0502020204030204"/>
              </a:rPr>
              <a:t>Recording available </a:t>
            </a:r>
            <a:r>
              <a:rPr lang="en-US" sz="1800" b="1" u="sng" dirty="0">
                <a:latin typeface="Poppins"/>
                <a:cs typeface="Calibri" panose="020F0502020204030204"/>
              </a:rPr>
              <a:t>Tuesday, Feb 14</a:t>
            </a:r>
            <a:endParaRPr lang="en-US" sz="1800" b="1" u="sng" dirty="0">
              <a:cs typeface="Calibri" panose="020F0502020204030204"/>
            </a:endParaRPr>
          </a:p>
          <a:p>
            <a:pPr marL="913765" lvl="1" indent="-227965">
              <a:lnSpc>
                <a:spcPct val="150000"/>
              </a:lnSpc>
            </a:pPr>
            <a:r>
              <a:rPr lang="en-US" sz="1800" dirty="0">
                <a:latin typeface="Poppins"/>
                <a:cs typeface="Calibri" panose="020F0502020204030204"/>
              </a:rPr>
              <a:t>eBook available </a:t>
            </a:r>
            <a:r>
              <a:rPr lang="en-US" sz="1800" b="1" u="sng" dirty="0">
                <a:latin typeface="Poppins"/>
                <a:cs typeface="Calibri" panose="020F0502020204030204"/>
              </a:rPr>
              <a:t>Thursday, Feb 16</a:t>
            </a:r>
            <a:endParaRPr lang="en-US" sz="1800" b="1" u="sng" dirty="0">
              <a:cs typeface="Calibri" panose="020F0502020204030204"/>
            </a:endParaRPr>
          </a:p>
          <a:p>
            <a:pPr marL="227965" indent="-2279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oppins"/>
                <a:cs typeface="Calibri" panose="020F0502020204030204"/>
              </a:rPr>
              <a:t>Marketo General Nurture (If no engagement/meetings set)</a:t>
            </a:r>
            <a:endParaRPr lang="en-US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782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10EB-9164-AAF7-162F-7A16421DA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810590"/>
            <a:ext cx="9144000" cy="94014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Timeline</a:t>
            </a:r>
            <a:br>
              <a:rPr lang="en-US"/>
            </a:br>
            <a:r>
              <a:rPr lang="en-US" sz="1800">
                <a:solidFill>
                  <a:srgbClr val="FE00AE"/>
                </a:solidFill>
              </a:rPr>
              <a:t>Goal - </a:t>
            </a:r>
            <a:r>
              <a:rPr lang="en-US" sz="1600">
                <a:solidFill>
                  <a:srgbClr val="FE00AE"/>
                </a:solidFill>
              </a:rPr>
              <a:t>116/500 Registrants</a:t>
            </a:r>
            <a:endParaRPr lang="en-US">
              <a:solidFill>
                <a:srgbClr val="FE00A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E3BF1-7973-8D4F-BF0F-AE47E0D3E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182" y="2369268"/>
            <a:ext cx="10382241" cy="4738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Marketo Emails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#1 - </a:t>
            </a:r>
            <a:r>
              <a:rPr lang="en-US" b="1" dirty="0"/>
              <a:t>1/12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#2 – </a:t>
            </a:r>
            <a:r>
              <a:rPr lang="en-US" b="1" u="sng" dirty="0"/>
              <a:t>1/19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#3 – </a:t>
            </a:r>
            <a:r>
              <a:rPr lang="en-US" b="1" u="sng" dirty="0"/>
              <a:t>1/26</a:t>
            </a:r>
          </a:p>
          <a:p>
            <a:pPr>
              <a:lnSpc>
                <a:spcPct val="100000"/>
              </a:lnSpc>
            </a:pPr>
            <a:r>
              <a:rPr lang="en-US" b="1" dirty="0"/>
              <a:t>Outreach Personal Invitation Templates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E00A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Invite #1</a:t>
            </a:r>
            <a:r>
              <a:rPr lang="en-US" b="1" dirty="0">
                <a:solidFill>
                  <a:srgbClr val="FE00AE"/>
                </a:solidFill>
              </a:rPr>
              <a:t> </a:t>
            </a:r>
            <a:r>
              <a:rPr lang="en-US" dirty="0"/>
              <a:t>– “</a:t>
            </a:r>
            <a:r>
              <a:rPr lang="en-US" i="1" dirty="0"/>
              <a:t>Creating Powerful Moments - February 9 | 12PM ET” – </a:t>
            </a:r>
            <a:r>
              <a:rPr lang="en-US" b="1" i="1" u="sng" dirty="0"/>
              <a:t>1/23 – 2/3</a:t>
            </a:r>
            <a:endParaRPr lang="en-US" b="1" i="1" u="sng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1"/>
                </a:solidFill>
              </a:rPr>
              <a:t>Invite #2 (When </a:t>
            </a:r>
            <a:r>
              <a:rPr lang="en-US" b="1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Books</a:t>
            </a:r>
            <a:r>
              <a:rPr lang="en-US" b="1" u="sng" dirty="0">
                <a:solidFill>
                  <a:schemeClr val="accent1"/>
                </a:solidFill>
              </a:rPr>
              <a:t> Land) </a:t>
            </a:r>
            <a:r>
              <a:rPr lang="en-US" dirty="0"/>
              <a:t>– “</a:t>
            </a:r>
            <a:r>
              <a:rPr lang="en-US" i="1" dirty="0"/>
              <a:t>A Powerful Moment just Landed on Your Doorstep!” – </a:t>
            </a:r>
            <a:r>
              <a:rPr lang="en-US" b="1" i="1" u="sng" dirty="0"/>
              <a:t>1/23 – 2/9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E00A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Invite #3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/>
              <a:t>– “ </a:t>
            </a:r>
            <a:r>
              <a:rPr lang="en-US" i="1" dirty="0"/>
              <a:t>Reserve Your Seat February 9 | 12PM ET  for the Creating Powerful Moments Webinar” – </a:t>
            </a:r>
            <a:r>
              <a:rPr lang="en-US" b="1" u="sng" dirty="0"/>
              <a:t>2/6 – 2/9</a:t>
            </a:r>
          </a:p>
          <a:p>
            <a:pPr>
              <a:lnSpc>
                <a:spcPct val="100000"/>
              </a:lnSpc>
            </a:pPr>
            <a:r>
              <a:rPr lang="en-US" b="1" dirty="0"/>
              <a:t>Outreach Follow Up Sequence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Coming Soon! - Start Week of </a:t>
            </a:r>
            <a:r>
              <a:rPr lang="en-US" b="1" i="1" u="sng" dirty="0"/>
              <a:t>2/13 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b="1" dirty="0"/>
              <a:t>Rebrand Launch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dirty="0"/>
              <a:t>Website Launch - </a:t>
            </a:r>
            <a:r>
              <a:rPr lang="en-US" b="1" u="sng" dirty="0"/>
              <a:t>1/26</a:t>
            </a:r>
          </a:p>
          <a:p>
            <a:pPr>
              <a:lnSpc>
                <a:spcPct val="100000"/>
              </a:lnSpc>
            </a:pPr>
            <a:r>
              <a:rPr lang="en-US" b="1" dirty="0"/>
              <a:t>Webinar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Link -  </a:t>
            </a:r>
            <a:r>
              <a:rPr lang="en-US" b="1" dirty="0">
                <a:solidFill>
                  <a:srgbClr val="FE00A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https://www.pfl.com/powerful-moments-webinar/</a:t>
            </a:r>
            <a:r>
              <a:rPr lang="en-US" b="1" dirty="0">
                <a:solidFill>
                  <a:srgbClr val="FE00AE"/>
                </a:solidFill>
              </a:rPr>
              <a:t>  </a:t>
            </a:r>
            <a:r>
              <a:rPr lang="en-US" dirty="0"/>
              <a:t>- </a:t>
            </a:r>
            <a:r>
              <a:rPr lang="en-US" b="1" u="sng" dirty="0"/>
              <a:t>1/9 @12pm EST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92BBE6-BDED-E1CB-8D07-6D0C1DDD1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3828" y="2632176"/>
            <a:ext cx="3505200" cy="3043863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63C5FCD-1EEC-2ABF-7A41-F30F10ECA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CEBFA-E6F2-85F4-1545-EFCE13E5E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183" y="2227013"/>
            <a:ext cx="909973" cy="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10EB-9164-AAF7-162F-7A16421DA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6" y="810590"/>
            <a:ext cx="9144000" cy="940145"/>
          </a:xfrm>
        </p:spPr>
        <p:txBody>
          <a:bodyPr/>
          <a:lstStyle/>
          <a:p>
            <a:r>
              <a:rPr lang="en-US"/>
              <a:t>POM Book Sends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E3BF1-7973-8D4F-BF0F-AE47E0D3E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183" y="2567571"/>
            <a:ext cx="9144000" cy="32124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 dirty="0"/>
          </a:p>
          <a:p>
            <a:r>
              <a:rPr lang="en-US" sz="1600" b="1" u="sng" dirty="0"/>
              <a:t>Target Titles: </a:t>
            </a:r>
            <a:r>
              <a:rPr lang="en-US" sz="1600" dirty="0"/>
              <a:t>Champions of </a:t>
            </a:r>
            <a:r>
              <a:rPr lang="en-US" sz="1600" dirty="0" err="1"/>
              <a:t>Opps</a:t>
            </a:r>
            <a:r>
              <a:rPr lang="en-US" sz="1600" dirty="0"/>
              <a:t> – Manager, Director + Ready for Sales Stage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Engaged ICP – 200 (Nadia’s list - 58, </a:t>
            </a:r>
            <a:r>
              <a:rPr lang="en-US" sz="1600" dirty="0" err="1"/>
              <a:t>TrustRadius</a:t>
            </a:r>
            <a:r>
              <a:rPr lang="en-US" sz="1600" dirty="0"/>
              <a:t> Folks – TBD, ICP -FINSERV/HLS)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Forrester Content Syndication Engaged Leads - 75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SFMC List - 24 accts (Alex to Send from TMA)</a:t>
            </a:r>
          </a:p>
          <a:p>
            <a:endParaRPr lang="en-US" sz="1600" dirty="0"/>
          </a:p>
          <a:p>
            <a:r>
              <a:rPr lang="en-US" sz="1600" b="1" u="sng" dirty="0"/>
              <a:t>Total </a:t>
            </a:r>
            <a:r>
              <a:rPr lang="en-US" sz="1600" dirty="0"/>
              <a:t>– 325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92BBE6-BDED-E1CB-8D07-6D0C1DDD1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828" y="2632176"/>
            <a:ext cx="3505200" cy="3043863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63C5FCD-1EEC-2ABF-7A41-F30F10ECA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CEBFA-E6F2-85F4-1545-EFCE13E5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83" y="2227013"/>
            <a:ext cx="909973" cy="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115">
            <a:extLst>
              <a:ext uri="{FF2B5EF4-FFF2-40B4-BE49-F238E27FC236}">
                <a16:creationId xmlns:a16="http://schemas.microsoft.com/office/drawing/2014/main" id="{75121ECD-6D4C-8365-EF45-77D131AF8D53}"/>
              </a:ext>
            </a:extLst>
          </p:cNvPr>
          <p:cNvSpPr/>
          <p:nvPr/>
        </p:nvSpPr>
        <p:spPr>
          <a:xfrm>
            <a:off x="7604901" y="2003815"/>
            <a:ext cx="2543478" cy="4217827"/>
          </a:xfrm>
          <a:prstGeom prst="roundRect">
            <a:avLst>
              <a:gd name="adj" fmla="val 3027"/>
            </a:avLst>
          </a:prstGeom>
          <a:gradFill>
            <a:gsLst>
              <a:gs pos="49000">
                <a:schemeClr val="accent1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76961" dist="138792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113">
            <a:extLst>
              <a:ext uri="{FF2B5EF4-FFF2-40B4-BE49-F238E27FC236}">
                <a16:creationId xmlns:a16="http://schemas.microsoft.com/office/drawing/2014/main" id="{F3BCD4E0-A273-8756-B276-130EFE56240A}"/>
              </a:ext>
            </a:extLst>
          </p:cNvPr>
          <p:cNvSpPr/>
          <p:nvPr/>
        </p:nvSpPr>
        <p:spPr>
          <a:xfrm>
            <a:off x="4907307" y="20249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B73CB05F-9F1C-C9CB-E711-052ACD5DB99D}"/>
              </a:ext>
            </a:extLst>
          </p:cNvPr>
          <p:cNvSpPr/>
          <p:nvPr/>
        </p:nvSpPr>
        <p:spPr>
          <a:xfrm>
            <a:off x="2263238" y="2024947"/>
            <a:ext cx="2543478" cy="4217827"/>
          </a:xfrm>
          <a:prstGeom prst="roundRect">
            <a:avLst>
              <a:gd name="adj" fmla="val 30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F92B2-1F02-3E2E-9ED4-5AFC47DCB25B}"/>
              </a:ext>
            </a:extLst>
          </p:cNvPr>
          <p:cNvSpPr txBox="1"/>
          <p:nvPr/>
        </p:nvSpPr>
        <p:spPr>
          <a:xfrm>
            <a:off x="2409545" y="3131646"/>
            <a:ext cx="2185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Marketo Invitations Emails (3-4 emails)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Digital Ads w/ registration page for webinar</a:t>
            </a:r>
          </a:p>
          <a:p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Outreach Templates (3 emails)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r>
              <a:rPr lang="en-US" sz="1000" b="1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Budget: $1000</a:t>
            </a:r>
            <a:endParaRPr lang="en-US" sz="1000" b="1" i="1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4CC5C-2091-7DD1-AEAE-D415CB032935}"/>
              </a:ext>
            </a:extLst>
          </p:cNvPr>
          <p:cNvSpPr txBox="1"/>
          <p:nvPr/>
        </p:nvSpPr>
        <p:spPr>
          <a:xfrm>
            <a:off x="2422132" y="2199881"/>
            <a:ext cx="2359024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u="sng" dirty="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1/11 – 2/09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Poppins Light" panose="00000400000000000000" pitchFamily="2" charset="0"/>
                <a:ea typeface="Open Sans" panose="020B0606030504020204" pitchFamily="34" charset="0"/>
                <a:cs typeface="Poppins Light" panose="00000400000000000000" pitchFamily="2" charset="0"/>
              </a:rPr>
              <a:t>Webinar Invitation + Digital Ads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6CDB8B-771B-DE57-2F66-2391967CD8A3}"/>
              </a:ext>
            </a:extLst>
          </p:cNvPr>
          <p:cNvSpPr txBox="1">
            <a:spLocks/>
          </p:cNvSpPr>
          <p:nvPr/>
        </p:nvSpPr>
        <p:spPr>
          <a:xfrm>
            <a:off x="800736" y="768842"/>
            <a:ext cx="9144000" cy="52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2800" dirty="0"/>
              <a:t>Pre-Webinar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1BBC29-F75E-4842-375F-51FF5A1C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64" y="1417640"/>
            <a:ext cx="909973" cy="465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9C5EEC1-31DE-13AA-960C-05F575A49E55}"/>
              </a:ext>
            </a:extLst>
          </p:cNvPr>
          <p:cNvSpPr txBox="1"/>
          <p:nvPr/>
        </p:nvSpPr>
        <p:spPr>
          <a:xfrm>
            <a:off x="5061423" y="2199881"/>
            <a:ext cx="2359024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u="sng" dirty="0"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1/16 – 1/27 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Poppins Light" panose="00000400000000000000" pitchFamily="2" charset="0"/>
                <a:ea typeface="Open Sans" panose="020B0606030504020204" pitchFamily="34" charset="0"/>
                <a:cs typeface="Poppins Light" panose="00000400000000000000" pitchFamily="2" charset="0"/>
              </a:rPr>
              <a:t>Power of Moments Book Sends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42C5D3-42D0-2214-AB43-BBC14C1F8B96}"/>
              </a:ext>
            </a:extLst>
          </p:cNvPr>
          <p:cNvSpPr txBox="1"/>
          <p:nvPr/>
        </p:nvSpPr>
        <p:spPr>
          <a:xfrm>
            <a:off x="7770242" y="2178749"/>
            <a:ext cx="2359024" cy="7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u="sng" dirty="0">
                <a:solidFill>
                  <a:schemeClr val="bg1"/>
                </a:solidFill>
                <a:latin typeface="Poppins SemiBold" panose="00000700000000000000" pitchFamily="50" charset="0"/>
                <a:ea typeface="Open Sans" panose="020B0606030504020204" pitchFamily="34" charset="0"/>
                <a:cs typeface="Poppins SemiBold" panose="00000700000000000000" pitchFamily="50" charset="0"/>
              </a:rPr>
              <a:t>1/16 – 1/27 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1"/>
                </a:solidFill>
                <a:latin typeface="Poppins Light" panose="00000400000000000000" pitchFamily="2" charset="0"/>
                <a:ea typeface="Open Sans" panose="020B0606030504020204" pitchFamily="34" charset="0"/>
                <a:cs typeface="Poppins Light" panose="00000400000000000000" pitchFamily="2" charset="0"/>
              </a:rPr>
              <a:t>Power of Moments Book Sends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EFCB44-C20B-5114-0923-ECD6ECC22A1B}"/>
              </a:ext>
            </a:extLst>
          </p:cNvPr>
          <p:cNvSpPr txBox="1"/>
          <p:nvPr/>
        </p:nvSpPr>
        <p:spPr>
          <a:xfrm>
            <a:off x="5069618" y="3131646"/>
            <a:ext cx="2185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Books + POD will go out this week (</a:t>
            </a:r>
            <a:r>
              <a:rPr lang="en-US" sz="1000" b="1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300</a:t>
            </a: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Use Outreach Template to send a personal invitation when books land</a:t>
            </a:r>
          </a:p>
          <a:p>
            <a:endParaRPr lang="en-US" sz="1000" dirty="0">
              <a:latin typeface="Poppins Light" panose="00000400000000000000" pitchFamily="50" charset="0"/>
              <a:ea typeface="PT Sans" panose="020B0503020203020204" pitchFamily="34" charset="0"/>
              <a:cs typeface="Poppins Light" panose="00000400000000000000" pitchFamily="50" charset="0"/>
            </a:endParaRPr>
          </a:p>
          <a:p>
            <a:r>
              <a:rPr lang="en-US" sz="1000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Registration Goal: </a:t>
            </a:r>
            <a:r>
              <a:rPr lang="en-US" sz="1000" b="1" u="sng" dirty="0"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500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BFB5CB-F847-3EA3-FF94-767444776736}"/>
              </a:ext>
            </a:extLst>
          </p:cNvPr>
          <p:cNvSpPr txBox="1"/>
          <p:nvPr/>
        </p:nvSpPr>
        <p:spPr>
          <a:xfrm>
            <a:off x="7768047" y="3110514"/>
            <a:ext cx="2185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Pre-Recorded webinar with Dan Heath </a:t>
            </a:r>
            <a:r>
              <a:rPr lang="en-US" sz="1000" b="1" i="1" u="sng" dirty="0">
                <a:solidFill>
                  <a:schemeClr val="bg1"/>
                </a:solidFill>
                <a:latin typeface="Poppins Light" panose="00000400000000000000" pitchFamily="50" charset="0"/>
                <a:ea typeface="PT Sans" panose="020B0503020203020204" pitchFamily="34" charset="0"/>
                <a:cs typeface="Poppins Light" panose="00000400000000000000" pitchFamily="50" charset="0"/>
              </a:rPr>
              <a:t>February 9 @ 12:00 - 1:00 PM</a:t>
            </a:r>
          </a:p>
        </p:txBody>
      </p:sp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AFA4D4-9B44-DA00-2733-567E3F7BE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34" y="992666"/>
            <a:ext cx="3505200" cy="3043863"/>
          </a:xfrm>
          <a:prstGeom prst="rect">
            <a:avLst/>
          </a:prstGeom>
        </p:spPr>
      </p:pic>
      <p:pic>
        <p:nvPicPr>
          <p:cNvPr id="50" name="Picture 4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24E79-4612-7711-AB8D-EF275B9E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7017" y="2632176"/>
            <a:ext cx="3505200" cy="3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B3138"/>
      </a:dk2>
      <a:lt2>
        <a:srgbClr val="E7E6E6"/>
      </a:lt2>
      <a:accent1>
        <a:srgbClr val="FF00AD"/>
      </a:accent1>
      <a:accent2>
        <a:srgbClr val="FF00AD"/>
      </a:accent2>
      <a:accent3>
        <a:srgbClr val="A835B8"/>
      </a:accent3>
      <a:accent4>
        <a:srgbClr val="FF00AD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yre-Deck_2022_Template" id="{3235A351-50C1-3F49-ACED-37591C9A4422}" vid="{05DCE309-00FF-5146-A87C-12980FB45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tatus xmlns="5f5fd7d6-b9b5-4e63-a9f4-3c2308dcfc41">true</Status>
    <_ip_UnifiedCompliancePolicyProperties xmlns="http://schemas.microsoft.com/sharepoint/v3" xsi:nil="true"/>
    <lcf76f155ced4ddcb4097134ff3c332f xmlns="5f5fd7d6-b9b5-4e63-a9f4-3c2308dcfc41">
      <Terms xmlns="http://schemas.microsoft.com/office/infopath/2007/PartnerControls"/>
    </lcf76f155ced4ddcb4097134ff3c332f>
    <TaxCatchAll xmlns="04cae08a-6d5d-48f4-b93c-1cde8a3fa2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19BFA7340F648BE709A925540BA60" ma:contentTypeVersion="21" ma:contentTypeDescription="Create a new document." ma:contentTypeScope="" ma:versionID="1bd8e0536c2b81546d17ab1c67e5211a">
  <xsd:schema xmlns:xsd="http://www.w3.org/2001/XMLSchema" xmlns:xs="http://www.w3.org/2001/XMLSchema" xmlns:p="http://schemas.microsoft.com/office/2006/metadata/properties" xmlns:ns1="http://schemas.microsoft.com/sharepoint/v3" xmlns:ns2="5f5fd7d6-b9b5-4e63-a9f4-3c2308dcfc41" xmlns:ns3="04cae08a-6d5d-48f4-b93c-1cde8a3fa248" targetNamespace="http://schemas.microsoft.com/office/2006/metadata/properties" ma:root="true" ma:fieldsID="9eb56f18ed7156e820b0ee47454e20a9" ns1:_="" ns2:_="" ns3:_="">
    <xsd:import namespace="http://schemas.microsoft.com/sharepoint/v3"/>
    <xsd:import namespace="5f5fd7d6-b9b5-4e63-a9f4-3c2308dcfc41"/>
    <xsd:import namespace="04cae08a-6d5d-48f4-b93c-1cde8a3fa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Statu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fd7d6-b9b5-4e63-a9f4-3c2308dcf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tatus" ma:index="20" nillable="true" ma:displayName="Status" ma:default="1" ma:description="Ready for posting or not" ma:internalName="Status">
      <xsd:simpleType>
        <xsd:restriction base="dms:Boolea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26f0f4-141d-4a39-a75e-a11d9f6232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ae08a-6d5d-48f4-b93c-1cde8a3fa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4bd916c-437a-4f92-a2a9-520e74cf9ccd}" ma:internalName="TaxCatchAll" ma:showField="CatchAllData" ma:web="04cae08a-6d5d-48f4-b93c-1cde8a3fa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32D99-035C-467C-877E-B39003BFC62E}">
  <ds:schemaRefs>
    <ds:schemaRef ds:uri="5f5fd7d6-b9b5-4e63-a9f4-3c2308dcfc41"/>
    <ds:schemaRef ds:uri="http://purl.org/dc/terms/"/>
    <ds:schemaRef ds:uri="http://schemas.microsoft.com/office/2006/documentManagement/types"/>
    <ds:schemaRef ds:uri="http://schemas.microsoft.com/office/2006/metadata/properties"/>
    <ds:schemaRef ds:uri="04cae08a-6d5d-48f4-b93c-1cde8a3fa248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DFBEFE-F2C2-4EAF-AB46-75C77F4810C7}">
  <ds:schemaRefs>
    <ds:schemaRef ds:uri="04cae08a-6d5d-48f4-b93c-1cde8a3fa248"/>
    <ds:schemaRef ds:uri="5f5fd7d6-b9b5-4e63-a9f4-3c2308dcfc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DDC8C5-C319-4D71-A5BD-31A25D444A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4498</Words>
  <Application>Microsoft Office PowerPoint</Application>
  <PresentationFormat>Widescreen</PresentationFormat>
  <Paragraphs>653</Paragraphs>
  <Slides>44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Mulish</vt:lpstr>
      <vt:lpstr>Poppins</vt:lpstr>
      <vt:lpstr>Poppins ExtraLight</vt:lpstr>
      <vt:lpstr>Poppins Light</vt:lpstr>
      <vt:lpstr>Poppins SemiBold</vt:lpstr>
      <vt:lpstr>Segoe UI Emoji</vt:lpstr>
      <vt:lpstr>Office Theme</vt:lpstr>
      <vt:lpstr>PowerPoint Presentation</vt:lpstr>
      <vt:lpstr>Assets</vt:lpstr>
      <vt:lpstr>PowerPoint Presentation</vt:lpstr>
      <vt:lpstr>Q1 “Elevate” Scope</vt:lpstr>
      <vt:lpstr>Invitations</vt:lpstr>
      <vt:lpstr>Follow Up – We hit 540 Registrations! #Teamwork 🥳</vt:lpstr>
      <vt:lpstr>Timeline Goal - 116/500 Registrants</vt:lpstr>
      <vt:lpstr>POM Book Sends</vt:lpstr>
      <vt:lpstr>PowerPoint Presentation</vt:lpstr>
      <vt:lpstr>PowerPoint Presentation</vt:lpstr>
      <vt:lpstr>PowerPoint Presentation</vt:lpstr>
      <vt:lpstr>Reports - Marketo</vt:lpstr>
      <vt:lpstr>Reports - Demandbase</vt:lpstr>
      <vt:lpstr>Ideas</vt:lpstr>
      <vt:lpstr>POM Landing Page Inspo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Benson</dc:creator>
  <cp:lastModifiedBy>Yahzmine Clayton</cp:lastModifiedBy>
  <cp:revision>28</cp:revision>
  <dcterms:created xsi:type="dcterms:W3CDTF">2022-08-16T18:33:37Z</dcterms:created>
  <dcterms:modified xsi:type="dcterms:W3CDTF">2023-02-23T20:03:53Z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343e0-9098-4f33-9316-3f72c68f092f_Enabled">
    <vt:lpwstr>true</vt:lpwstr>
  </property>
  <property fmtid="{D5CDD505-2E9C-101B-9397-08002B2CF9AE}" pid="3" name="MSIP_Label_0f4343e0-9098-4f33-9316-3f72c68f092f_SetDate">
    <vt:lpwstr>2022-08-16T18:33:38Z</vt:lpwstr>
  </property>
  <property fmtid="{D5CDD505-2E9C-101B-9397-08002B2CF9AE}" pid="4" name="MSIP_Label_0f4343e0-9098-4f33-9316-3f72c68f092f_Method">
    <vt:lpwstr>Standard</vt:lpwstr>
  </property>
  <property fmtid="{D5CDD505-2E9C-101B-9397-08002B2CF9AE}" pid="5" name="MSIP_Label_0f4343e0-9098-4f33-9316-3f72c68f092f_Name">
    <vt:lpwstr>defa4170-0d19-0005-0004-bc88714345d2</vt:lpwstr>
  </property>
  <property fmtid="{D5CDD505-2E9C-101B-9397-08002B2CF9AE}" pid="6" name="MSIP_Label_0f4343e0-9098-4f33-9316-3f72c68f092f_SiteId">
    <vt:lpwstr>39a8406a-6299-49ea-bf60-84bdc8ace925</vt:lpwstr>
  </property>
  <property fmtid="{D5CDD505-2E9C-101B-9397-08002B2CF9AE}" pid="7" name="MSIP_Label_0f4343e0-9098-4f33-9316-3f72c68f092f_ActionId">
    <vt:lpwstr>edc3eb5c-9a6b-46ad-840e-66056c1d38d6</vt:lpwstr>
  </property>
  <property fmtid="{D5CDD505-2E9C-101B-9397-08002B2CF9AE}" pid="8" name="MSIP_Label_0f4343e0-9098-4f33-9316-3f72c68f092f_ContentBits">
    <vt:lpwstr>0</vt:lpwstr>
  </property>
  <property fmtid="{D5CDD505-2E9C-101B-9397-08002B2CF9AE}" pid="9" name="ContentTypeId">
    <vt:lpwstr>0x0101008C419BFA7340F648BE709A925540BA60</vt:lpwstr>
  </property>
  <property fmtid="{D5CDD505-2E9C-101B-9397-08002B2CF9AE}" pid="10" name="MediaServiceImageTags">
    <vt:lpwstr/>
  </property>
</Properties>
</file>