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8" r:id="rId2"/>
    <p:sldId id="364" r:id="rId3"/>
    <p:sldId id="351" r:id="rId4"/>
    <p:sldId id="352" r:id="rId5"/>
    <p:sldId id="316" r:id="rId6"/>
    <p:sldId id="353" r:id="rId7"/>
    <p:sldId id="363" r:id="rId8"/>
    <p:sldId id="367" r:id="rId9"/>
    <p:sldId id="317" r:id="rId10"/>
    <p:sldId id="366" r:id="rId11"/>
    <p:sldId id="354" r:id="rId12"/>
    <p:sldId id="338" r:id="rId13"/>
    <p:sldId id="357" r:id="rId14"/>
    <p:sldId id="365" r:id="rId15"/>
    <p:sldId id="356" r:id="rId16"/>
    <p:sldId id="359" r:id="rId17"/>
    <p:sldId id="360" r:id="rId18"/>
    <p:sldId id="368" r:id="rId19"/>
    <p:sldId id="362" r:id="rId20"/>
    <p:sldId id="3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lQkDwG7dPFuyLV7FTik7g==" hashData="3ev3E3LQ3vdfQqJqIUMR7VKcCa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161A1A"/>
    <a:srgbClr val="2C231E"/>
    <a:srgbClr val="2C23AE"/>
    <a:srgbClr val="3E3EAE"/>
    <a:srgbClr val="F62409"/>
    <a:srgbClr val="00FFFF"/>
    <a:srgbClr val="FF00FF"/>
    <a:srgbClr val="FF0000"/>
    <a:srgbClr val="00FF00"/>
    <a:srgbClr val="E70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7129" autoAdjust="0"/>
  </p:normalViewPr>
  <p:slideViewPr>
    <p:cSldViewPr>
      <p:cViewPr>
        <p:scale>
          <a:sx n="85" d="100"/>
          <a:sy n="85" d="100"/>
        </p:scale>
        <p:origin x="-1200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53A4-2CBE-D34D-B167-CEFCDED12C6B}" type="datetimeFigureOut">
              <a:rPr lang="en-US" smtClean="0"/>
              <a:t>27/08/18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B701-C24A-B94D-A3B8-9625219C1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01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7C90-E037-4647-B9C5-EEA6AC49D638}" type="datetimeFigureOut">
              <a:rPr lang="en-IE" smtClean="0"/>
              <a:t>27/08/18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9E06-5B25-4AE0-A9A0-B3B961A32B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427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Visit: https://</a:t>
            </a:r>
            <a:r>
              <a:rPr lang="en-GB" dirty="0" err="1" smtClean="0"/>
              <a:t>energyelephant.com</a:t>
            </a:r>
            <a:r>
              <a:rPr lang="en-GB" dirty="0" smtClean="0"/>
              <a:t>/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89E06-5B25-4AE0-A9A0-B3B961A32BB5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2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elephant.com/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elephant.com/" TargetMode="Externa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hyperlink" Target="https://vimeo.com/26797547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energyelephant.com/" TargetMode="External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art Cities by E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Some Of The 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Benefits &amp; Features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80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A Simple Searchable Database 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</a:br>
            <a:r>
              <a:rPr lang="mr-IN" sz="2000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–</a:t>
            </a:r>
            <a:r>
              <a:rPr lang="en-US" sz="2000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Find what you are looking for in seconds.</a:t>
            </a:r>
            <a:endParaRPr lang="en-GB" sz="2000" dirty="0"/>
          </a:p>
        </p:txBody>
      </p:sp>
      <p:pic>
        <p:nvPicPr>
          <p:cNvPr id="5" name="Picture 4" descr="Screen Shot 2018-07-10 at 18.05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267200" cy="2215092"/>
          </a:xfrm>
          <a:prstGeom prst="rect">
            <a:avLst/>
          </a:prstGeom>
        </p:spPr>
      </p:pic>
      <p:pic>
        <p:nvPicPr>
          <p:cNvPr id="6" name="Picture 5" descr="Screen Shot 2018-07-10 at 18.0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7848600" cy="28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Headline Overview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- Annual &amp; Quarterly Reporting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5" name="Picture 4" descr="Screen Shot 2018-07-10 at 18.0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686939"/>
          </a:xfrm>
          <a:prstGeom prst="rect">
            <a:avLst/>
          </a:prstGeom>
        </p:spPr>
      </p:pic>
      <p:pic>
        <p:nvPicPr>
          <p:cNvPr id="6" name="Picture 5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2672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66800" y="52578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10000" y="52578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24600" y="41910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00800" y="52578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Sustainability Reporting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- Renewables, Carbon &amp; Water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3" name="Picture 2" descr="Screen Shot 2018-07-10 at 18.0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974"/>
            <a:ext cx="9144000" cy="5016026"/>
          </a:xfrm>
          <a:prstGeom prst="rect">
            <a:avLst/>
          </a:prstGeom>
        </p:spPr>
      </p:pic>
      <p:pic>
        <p:nvPicPr>
          <p:cNvPr id="23" name="Picture 22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27432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05000" y="27432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10400" y="27432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00400" y="32766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38600" y="3581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5800" y="50292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5800" y="60960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Automate Analysis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- Per meter / vehicle / zone / building / area / district / region / country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3" name="Picture 2" descr="Screen Shot 2018-07-10 at 18.12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033261"/>
          </a:xfrm>
          <a:prstGeom prst="rect">
            <a:avLst/>
          </a:prstGeom>
        </p:spPr>
      </p:pic>
      <p:pic>
        <p:nvPicPr>
          <p:cNvPr id="6" name="Picture 5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172200"/>
            <a:ext cx="1227309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36576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85800" y="4343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5105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Instant Cost Analysis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- All costs validated, future projections and alarms highlighted.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3" name="Picture 2" descr="Screen Shot 2018-07-10 at 18.14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685"/>
            <a:ext cx="9144000" cy="1317115"/>
          </a:xfrm>
          <a:prstGeom prst="rect">
            <a:avLst/>
          </a:prstGeom>
        </p:spPr>
      </p:pic>
      <p:pic>
        <p:nvPicPr>
          <p:cNvPr id="4" name="Picture 3" descr="Screen Shot 2018-07-10 at 18.14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130"/>
            <a:ext cx="9144000" cy="2237470"/>
          </a:xfrm>
          <a:prstGeom prst="rect">
            <a:avLst/>
          </a:prstGeom>
        </p:spPr>
      </p:pic>
      <p:pic>
        <p:nvPicPr>
          <p:cNvPr id="9" name="Picture 8" descr="EnergyElephant Banner Black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2286000"/>
            <a:ext cx="31242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3400" y="45720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7200" y="57150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Instantly Identify 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Significant Energy Users</a:t>
            </a:r>
            <a:endParaRPr lang="en-US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3" name="Picture 2" descr="Screen Shot 2018-07-10 at 18.1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803986"/>
          </a:xfrm>
          <a:prstGeom prst="rect">
            <a:avLst/>
          </a:prstGeom>
        </p:spPr>
      </p:pic>
      <p:pic>
        <p:nvPicPr>
          <p:cNvPr id="6" name="Picture 5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2743200"/>
            <a:ext cx="9906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295400" y="2743200"/>
            <a:ext cx="9906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29200" y="2743200"/>
            <a:ext cx="9906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600" y="2743200"/>
            <a:ext cx="9906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Capacity Analysis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- </a:t>
            </a: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Instant </a:t>
            </a:r>
            <a:r>
              <a:rPr lang="en-US" sz="1800" b="1" kern="1300" spc="50" dirty="0">
                <a:solidFill>
                  <a:srgbClr val="4BACC6"/>
                </a:solidFill>
                <a:latin typeface="HandelGotDBol"/>
                <a:cs typeface="HandelGotDBol"/>
              </a:rPr>
              <a:t>&amp; o</a:t>
            </a: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ngoing tracking of capacity levels 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4" name="Picture 3" descr="Screen Shot 2018-07-10 at 18.1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23975"/>
            <a:ext cx="5854175" cy="5534025"/>
          </a:xfrm>
          <a:prstGeom prst="rect">
            <a:avLst/>
          </a:prstGeom>
        </p:spPr>
      </p:pic>
      <p:pic>
        <p:nvPicPr>
          <p:cNvPr id="6" name="Picture 5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6172200"/>
            <a:ext cx="5486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Simple To Share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- Multiple users with varying access Levels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3" name="Picture 2" descr="Screen Shot 2018-07-10 at 18.12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033261"/>
          </a:xfrm>
          <a:prstGeom prst="rect">
            <a:avLst/>
          </a:prstGeom>
        </p:spPr>
      </p:pic>
      <p:pic>
        <p:nvPicPr>
          <p:cNvPr id="6" name="Picture 5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36576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14400" y="44196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9600" y="5105400"/>
            <a:ext cx="76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Real Time Interval 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Data Analysis</a:t>
            </a:r>
            <a:endParaRPr lang="en-US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5" name="Picture 4" descr="Screen Shot 2018-07-10 at 18.2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  <p:pic>
        <p:nvPicPr>
          <p:cNvPr id="7" name="Picture 6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As Used By</a:t>
            </a:r>
            <a:r>
              <a:rPr lang="mr-IN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…</a:t>
            </a:r>
            <a:r>
              <a:rPr lang="ga-IE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/>
            </a:r>
            <a:br>
              <a:rPr lang="ga-IE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ga-IE" sz="1800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(in the Amercias, Europe, Asia, Africa)</a:t>
            </a:r>
            <a:endParaRPr lang="en-US" sz="1800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23" name="Picture 22" descr="EnergyElephant Banner Black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228600"/>
            <a:ext cx="1227309" cy="68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1524000"/>
            <a:ext cx="8382000" cy="4876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8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Virgin-Media-logo-250x25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00200"/>
            <a:ext cx="1447800" cy="1447800"/>
          </a:xfrm>
          <a:prstGeom prst="rect">
            <a:avLst/>
          </a:prstGeom>
        </p:spPr>
      </p:pic>
      <p:pic>
        <p:nvPicPr>
          <p:cNvPr id="12" name="Picture 11" descr="Using-Twitter-for-Busines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76400"/>
            <a:ext cx="3404871" cy="1330028"/>
          </a:xfrm>
          <a:prstGeom prst="rect">
            <a:avLst/>
          </a:prstGeom>
        </p:spPr>
      </p:pic>
      <p:pic>
        <p:nvPicPr>
          <p:cNvPr id="13" name="Picture 12" descr="DCC_logo-e150575139234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728479"/>
            <a:ext cx="2996378" cy="1529321"/>
          </a:xfrm>
          <a:prstGeom prst="rect">
            <a:avLst/>
          </a:prstGeom>
        </p:spPr>
      </p:pic>
      <p:pic>
        <p:nvPicPr>
          <p:cNvPr id="14" name="Picture 13" descr="soci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981200"/>
            <a:ext cx="1371600" cy="685800"/>
          </a:xfrm>
          <a:prstGeom prst="rect">
            <a:avLst/>
          </a:prstGeom>
        </p:spPr>
      </p:pic>
      <p:pic>
        <p:nvPicPr>
          <p:cNvPr id="15" name="Picture 14" descr="Cork-City-Council-logo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033279"/>
            <a:ext cx="3247651" cy="852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5200043"/>
            <a:ext cx="1609125" cy="1137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5257800"/>
            <a:ext cx="2002336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029200"/>
            <a:ext cx="2000248" cy="1143000"/>
          </a:xfrm>
          <a:prstGeom prst="rect">
            <a:avLst/>
          </a:prstGeom>
        </p:spPr>
      </p:pic>
      <p:pic>
        <p:nvPicPr>
          <p:cNvPr id="7" name="Picture 6" descr="Intercom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1079977" cy="957580"/>
          </a:xfrm>
          <a:prstGeom prst="rect">
            <a:avLst/>
          </a:prstGeom>
        </p:spPr>
      </p:pic>
      <p:pic>
        <p:nvPicPr>
          <p:cNvPr id="25" name="Picture 24" descr="hubspot-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350520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Don’t Ignore the ELEPHANT in the room</a:t>
            </a:r>
            <a:r>
              <a:rPr lang="mr-IN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…</a:t>
            </a:r>
            <a:r>
              <a:rPr lang="en-US" b="1" kern="1300" spc="50" dirty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/>
            </a:r>
            <a:br>
              <a:rPr lang="en-US" b="1" kern="1300" spc="50" dirty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/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/>
            </a:r>
            <a:br>
              <a:rPr lang="en-US" b="1" kern="1300" spc="50" dirty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/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/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https</a:t>
            </a:r>
            <a:r>
              <a:rPr lang="en-US" b="1" kern="1300" spc="50" dirty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:/</a:t>
            </a: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/</a:t>
            </a:r>
            <a:r>
              <a:rPr lang="en-US" b="1" kern="1300" spc="50" dirty="0" err="1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EnergyElephant.com</a:t>
            </a: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/</a:t>
            </a:r>
            <a:endParaRPr lang="en-US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pic>
        <p:nvPicPr>
          <p:cNvPr id="5" name="Picture 4" descr="EnergyElephant Banner Black2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819400"/>
            <a:ext cx="2999903" cy="16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Oil Prices Have Increased 68%</a:t>
            </a:r>
            <a:endParaRPr lang="en-GB" dirty="0"/>
          </a:p>
        </p:txBody>
      </p:sp>
      <p:pic>
        <p:nvPicPr>
          <p:cNvPr id="4" name="Picture 3" descr="Screen Shot 2018-07-10 at 17.4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739245" cy="5181600"/>
          </a:xfrm>
          <a:prstGeom prst="rect">
            <a:avLst/>
          </a:prstGeom>
        </p:spPr>
      </p:pic>
      <p:pic>
        <p:nvPicPr>
          <p:cNvPr id="5" name="Picture 4" descr="Screen Shot 2018-07-10 at 17.42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" y="5069872"/>
            <a:ext cx="3035982" cy="1559528"/>
          </a:xfrm>
          <a:prstGeom prst="rect">
            <a:avLst/>
          </a:prstGeom>
        </p:spPr>
      </p:pic>
      <p:pic>
        <p:nvPicPr>
          <p:cNvPr id="6" name="Picture 5" descr="EnergyElephant Banner Black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Carbon Prices Up 250% (EU)</a:t>
            </a:r>
            <a:endParaRPr lang="en-GB" sz="4000" dirty="0"/>
          </a:p>
        </p:txBody>
      </p:sp>
      <p:pic>
        <p:nvPicPr>
          <p:cNvPr id="4" name="Picture 3" descr="Screen Shot 2018-07-10 at 17.3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848600" cy="4914941"/>
          </a:xfrm>
          <a:prstGeom prst="rect">
            <a:avLst/>
          </a:prstGeom>
        </p:spPr>
      </p:pic>
      <p:pic>
        <p:nvPicPr>
          <p:cNvPr id="5" name="Picture 4" descr="EnergyElephant Banner Black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548" y="6172200"/>
            <a:ext cx="122730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 descr="EnergyElephant Banner Black2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97" y="3276600"/>
            <a:ext cx="2999903" cy="1676295"/>
          </a:xfrm>
          <a:prstGeom prst="rect">
            <a:avLst/>
          </a:prstGeom>
        </p:spPr>
      </p:pic>
      <p:pic>
        <p:nvPicPr>
          <p:cNvPr id="3" name="Picture 2" descr="Film_Festival_Laurel_Leaves  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334000"/>
            <a:ext cx="914400" cy="498764"/>
          </a:xfrm>
          <a:prstGeom prst="rect">
            <a:avLst/>
          </a:prstGeom>
        </p:spPr>
      </p:pic>
      <p:pic>
        <p:nvPicPr>
          <p:cNvPr id="5" name="Picture 4" descr="Film_Festival_Laurel_Leaves  7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914400" cy="498764"/>
          </a:xfrm>
          <a:prstGeom prst="rect">
            <a:avLst/>
          </a:prstGeom>
        </p:spPr>
      </p:pic>
      <p:pic>
        <p:nvPicPr>
          <p:cNvPr id="8" name="Picture 7" descr="Film_Festival_Laurel_Leaves  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5334000"/>
            <a:ext cx="914401" cy="498764"/>
          </a:xfrm>
          <a:prstGeom prst="rect">
            <a:avLst/>
          </a:prstGeom>
        </p:spPr>
      </p:pic>
      <p:pic>
        <p:nvPicPr>
          <p:cNvPr id="11" name="Picture 10" descr="Film_Festival_Laurel_Leaves 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19800"/>
            <a:ext cx="914401" cy="498764"/>
          </a:xfrm>
          <a:prstGeom prst="rect">
            <a:avLst/>
          </a:prstGeom>
        </p:spPr>
      </p:pic>
      <p:pic>
        <p:nvPicPr>
          <p:cNvPr id="14" name="Picture 13" descr="Film_Festival_Laurel_Leaves 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019800"/>
            <a:ext cx="914401" cy="498764"/>
          </a:xfrm>
          <a:prstGeom prst="rect">
            <a:avLst/>
          </a:prstGeom>
        </p:spPr>
      </p:pic>
      <p:pic>
        <p:nvPicPr>
          <p:cNvPr id="15" name="Picture 14" descr="Film_Festival_Laurel_Leaves 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6019800"/>
            <a:ext cx="914401" cy="498764"/>
          </a:xfrm>
          <a:prstGeom prst="rect">
            <a:avLst/>
          </a:prstGeom>
        </p:spPr>
      </p:pic>
      <p:pic>
        <p:nvPicPr>
          <p:cNvPr id="9" name="Picture 8" descr="Screen Shot 2018-05-23 at 15.45.0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2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ple Saving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153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 descr="Screen Shot 2016-11-09 at 23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3940"/>
            <a:ext cx="8534400" cy="931460"/>
          </a:xfrm>
          <a:prstGeom prst="rect">
            <a:avLst/>
          </a:prstGeom>
        </p:spPr>
      </p:pic>
      <p:pic>
        <p:nvPicPr>
          <p:cNvPr id="6" name="Picture 5" descr="Screen Shot 2016-11-09 at 23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2514600" cy="2760593"/>
          </a:xfrm>
          <a:prstGeom prst="rect">
            <a:avLst/>
          </a:prstGeom>
        </p:spPr>
      </p:pic>
      <p:pic>
        <p:nvPicPr>
          <p:cNvPr id="7" name="Picture 6" descr="Screen Shot 2016-11-09 at 23.1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47800"/>
            <a:ext cx="2004725" cy="2667000"/>
          </a:xfrm>
          <a:prstGeom prst="rect">
            <a:avLst/>
          </a:prstGeom>
        </p:spPr>
      </p:pic>
      <p:pic>
        <p:nvPicPr>
          <p:cNvPr id="8" name="Picture 7" descr="Screen Shot 2016-11-09 at 23.15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447800"/>
            <a:ext cx="1861530" cy="2684900"/>
          </a:xfrm>
          <a:prstGeom prst="rect">
            <a:avLst/>
          </a:prstGeom>
        </p:spPr>
      </p:pic>
      <p:pic>
        <p:nvPicPr>
          <p:cNvPr id="9" name="Picture 8" descr="Screen Shot 2016-11-09 at 23.16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447800"/>
            <a:ext cx="1906279" cy="2702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1" y="5029200"/>
            <a:ext cx="877186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114800"/>
            <a:ext cx="4419600" cy="2461634"/>
          </a:xfrm>
          <a:prstGeom prst="rect">
            <a:avLst/>
          </a:prstGeom>
        </p:spPr>
      </p:pic>
      <p:sp>
        <p:nvSpPr>
          <p:cNvPr id="2" name="Oval 1">
            <a:hlinkClick r:id="rId9"/>
          </p:cNvPr>
          <p:cNvSpPr/>
          <p:nvPr/>
        </p:nvSpPr>
        <p:spPr>
          <a:xfrm>
            <a:off x="304800" y="58674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Smart City</a:t>
            </a:r>
            <a:b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</a:br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cs typeface="HandelGotDBol"/>
              </a:rPr>
              <a:t>Success Story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66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kern="1300" spc="50" dirty="0" smtClean="0">
                <a:solidFill>
                  <a:srgbClr val="4BACC6"/>
                </a:solidFill>
                <a:latin typeface="HandelGotDBol"/>
                <a:ea typeface="+mn-ea"/>
                <a:cs typeface="HandelGotDBol"/>
              </a:rPr>
              <a:t>+</a:t>
            </a:r>
            <a:endParaRPr lang="en-US" b="1" kern="1300" spc="50" dirty="0">
              <a:solidFill>
                <a:srgbClr val="4BACC6"/>
              </a:solidFill>
              <a:latin typeface="HandelGotDBol"/>
              <a:ea typeface="+mn-ea"/>
              <a:cs typeface="HandelGotDBo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703637"/>
            <a:ext cx="4038600" cy="292576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b="1" u="sng" dirty="0">
                <a:solidFill>
                  <a:srgbClr val="4BACC6"/>
                </a:solidFill>
                <a:latin typeface="Arial"/>
                <a:cs typeface="Arial"/>
              </a:rPr>
              <a:t>Data</a:t>
            </a:r>
            <a:r>
              <a:rPr lang="en-US" sz="2400" b="1" u="sng" dirty="0" smtClean="0">
                <a:solidFill>
                  <a:srgbClr val="4BACC6"/>
                </a:solidFill>
                <a:latin typeface="Arial"/>
                <a:cs typeface="Arial"/>
              </a:rPr>
              <a:t>:</a:t>
            </a:r>
            <a:endParaRPr lang="en-US" sz="2400" b="1" u="sng" dirty="0">
              <a:solidFill>
                <a:srgbClr val="4BACC6"/>
              </a:solidFill>
              <a:latin typeface="Arial"/>
              <a:cs typeface="Arial"/>
            </a:endParaRP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Electricity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(smart, metered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&amp; unmetered i.e.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lighting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Thermal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Fuels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as, oil, biomass)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Transport (petrol, gasoline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&amp;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diesel)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Water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indent="3175" algn="ctr"/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703637"/>
            <a:ext cx="4038600" cy="2925763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2400" b="1" u="sng" dirty="0">
                <a:solidFill>
                  <a:schemeClr val="accent5"/>
                </a:solidFill>
                <a:latin typeface="Arial"/>
                <a:cs typeface="Arial"/>
              </a:rPr>
              <a:t>Results: </a:t>
            </a:r>
          </a:p>
          <a:p>
            <a:pPr marL="839788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Identify €200,000 savings opportunity.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839788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95%+ reduction in analysis time.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839788" indent="-457200">
              <a:buClr>
                <a:schemeClr val="accent5"/>
              </a:buClr>
              <a:buFont typeface="Wingdings" charset="2"/>
              <a:buChar char="§"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Payback: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under 2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months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  <a:noFill/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ple Symbols"/>
              <a:cs typeface="Apple Symbol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" algn="ctr"/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Smart City Platform. </a:t>
            </a:r>
          </a:p>
          <a:p>
            <a:pPr indent="3175"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Using Robotic Process Automation (Artificial Intelligence) To </a:t>
            </a:r>
            <a:r>
              <a:rPr lang="en-IE" sz="24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IE" sz="2400" b="1" dirty="0" smtClean="0">
                <a:solidFill>
                  <a:schemeClr val="bg1"/>
                </a:solidFill>
                <a:latin typeface="Arial"/>
                <a:cs typeface="Arial"/>
              </a:rPr>
              <a:t>nalyse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 Energy Bills &amp; Data.</a:t>
            </a:r>
          </a:p>
        </p:txBody>
      </p:sp>
      <p:pic>
        <p:nvPicPr>
          <p:cNvPr id="6" name="Picture 5" descr="DCC_logo-e15057513923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3284548" cy="1676400"/>
          </a:xfrm>
          <a:prstGeom prst="rect">
            <a:avLst/>
          </a:prstGeom>
        </p:spPr>
      </p:pic>
      <p:pic>
        <p:nvPicPr>
          <p:cNvPr id="14" name="Picture 13" descr="EnergyElephant Banner Black2.jp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81000"/>
            <a:ext cx="272735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37942</TotalTime>
  <Words>147</Words>
  <Application>Microsoft Macintosh PowerPoint</Application>
  <PresentationFormat>On-screen Show (4:3)</PresentationFormat>
  <Paragraphs>40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As Used By… (in the Amercias, Europe, Asia, Africa)</vt:lpstr>
      <vt:lpstr>Oil Prices Have Increased 68%</vt:lpstr>
      <vt:lpstr>Carbon Prices Up 250% (EU)</vt:lpstr>
      <vt:lpstr>PowerPoint Presentation</vt:lpstr>
      <vt:lpstr>PowerPoint Presentation</vt:lpstr>
      <vt:lpstr>PowerPoint Presentation</vt:lpstr>
      <vt:lpstr>Smart City Success Story</vt:lpstr>
      <vt:lpstr>+</vt:lpstr>
      <vt:lpstr>Some Of The  Benefits &amp; Features</vt:lpstr>
      <vt:lpstr>A Simple Searchable Database  –Find what you are looking for in seconds.</vt:lpstr>
      <vt:lpstr>Headline Overview - Annual &amp; Quarterly Reporting</vt:lpstr>
      <vt:lpstr>Sustainability Reporting - Renewables, Carbon &amp; Water</vt:lpstr>
      <vt:lpstr>Automate Analysis - Per meter / vehicle / zone / building / area / district / region / country</vt:lpstr>
      <vt:lpstr>Instant Cost Analysis - All costs validated, future projections and alarms highlighted.</vt:lpstr>
      <vt:lpstr>Instantly Identify  Significant Energy Users</vt:lpstr>
      <vt:lpstr>Capacity Analysis - Instant &amp; ongoing tracking of capacity levels </vt:lpstr>
      <vt:lpstr>Simple To Share - Multiple users with varying access Levels</vt:lpstr>
      <vt:lpstr>Real Time Interval  Data Analysis</vt:lpstr>
      <vt:lpstr>Don’t Ignore the ELEPHANT in the room…     https://EnergyElephant.com/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images</dc:title>
  <dc:subject/>
  <dc:creator>joeborza</dc:creator>
  <cp:keywords/>
  <dc:description/>
  <cp:lastModifiedBy>Joe Borza</cp:lastModifiedBy>
  <cp:revision>344</cp:revision>
  <cp:lastPrinted>2015-02-26T14:38:09Z</cp:lastPrinted>
  <dcterms:created xsi:type="dcterms:W3CDTF">2006-08-16T00:00:00Z</dcterms:created>
  <dcterms:modified xsi:type="dcterms:W3CDTF">2018-08-27T21:02:30Z</dcterms:modified>
  <cp:category/>
</cp:coreProperties>
</file>