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sldIdLst>
    <p:sldId id="317" r:id="rId2"/>
    <p:sldId id="319" r:id="rId3"/>
    <p:sldId id="309" r:id="rId4"/>
    <p:sldId id="328" r:id="rId5"/>
    <p:sldId id="329" r:id="rId6"/>
    <p:sldId id="310" r:id="rId7"/>
    <p:sldId id="261" r:id="rId8"/>
    <p:sldId id="322" r:id="rId9"/>
    <p:sldId id="313" r:id="rId10"/>
    <p:sldId id="314" r:id="rId11"/>
    <p:sldId id="325" r:id="rId12"/>
    <p:sldId id="315" r:id="rId13"/>
    <p:sldId id="324" r:id="rId14"/>
    <p:sldId id="316" r:id="rId15"/>
    <p:sldId id="327" r:id="rId16"/>
    <p:sldId id="295" r:id="rId17"/>
    <p:sldId id="321" r:id="rId18"/>
    <p:sldId id="326" r:id="rId19"/>
    <p:sldId id="271" r:id="rId20"/>
    <p:sldId id="312" r:id="rId21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toshi Rath" initials="SR" lastIdx="2" clrIdx="0">
    <p:extLst>
      <p:ext uri="{19B8F6BF-5375-455C-9EA6-DF929625EA0E}">
        <p15:presenceInfo xmlns:p15="http://schemas.microsoft.com/office/powerpoint/2012/main" userId="a1cdee0c4a9337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C7FE"/>
    <a:srgbClr val="000C18"/>
    <a:srgbClr val="ED833B"/>
    <a:srgbClr val="EB7321"/>
    <a:srgbClr val="3BD2F5"/>
    <a:srgbClr val="72B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6D3B74-B007-415B-B298-B091CDF72051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DCDB934F-A7DE-403D-B8EE-5CC5AADB3982}">
      <dgm:prSet phldrT="[Text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+mn-ea"/>
              <a:cs typeface="+mn-cs"/>
            </a:rPr>
            <a:t>Automate</a:t>
          </a:r>
          <a:endParaRPr lang="en-GB" sz="1400" b="1" kern="12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004A8D45-616E-4578-9D26-473C853DC0BB}" type="parTrans" cxnId="{3D7AC36E-142F-4CB9-8110-03BC6A86D431}">
      <dgm:prSet/>
      <dgm:spPr/>
      <dgm:t>
        <a:bodyPr/>
        <a:lstStyle/>
        <a:p>
          <a:endParaRPr lang="en-GB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5E530C0-8B71-47B0-9268-E886FC3F5FE2}" type="sibTrans" cxnId="{3D7AC36E-142F-4CB9-8110-03BC6A86D431}">
      <dgm:prSet/>
      <dgm:spPr/>
      <dgm:t>
        <a:bodyPr/>
        <a:lstStyle/>
        <a:p>
          <a:endParaRPr lang="en-GB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6B99C40-AC1C-44F2-ADD6-CA1FB04A3EA8}">
      <dgm:prSet phldrT="[Text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+mn-ea"/>
              <a:cs typeface="+mn-cs"/>
            </a:rPr>
            <a:t>Collaborate</a:t>
          </a:r>
          <a:endParaRPr lang="en-GB" sz="1400" b="1" kern="12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26670694-0815-4186-886E-7EE395B70CD8}" type="parTrans" cxnId="{47369521-F56B-437E-90E9-3C4C4BA6D4F0}">
      <dgm:prSet/>
      <dgm:spPr/>
      <dgm:t>
        <a:bodyPr/>
        <a:lstStyle/>
        <a:p>
          <a:endParaRPr lang="en-GB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C127BDB-E2CF-43BE-97E5-C90DEC2AF283}" type="sibTrans" cxnId="{47369521-F56B-437E-90E9-3C4C4BA6D4F0}">
      <dgm:prSet/>
      <dgm:spPr/>
      <dgm:t>
        <a:bodyPr/>
        <a:lstStyle/>
        <a:p>
          <a:endParaRPr lang="en-GB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2DFDC33-C7BD-48BD-BD43-A9356FF0C12E}">
      <dgm:prSet phldrT="[Text]" custT="1"/>
      <dgm:spPr>
        <a:solidFill>
          <a:srgbClr val="00B0F0">
            <a:alpha val="5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3560" tIns="17780" rIns="43560" bIns="17780" numCol="1" spcCol="1270" anchor="ctr" anchorCtr="0"/>
        <a:lstStyle/>
        <a:p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+mn-ea"/>
              <a:cs typeface="+mn-cs"/>
            </a:rPr>
            <a:t>Real time overview</a:t>
          </a:r>
          <a:endParaRPr lang="en-GB" sz="1400" b="1" kern="12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A5EE1BF2-688A-434E-9109-D99C2EA6A643}" type="parTrans" cxnId="{06734A0D-6A91-4774-83F4-9AB9457A1988}">
      <dgm:prSet/>
      <dgm:spPr/>
      <dgm:t>
        <a:bodyPr/>
        <a:lstStyle/>
        <a:p>
          <a:endParaRPr lang="en-GB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AF1F07E-DE94-4777-A1DE-739B40D62286}" type="sibTrans" cxnId="{06734A0D-6A91-4774-83F4-9AB9457A1988}">
      <dgm:prSet/>
      <dgm:spPr/>
      <dgm:t>
        <a:bodyPr/>
        <a:lstStyle/>
        <a:p>
          <a:endParaRPr lang="en-GB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E1FF8A8-E86C-4475-978C-55FF01D53AB3}">
      <dgm:prSet phldrT="[Text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+mn-ea"/>
              <a:cs typeface="+mn-cs"/>
            </a:rPr>
            <a:t>Communicate</a:t>
          </a:r>
          <a:endParaRPr lang="en-GB" sz="1400" b="1" kern="12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12AA0067-AA79-4C37-A152-08F1367ABA69}" type="parTrans" cxnId="{BF4E125B-D3E5-48CD-911E-886C76674958}">
      <dgm:prSet/>
      <dgm:spPr/>
      <dgm:t>
        <a:bodyPr/>
        <a:lstStyle/>
        <a:p>
          <a:endParaRPr lang="en-GB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7B3064E-58C4-4F01-A3C2-6BCC64752990}" type="sibTrans" cxnId="{BF4E125B-D3E5-48CD-911E-886C76674958}">
      <dgm:prSet/>
      <dgm:spPr/>
      <dgm:t>
        <a:bodyPr/>
        <a:lstStyle/>
        <a:p>
          <a:endParaRPr lang="en-GB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D0A5D85-0937-4840-ACCD-228DF75E8783}" type="pres">
      <dgm:prSet presAssocID="{A06D3B74-B007-415B-B298-B091CDF72051}" presName="Name0" presStyleCnt="0">
        <dgm:presLayoutVars>
          <dgm:dir/>
          <dgm:resizeHandles val="exact"/>
        </dgm:presLayoutVars>
      </dgm:prSet>
      <dgm:spPr/>
    </dgm:pt>
    <dgm:pt modelId="{DEE961D9-F743-4B64-ABAC-08CE350B62BA}" type="pres">
      <dgm:prSet presAssocID="{DCDB934F-A7DE-403D-B8EE-5CC5AADB3982}" presName="Name5" presStyleLbl="vennNode1" presStyleIdx="0" presStyleCnt="4" custScaleX="179539">
        <dgm:presLayoutVars>
          <dgm:bulletEnabled val="1"/>
        </dgm:presLayoutVars>
      </dgm:prSet>
      <dgm:spPr/>
    </dgm:pt>
    <dgm:pt modelId="{17E3058A-9ED6-4A4B-A46A-4EF21B9DF3AE}" type="pres">
      <dgm:prSet presAssocID="{15E530C0-8B71-47B0-9268-E886FC3F5FE2}" presName="space" presStyleCnt="0"/>
      <dgm:spPr/>
    </dgm:pt>
    <dgm:pt modelId="{D04CD96D-411D-4A14-A539-8279D13AF7DF}" type="pres">
      <dgm:prSet presAssocID="{F6B99C40-AC1C-44F2-ADD6-CA1FB04A3EA8}" presName="Name5" presStyleLbl="vennNode1" presStyleIdx="1" presStyleCnt="4" custScaleX="179539" custLinFactY="39113" custLinFactNeighborY="100000">
        <dgm:presLayoutVars>
          <dgm:bulletEnabled val="1"/>
        </dgm:presLayoutVars>
      </dgm:prSet>
      <dgm:spPr/>
    </dgm:pt>
    <dgm:pt modelId="{2B0CBA36-0DF6-46F0-9919-EA42472160F8}" type="pres">
      <dgm:prSet presAssocID="{1C127BDB-E2CF-43BE-97E5-C90DEC2AF283}" presName="space" presStyleCnt="0"/>
      <dgm:spPr/>
    </dgm:pt>
    <dgm:pt modelId="{99BFD276-FE02-436E-9886-637F17495A0C}" type="pres">
      <dgm:prSet presAssocID="{72DFDC33-C7BD-48BD-BD43-A9356FF0C12E}" presName="Name5" presStyleLbl="vennNode1" presStyleIdx="2" presStyleCnt="4" custScaleX="179539">
        <dgm:presLayoutVars>
          <dgm:bulletEnabled val="1"/>
        </dgm:presLayoutVars>
      </dgm:prSet>
      <dgm:spPr>
        <a:xfrm>
          <a:off x="4764842" y="558"/>
          <a:ext cx="1421074" cy="791512"/>
        </a:xfrm>
        <a:prstGeom prst="ellipse">
          <a:avLst/>
        </a:prstGeom>
      </dgm:spPr>
    </dgm:pt>
    <dgm:pt modelId="{4D0F6702-AD40-48C8-9E1D-1C1F4A4648ED}" type="pres">
      <dgm:prSet presAssocID="{BAF1F07E-DE94-4777-A1DE-739B40D62286}" presName="space" presStyleCnt="0"/>
      <dgm:spPr/>
    </dgm:pt>
    <dgm:pt modelId="{CF4945F0-D780-4F07-9D52-1DC55CB84981}" type="pres">
      <dgm:prSet presAssocID="{AE1FF8A8-E86C-4475-978C-55FF01D53AB3}" presName="Name5" presStyleLbl="vennNode1" presStyleIdx="3" presStyleCnt="4" custScaleX="200540">
        <dgm:presLayoutVars>
          <dgm:bulletEnabled val="1"/>
        </dgm:presLayoutVars>
      </dgm:prSet>
      <dgm:spPr/>
    </dgm:pt>
  </dgm:ptLst>
  <dgm:cxnLst>
    <dgm:cxn modelId="{06734A0D-6A91-4774-83F4-9AB9457A1988}" srcId="{A06D3B74-B007-415B-B298-B091CDF72051}" destId="{72DFDC33-C7BD-48BD-BD43-A9356FF0C12E}" srcOrd="2" destOrd="0" parTransId="{A5EE1BF2-688A-434E-9109-D99C2EA6A643}" sibTransId="{BAF1F07E-DE94-4777-A1DE-739B40D62286}"/>
    <dgm:cxn modelId="{47369521-F56B-437E-90E9-3C4C4BA6D4F0}" srcId="{A06D3B74-B007-415B-B298-B091CDF72051}" destId="{F6B99C40-AC1C-44F2-ADD6-CA1FB04A3EA8}" srcOrd="1" destOrd="0" parTransId="{26670694-0815-4186-886E-7EE395B70CD8}" sibTransId="{1C127BDB-E2CF-43BE-97E5-C90DEC2AF283}"/>
    <dgm:cxn modelId="{175E2F38-E3D0-4AE5-B6A0-CD52DEADD2A2}" type="presOf" srcId="{A06D3B74-B007-415B-B298-B091CDF72051}" destId="{3D0A5D85-0937-4840-ACCD-228DF75E8783}" srcOrd="0" destOrd="0" presId="urn:microsoft.com/office/officeart/2005/8/layout/venn3"/>
    <dgm:cxn modelId="{BF4E125B-D3E5-48CD-911E-886C76674958}" srcId="{A06D3B74-B007-415B-B298-B091CDF72051}" destId="{AE1FF8A8-E86C-4475-978C-55FF01D53AB3}" srcOrd="3" destOrd="0" parTransId="{12AA0067-AA79-4C37-A152-08F1367ABA69}" sibTransId="{57B3064E-58C4-4F01-A3C2-6BCC64752990}"/>
    <dgm:cxn modelId="{3D7AC36E-142F-4CB9-8110-03BC6A86D431}" srcId="{A06D3B74-B007-415B-B298-B091CDF72051}" destId="{DCDB934F-A7DE-403D-B8EE-5CC5AADB3982}" srcOrd="0" destOrd="0" parTransId="{004A8D45-616E-4578-9D26-473C853DC0BB}" sibTransId="{15E530C0-8B71-47B0-9268-E886FC3F5FE2}"/>
    <dgm:cxn modelId="{87991856-35CF-4596-9143-24AE0A474FFB}" type="presOf" srcId="{72DFDC33-C7BD-48BD-BD43-A9356FF0C12E}" destId="{99BFD276-FE02-436E-9886-637F17495A0C}" srcOrd="0" destOrd="0" presId="urn:microsoft.com/office/officeart/2005/8/layout/venn3"/>
    <dgm:cxn modelId="{F891FC9D-6A0B-4D76-82A1-53D917643F4C}" type="presOf" srcId="{DCDB934F-A7DE-403D-B8EE-5CC5AADB3982}" destId="{DEE961D9-F743-4B64-ABAC-08CE350B62BA}" srcOrd="0" destOrd="0" presId="urn:microsoft.com/office/officeart/2005/8/layout/venn3"/>
    <dgm:cxn modelId="{D64CD8A5-92BB-485C-9173-C67C5D2DE355}" type="presOf" srcId="{F6B99C40-AC1C-44F2-ADD6-CA1FB04A3EA8}" destId="{D04CD96D-411D-4A14-A539-8279D13AF7DF}" srcOrd="0" destOrd="0" presId="urn:microsoft.com/office/officeart/2005/8/layout/venn3"/>
    <dgm:cxn modelId="{32BD8AE9-B136-4C96-8F18-673E727CF58D}" type="presOf" srcId="{AE1FF8A8-E86C-4475-978C-55FF01D53AB3}" destId="{CF4945F0-D780-4F07-9D52-1DC55CB84981}" srcOrd="0" destOrd="0" presId="urn:microsoft.com/office/officeart/2005/8/layout/venn3"/>
    <dgm:cxn modelId="{76FC19AC-7F91-4EDB-8EAA-7C00D58957F4}" type="presParOf" srcId="{3D0A5D85-0937-4840-ACCD-228DF75E8783}" destId="{DEE961D9-F743-4B64-ABAC-08CE350B62BA}" srcOrd="0" destOrd="0" presId="urn:microsoft.com/office/officeart/2005/8/layout/venn3"/>
    <dgm:cxn modelId="{6429A775-A5B1-478A-82DE-4B6479F73AAC}" type="presParOf" srcId="{3D0A5D85-0937-4840-ACCD-228DF75E8783}" destId="{17E3058A-9ED6-4A4B-A46A-4EF21B9DF3AE}" srcOrd="1" destOrd="0" presId="urn:microsoft.com/office/officeart/2005/8/layout/venn3"/>
    <dgm:cxn modelId="{6481B84A-2043-436F-AF77-2759574863E5}" type="presParOf" srcId="{3D0A5D85-0937-4840-ACCD-228DF75E8783}" destId="{D04CD96D-411D-4A14-A539-8279D13AF7DF}" srcOrd="2" destOrd="0" presId="urn:microsoft.com/office/officeart/2005/8/layout/venn3"/>
    <dgm:cxn modelId="{0DFB2EA8-6C35-43D2-A67A-8356351CAB6C}" type="presParOf" srcId="{3D0A5D85-0937-4840-ACCD-228DF75E8783}" destId="{2B0CBA36-0DF6-46F0-9919-EA42472160F8}" srcOrd="3" destOrd="0" presId="urn:microsoft.com/office/officeart/2005/8/layout/venn3"/>
    <dgm:cxn modelId="{D5908DF7-28A1-4019-9035-E7EAF2973A12}" type="presParOf" srcId="{3D0A5D85-0937-4840-ACCD-228DF75E8783}" destId="{99BFD276-FE02-436E-9886-637F17495A0C}" srcOrd="4" destOrd="0" presId="urn:microsoft.com/office/officeart/2005/8/layout/venn3"/>
    <dgm:cxn modelId="{0B385F5C-00A2-4EF5-9028-D0A55EAF4590}" type="presParOf" srcId="{3D0A5D85-0937-4840-ACCD-228DF75E8783}" destId="{4D0F6702-AD40-48C8-9E1D-1C1F4A4648ED}" srcOrd="5" destOrd="0" presId="urn:microsoft.com/office/officeart/2005/8/layout/venn3"/>
    <dgm:cxn modelId="{69B11359-6BED-429F-A40B-A9E8BA7C209C}" type="presParOf" srcId="{3D0A5D85-0937-4840-ACCD-228DF75E8783}" destId="{CF4945F0-D780-4F07-9D52-1DC55CB84981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6D3B74-B007-415B-B298-B091CDF72051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DCDB934F-A7DE-403D-B8EE-5CC5AADB3982}">
      <dgm:prSet phldrT="[Text]"/>
      <dgm:spPr/>
      <dgm:t>
        <a:bodyPr/>
        <a:lstStyle/>
        <a:p>
          <a:r>
            <a:rPr lang="en-US" b="1" dirty="0"/>
            <a:t>Automate</a:t>
          </a:r>
          <a:endParaRPr lang="en-GB" dirty="0"/>
        </a:p>
      </dgm:t>
    </dgm:pt>
    <dgm:pt modelId="{004A8D45-616E-4578-9D26-473C853DC0BB}" type="parTrans" cxnId="{3D7AC36E-142F-4CB9-8110-03BC6A86D431}">
      <dgm:prSet/>
      <dgm:spPr/>
      <dgm:t>
        <a:bodyPr/>
        <a:lstStyle/>
        <a:p>
          <a:endParaRPr lang="en-GB"/>
        </a:p>
      </dgm:t>
    </dgm:pt>
    <dgm:pt modelId="{15E530C0-8B71-47B0-9268-E886FC3F5FE2}" type="sibTrans" cxnId="{3D7AC36E-142F-4CB9-8110-03BC6A86D431}">
      <dgm:prSet/>
      <dgm:spPr/>
      <dgm:t>
        <a:bodyPr/>
        <a:lstStyle/>
        <a:p>
          <a:endParaRPr lang="en-GB"/>
        </a:p>
      </dgm:t>
    </dgm:pt>
    <dgm:pt modelId="{F6B99C40-AC1C-44F2-ADD6-CA1FB04A3EA8}">
      <dgm:prSet phldrT="[Text]"/>
      <dgm:spPr/>
      <dgm:t>
        <a:bodyPr/>
        <a:lstStyle/>
        <a:p>
          <a:r>
            <a:rPr lang="en-US" b="1" dirty="0"/>
            <a:t>Collaborate</a:t>
          </a:r>
          <a:endParaRPr lang="en-GB" dirty="0"/>
        </a:p>
      </dgm:t>
    </dgm:pt>
    <dgm:pt modelId="{26670694-0815-4186-886E-7EE395B70CD8}" type="parTrans" cxnId="{47369521-F56B-437E-90E9-3C4C4BA6D4F0}">
      <dgm:prSet/>
      <dgm:spPr/>
      <dgm:t>
        <a:bodyPr/>
        <a:lstStyle/>
        <a:p>
          <a:endParaRPr lang="en-GB"/>
        </a:p>
      </dgm:t>
    </dgm:pt>
    <dgm:pt modelId="{1C127BDB-E2CF-43BE-97E5-C90DEC2AF283}" type="sibTrans" cxnId="{47369521-F56B-437E-90E9-3C4C4BA6D4F0}">
      <dgm:prSet/>
      <dgm:spPr/>
      <dgm:t>
        <a:bodyPr/>
        <a:lstStyle/>
        <a:p>
          <a:endParaRPr lang="en-GB"/>
        </a:p>
      </dgm:t>
    </dgm:pt>
    <dgm:pt modelId="{72DFDC33-C7BD-48BD-BD43-A9356FF0C12E}">
      <dgm:prSet phldrT="[Text]"/>
      <dgm:spPr/>
      <dgm:t>
        <a:bodyPr/>
        <a:lstStyle/>
        <a:p>
          <a:r>
            <a:rPr lang="en-US" b="1" dirty="0"/>
            <a:t>Real time overview</a:t>
          </a:r>
          <a:endParaRPr lang="en-GB" dirty="0"/>
        </a:p>
      </dgm:t>
    </dgm:pt>
    <dgm:pt modelId="{A5EE1BF2-688A-434E-9109-D99C2EA6A643}" type="parTrans" cxnId="{06734A0D-6A91-4774-83F4-9AB9457A1988}">
      <dgm:prSet/>
      <dgm:spPr/>
      <dgm:t>
        <a:bodyPr/>
        <a:lstStyle/>
        <a:p>
          <a:endParaRPr lang="en-GB"/>
        </a:p>
      </dgm:t>
    </dgm:pt>
    <dgm:pt modelId="{BAF1F07E-DE94-4777-A1DE-739B40D62286}" type="sibTrans" cxnId="{06734A0D-6A91-4774-83F4-9AB9457A1988}">
      <dgm:prSet/>
      <dgm:spPr/>
      <dgm:t>
        <a:bodyPr/>
        <a:lstStyle/>
        <a:p>
          <a:endParaRPr lang="en-GB"/>
        </a:p>
      </dgm:t>
    </dgm:pt>
    <dgm:pt modelId="{AE1FF8A8-E86C-4475-978C-55FF01D53AB3}">
      <dgm:prSet phldrT="[Text]"/>
      <dgm:spPr/>
      <dgm:t>
        <a:bodyPr/>
        <a:lstStyle/>
        <a:p>
          <a:r>
            <a:rPr lang="en-US" b="1" dirty="0"/>
            <a:t>Communicate</a:t>
          </a:r>
          <a:endParaRPr lang="en-GB" b="1" dirty="0"/>
        </a:p>
      </dgm:t>
    </dgm:pt>
    <dgm:pt modelId="{12AA0067-AA79-4C37-A152-08F1367ABA69}" type="parTrans" cxnId="{BF4E125B-D3E5-48CD-911E-886C76674958}">
      <dgm:prSet/>
      <dgm:spPr/>
      <dgm:t>
        <a:bodyPr/>
        <a:lstStyle/>
        <a:p>
          <a:endParaRPr lang="en-GB"/>
        </a:p>
      </dgm:t>
    </dgm:pt>
    <dgm:pt modelId="{57B3064E-58C4-4F01-A3C2-6BCC64752990}" type="sibTrans" cxnId="{BF4E125B-D3E5-48CD-911E-886C76674958}">
      <dgm:prSet/>
      <dgm:spPr/>
      <dgm:t>
        <a:bodyPr/>
        <a:lstStyle/>
        <a:p>
          <a:endParaRPr lang="en-GB"/>
        </a:p>
      </dgm:t>
    </dgm:pt>
    <dgm:pt modelId="{3D0A5D85-0937-4840-ACCD-228DF75E8783}" type="pres">
      <dgm:prSet presAssocID="{A06D3B74-B007-415B-B298-B091CDF72051}" presName="Name0" presStyleCnt="0">
        <dgm:presLayoutVars>
          <dgm:dir/>
          <dgm:resizeHandles val="exact"/>
        </dgm:presLayoutVars>
      </dgm:prSet>
      <dgm:spPr/>
    </dgm:pt>
    <dgm:pt modelId="{DEE961D9-F743-4B64-ABAC-08CE350B62BA}" type="pres">
      <dgm:prSet presAssocID="{DCDB934F-A7DE-403D-B8EE-5CC5AADB3982}" presName="Name5" presStyleLbl="vennNode1" presStyleIdx="0" presStyleCnt="4" custScaleX="179539">
        <dgm:presLayoutVars>
          <dgm:bulletEnabled val="1"/>
        </dgm:presLayoutVars>
      </dgm:prSet>
      <dgm:spPr/>
    </dgm:pt>
    <dgm:pt modelId="{17E3058A-9ED6-4A4B-A46A-4EF21B9DF3AE}" type="pres">
      <dgm:prSet presAssocID="{15E530C0-8B71-47B0-9268-E886FC3F5FE2}" presName="space" presStyleCnt="0"/>
      <dgm:spPr/>
    </dgm:pt>
    <dgm:pt modelId="{D04CD96D-411D-4A14-A539-8279D13AF7DF}" type="pres">
      <dgm:prSet presAssocID="{F6B99C40-AC1C-44F2-ADD6-CA1FB04A3EA8}" presName="Name5" presStyleLbl="vennNode1" presStyleIdx="1" presStyleCnt="4" custScaleX="179539" custLinFactY="39113" custLinFactNeighborY="100000">
        <dgm:presLayoutVars>
          <dgm:bulletEnabled val="1"/>
        </dgm:presLayoutVars>
      </dgm:prSet>
      <dgm:spPr/>
    </dgm:pt>
    <dgm:pt modelId="{2B0CBA36-0DF6-46F0-9919-EA42472160F8}" type="pres">
      <dgm:prSet presAssocID="{1C127BDB-E2CF-43BE-97E5-C90DEC2AF283}" presName="space" presStyleCnt="0"/>
      <dgm:spPr/>
    </dgm:pt>
    <dgm:pt modelId="{99BFD276-FE02-436E-9886-637F17495A0C}" type="pres">
      <dgm:prSet presAssocID="{72DFDC33-C7BD-48BD-BD43-A9356FF0C12E}" presName="Name5" presStyleLbl="vennNode1" presStyleIdx="2" presStyleCnt="4" custScaleX="179539">
        <dgm:presLayoutVars>
          <dgm:bulletEnabled val="1"/>
        </dgm:presLayoutVars>
      </dgm:prSet>
      <dgm:spPr/>
    </dgm:pt>
    <dgm:pt modelId="{4D0F6702-AD40-48C8-9E1D-1C1F4A4648ED}" type="pres">
      <dgm:prSet presAssocID="{BAF1F07E-DE94-4777-A1DE-739B40D62286}" presName="space" presStyleCnt="0"/>
      <dgm:spPr/>
    </dgm:pt>
    <dgm:pt modelId="{CF4945F0-D780-4F07-9D52-1DC55CB84981}" type="pres">
      <dgm:prSet presAssocID="{AE1FF8A8-E86C-4475-978C-55FF01D53AB3}" presName="Name5" presStyleLbl="vennNode1" presStyleIdx="3" presStyleCnt="4" custScaleX="200540">
        <dgm:presLayoutVars>
          <dgm:bulletEnabled val="1"/>
        </dgm:presLayoutVars>
      </dgm:prSet>
      <dgm:spPr/>
    </dgm:pt>
  </dgm:ptLst>
  <dgm:cxnLst>
    <dgm:cxn modelId="{06734A0D-6A91-4774-83F4-9AB9457A1988}" srcId="{A06D3B74-B007-415B-B298-B091CDF72051}" destId="{72DFDC33-C7BD-48BD-BD43-A9356FF0C12E}" srcOrd="2" destOrd="0" parTransId="{A5EE1BF2-688A-434E-9109-D99C2EA6A643}" sibTransId="{BAF1F07E-DE94-4777-A1DE-739B40D62286}"/>
    <dgm:cxn modelId="{47369521-F56B-437E-90E9-3C4C4BA6D4F0}" srcId="{A06D3B74-B007-415B-B298-B091CDF72051}" destId="{F6B99C40-AC1C-44F2-ADD6-CA1FB04A3EA8}" srcOrd="1" destOrd="0" parTransId="{26670694-0815-4186-886E-7EE395B70CD8}" sibTransId="{1C127BDB-E2CF-43BE-97E5-C90DEC2AF283}"/>
    <dgm:cxn modelId="{175E2F38-E3D0-4AE5-B6A0-CD52DEADD2A2}" type="presOf" srcId="{A06D3B74-B007-415B-B298-B091CDF72051}" destId="{3D0A5D85-0937-4840-ACCD-228DF75E8783}" srcOrd="0" destOrd="0" presId="urn:microsoft.com/office/officeart/2005/8/layout/venn3"/>
    <dgm:cxn modelId="{BF4E125B-D3E5-48CD-911E-886C76674958}" srcId="{A06D3B74-B007-415B-B298-B091CDF72051}" destId="{AE1FF8A8-E86C-4475-978C-55FF01D53AB3}" srcOrd="3" destOrd="0" parTransId="{12AA0067-AA79-4C37-A152-08F1367ABA69}" sibTransId="{57B3064E-58C4-4F01-A3C2-6BCC64752990}"/>
    <dgm:cxn modelId="{3D7AC36E-142F-4CB9-8110-03BC6A86D431}" srcId="{A06D3B74-B007-415B-B298-B091CDF72051}" destId="{DCDB934F-A7DE-403D-B8EE-5CC5AADB3982}" srcOrd="0" destOrd="0" parTransId="{004A8D45-616E-4578-9D26-473C853DC0BB}" sibTransId="{15E530C0-8B71-47B0-9268-E886FC3F5FE2}"/>
    <dgm:cxn modelId="{87991856-35CF-4596-9143-24AE0A474FFB}" type="presOf" srcId="{72DFDC33-C7BD-48BD-BD43-A9356FF0C12E}" destId="{99BFD276-FE02-436E-9886-637F17495A0C}" srcOrd="0" destOrd="0" presId="urn:microsoft.com/office/officeart/2005/8/layout/venn3"/>
    <dgm:cxn modelId="{F891FC9D-6A0B-4D76-82A1-53D917643F4C}" type="presOf" srcId="{DCDB934F-A7DE-403D-B8EE-5CC5AADB3982}" destId="{DEE961D9-F743-4B64-ABAC-08CE350B62BA}" srcOrd="0" destOrd="0" presId="urn:microsoft.com/office/officeart/2005/8/layout/venn3"/>
    <dgm:cxn modelId="{D64CD8A5-92BB-485C-9173-C67C5D2DE355}" type="presOf" srcId="{F6B99C40-AC1C-44F2-ADD6-CA1FB04A3EA8}" destId="{D04CD96D-411D-4A14-A539-8279D13AF7DF}" srcOrd="0" destOrd="0" presId="urn:microsoft.com/office/officeart/2005/8/layout/venn3"/>
    <dgm:cxn modelId="{32BD8AE9-B136-4C96-8F18-673E727CF58D}" type="presOf" srcId="{AE1FF8A8-E86C-4475-978C-55FF01D53AB3}" destId="{CF4945F0-D780-4F07-9D52-1DC55CB84981}" srcOrd="0" destOrd="0" presId="urn:microsoft.com/office/officeart/2005/8/layout/venn3"/>
    <dgm:cxn modelId="{76FC19AC-7F91-4EDB-8EAA-7C00D58957F4}" type="presParOf" srcId="{3D0A5D85-0937-4840-ACCD-228DF75E8783}" destId="{DEE961D9-F743-4B64-ABAC-08CE350B62BA}" srcOrd="0" destOrd="0" presId="urn:microsoft.com/office/officeart/2005/8/layout/venn3"/>
    <dgm:cxn modelId="{6429A775-A5B1-478A-82DE-4B6479F73AAC}" type="presParOf" srcId="{3D0A5D85-0937-4840-ACCD-228DF75E8783}" destId="{17E3058A-9ED6-4A4B-A46A-4EF21B9DF3AE}" srcOrd="1" destOrd="0" presId="urn:microsoft.com/office/officeart/2005/8/layout/venn3"/>
    <dgm:cxn modelId="{6481B84A-2043-436F-AF77-2759574863E5}" type="presParOf" srcId="{3D0A5D85-0937-4840-ACCD-228DF75E8783}" destId="{D04CD96D-411D-4A14-A539-8279D13AF7DF}" srcOrd="2" destOrd="0" presId="urn:microsoft.com/office/officeart/2005/8/layout/venn3"/>
    <dgm:cxn modelId="{0DFB2EA8-6C35-43D2-A67A-8356351CAB6C}" type="presParOf" srcId="{3D0A5D85-0937-4840-ACCD-228DF75E8783}" destId="{2B0CBA36-0DF6-46F0-9919-EA42472160F8}" srcOrd="3" destOrd="0" presId="urn:microsoft.com/office/officeart/2005/8/layout/venn3"/>
    <dgm:cxn modelId="{D5908DF7-28A1-4019-9035-E7EAF2973A12}" type="presParOf" srcId="{3D0A5D85-0937-4840-ACCD-228DF75E8783}" destId="{99BFD276-FE02-436E-9886-637F17495A0C}" srcOrd="4" destOrd="0" presId="urn:microsoft.com/office/officeart/2005/8/layout/venn3"/>
    <dgm:cxn modelId="{0B385F5C-00A2-4EF5-9028-D0A55EAF4590}" type="presParOf" srcId="{3D0A5D85-0937-4840-ACCD-228DF75E8783}" destId="{4D0F6702-AD40-48C8-9E1D-1C1F4A4648ED}" srcOrd="5" destOrd="0" presId="urn:microsoft.com/office/officeart/2005/8/layout/venn3"/>
    <dgm:cxn modelId="{69B11359-6BED-429F-A40B-A9E8BA7C209C}" type="presParOf" srcId="{3D0A5D85-0937-4840-ACCD-228DF75E8783}" destId="{CF4945F0-D780-4F07-9D52-1DC55CB84981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C3C6DA-5983-4BDF-831A-28D2997934D3}" type="doc">
      <dgm:prSet loTypeId="urn:microsoft.com/office/officeart/2011/layout/RadialPictureList" loCatId="officeonlin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832DB22-7A30-4F86-8514-EF4048DF2A07}">
      <dgm:prSet phldrT="[Text]" custT="1"/>
      <dgm:spPr/>
      <dgm:t>
        <a:bodyPr/>
        <a:lstStyle/>
        <a:p>
          <a:r>
            <a:rPr lang="en-US" sz="1600" dirty="0">
              <a:solidFill>
                <a:srgbClr val="EB7321"/>
              </a:solidFill>
            </a:rPr>
            <a:t>Omnichannel</a:t>
          </a:r>
        </a:p>
        <a:p>
          <a:r>
            <a:rPr lang="en-US" sz="1200" dirty="0">
              <a:solidFill>
                <a:schemeClr val="accent2">
                  <a:lumMod val="75000"/>
                </a:schemeClr>
              </a:solidFill>
            </a:rPr>
            <a:t>Tablet and laptop friendly, mobile app by Dec 2020</a:t>
          </a:r>
        </a:p>
        <a:p>
          <a:endParaRPr lang="en-US" sz="1600" dirty="0"/>
        </a:p>
      </dgm:t>
    </dgm:pt>
    <dgm:pt modelId="{56C41199-F70B-4248-9F6F-D3CAD9A83A64}" type="parTrans" cxnId="{62248E2A-9D4F-471C-8082-8285E02F4C0E}">
      <dgm:prSet/>
      <dgm:spPr/>
      <dgm:t>
        <a:bodyPr/>
        <a:lstStyle/>
        <a:p>
          <a:endParaRPr lang="en-US"/>
        </a:p>
      </dgm:t>
    </dgm:pt>
    <dgm:pt modelId="{C3BEBF88-D380-4EED-B17E-9F2F23DD939F}" type="sibTrans" cxnId="{62248E2A-9D4F-471C-8082-8285E02F4C0E}">
      <dgm:prSet/>
      <dgm:spPr/>
      <dgm:t>
        <a:bodyPr/>
        <a:lstStyle/>
        <a:p>
          <a:endParaRPr lang="en-US"/>
        </a:p>
      </dgm:t>
    </dgm:pt>
    <dgm:pt modelId="{29C5E36A-C3C6-46C8-9306-7135742875E3}">
      <dgm:prSet phldrT="[Text]"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600" kern="1200" dirty="0">
              <a:solidFill>
                <a:srgbClr val="EB7321"/>
              </a:solidFill>
              <a:latin typeface="Calibri" panose="020F0502020204030204"/>
              <a:ea typeface="+mn-ea"/>
              <a:cs typeface="+mn-cs"/>
            </a:rPr>
            <a:t>Simplified UI, focus on high-quality UX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200" kern="1200" dirty="0">
              <a:solidFill>
                <a:srgbClr val="58B6C0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Data driven approach for the right context, easy to navigate, ZERO training needed</a:t>
          </a:r>
        </a:p>
      </dgm:t>
    </dgm:pt>
    <dgm:pt modelId="{B37911A7-6923-40CC-87CE-4BCD9C7B9465}" type="parTrans" cxnId="{5BB9B6BF-FA0C-4D48-BAB7-502CFD76C938}">
      <dgm:prSet/>
      <dgm:spPr/>
      <dgm:t>
        <a:bodyPr/>
        <a:lstStyle/>
        <a:p>
          <a:endParaRPr lang="en-US"/>
        </a:p>
      </dgm:t>
    </dgm:pt>
    <dgm:pt modelId="{8CC278BA-D804-4384-A3C8-449337DA7584}" type="sibTrans" cxnId="{5BB9B6BF-FA0C-4D48-BAB7-502CFD76C938}">
      <dgm:prSet/>
      <dgm:spPr/>
      <dgm:t>
        <a:bodyPr/>
        <a:lstStyle/>
        <a:p>
          <a:endParaRPr lang="en-US"/>
        </a:p>
      </dgm:t>
    </dgm:pt>
    <dgm:pt modelId="{33A22F66-9622-4C4C-BD11-DFC90E7267D5}">
      <dgm:prSet phldrT="[Text]"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600" kern="1200" dirty="0">
              <a:solidFill>
                <a:srgbClr val="EB7321"/>
              </a:solidFill>
              <a:latin typeface="Calibri" panose="020F0502020204030204"/>
              <a:ea typeface="+mn-ea"/>
              <a:cs typeface="+mn-cs"/>
            </a:rPr>
            <a:t>Pay as you Go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US" sz="1600" kern="1200" dirty="0"/>
        </a:p>
      </dgm:t>
    </dgm:pt>
    <dgm:pt modelId="{A652D5FF-886B-45B0-B634-0E6B17B25A05}" type="parTrans" cxnId="{219B35F3-4E37-49F6-9C54-10D69C059D1F}">
      <dgm:prSet/>
      <dgm:spPr/>
      <dgm:t>
        <a:bodyPr/>
        <a:lstStyle/>
        <a:p>
          <a:endParaRPr lang="en-US"/>
        </a:p>
      </dgm:t>
    </dgm:pt>
    <dgm:pt modelId="{DB6BBCA5-CBAE-4C5B-A3ED-BAA3AB70082B}" type="sibTrans" cxnId="{219B35F3-4E37-49F6-9C54-10D69C059D1F}">
      <dgm:prSet/>
      <dgm:spPr/>
      <dgm:t>
        <a:bodyPr/>
        <a:lstStyle/>
        <a:p>
          <a:endParaRPr lang="en-US"/>
        </a:p>
      </dgm:t>
    </dgm:pt>
    <dgm:pt modelId="{ACA65B73-3A4C-4310-B370-0B22BC4ADAFD}">
      <dgm:prSet phldrT="[Text]"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600" kern="1200" dirty="0">
              <a:solidFill>
                <a:srgbClr val="EB7321"/>
              </a:solidFill>
              <a:latin typeface="Calibri" panose="020F0502020204030204"/>
              <a:ea typeface="+mn-ea"/>
              <a:cs typeface="+mn-cs"/>
            </a:rPr>
            <a:t>Validations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200" kern="1200" dirty="0">
              <a:solidFill>
                <a:srgbClr val="58B6C0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In built bells &amp; whistles ensures high quality data for meaningful analytics</a:t>
          </a:r>
        </a:p>
      </dgm:t>
    </dgm:pt>
    <dgm:pt modelId="{35AD2B04-0520-418A-B3BE-563AE7E7933C}" type="parTrans" cxnId="{699AF68E-9B37-461B-AA7E-318F1DF4ACBB}">
      <dgm:prSet/>
      <dgm:spPr/>
      <dgm:t>
        <a:bodyPr/>
        <a:lstStyle/>
        <a:p>
          <a:endParaRPr lang="en-US"/>
        </a:p>
      </dgm:t>
    </dgm:pt>
    <dgm:pt modelId="{40E0DD11-A9CB-403A-91EE-AEC228033308}" type="sibTrans" cxnId="{699AF68E-9B37-461B-AA7E-318F1DF4ACBB}">
      <dgm:prSet/>
      <dgm:spPr/>
      <dgm:t>
        <a:bodyPr/>
        <a:lstStyle/>
        <a:p>
          <a:endParaRPr lang="en-US"/>
        </a:p>
      </dgm:t>
    </dgm:pt>
    <dgm:pt modelId="{D77941C4-D0FB-4D0A-994A-2C44A9C92698}">
      <dgm:prSet phldrT="[Text]" phldr="1"/>
      <dgm:spPr/>
      <dgm:t>
        <a:bodyPr/>
        <a:lstStyle/>
        <a:p>
          <a:endParaRPr lang="en-US" dirty="0"/>
        </a:p>
      </dgm:t>
    </dgm:pt>
    <dgm:pt modelId="{FBC67488-FD4E-4861-837D-F37E0CF7193A}" type="sibTrans" cxnId="{7FB821DF-6568-4F47-8B79-B0378931BDF0}">
      <dgm:prSet/>
      <dgm:spPr/>
      <dgm:t>
        <a:bodyPr/>
        <a:lstStyle/>
        <a:p>
          <a:endParaRPr lang="en-US"/>
        </a:p>
      </dgm:t>
    </dgm:pt>
    <dgm:pt modelId="{118FCC75-BAC7-4402-8120-D92A9CAFAECC}" type="parTrans" cxnId="{7FB821DF-6568-4F47-8B79-B0378931BDF0}">
      <dgm:prSet/>
      <dgm:spPr/>
      <dgm:t>
        <a:bodyPr/>
        <a:lstStyle/>
        <a:p>
          <a:endParaRPr lang="en-US"/>
        </a:p>
      </dgm:t>
    </dgm:pt>
    <dgm:pt modelId="{339114B2-4222-4BA5-9E6F-2CF5AE217B02}">
      <dgm:prSet/>
      <dgm:spPr/>
      <dgm:t>
        <a:bodyPr/>
        <a:lstStyle/>
        <a:p>
          <a:endParaRPr lang="en-US"/>
        </a:p>
      </dgm:t>
    </dgm:pt>
    <dgm:pt modelId="{4F4E34D2-7FCC-4481-98BF-982390F13BBB}" type="parTrans" cxnId="{59102B81-E895-4ABB-A2EB-BBEA046BCBF5}">
      <dgm:prSet/>
      <dgm:spPr/>
      <dgm:t>
        <a:bodyPr/>
        <a:lstStyle/>
        <a:p>
          <a:endParaRPr lang="en-US"/>
        </a:p>
      </dgm:t>
    </dgm:pt>
    <dgm:pt modelId="{C66C7AE1-9369-431C-AB52-DF0CD1CF6907}" type="sibTrans" cxnId="{59102B81-E895-4ABB-A2EB-BBEA046BCBF5}">
      <dgm:prSet/>
      <dgm:spPr/>
      <dgm:t>
        <a:bodyPr/>
        <a:lstStyle/>
        <a:p>
          <a:endParaRPr lang="en-US"/>
        </a:p>
      </dgm:t>
    </dgm:pt>
    <dgm:pt modelId="{68D30530-B5DD-4DFD-A2CC-21EAF3A31D66}" type="pres">
      <dgm:prSet presAssocID="{A3C3C6DA-5983-4BDF-831A-28D2997934D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F630237A-293A-408A-A797-5D1FD9A55A50}" type="pres">
      <dgm:prSet presAssocID="{D77941C4-D0FB-4D0A-994A-2C44A9C92698}" presName="Parent" presStyleLbl="node1" presStyleIdx="0" presStyleCnt="2" custScaleX="13560" custScaleY="15658">
        <dgm:presLayoutVars>
          <dgm:chMax val="4"/>
          <dgm:chPref val="3"/>
        </dgm:presLayoutVars>
      </dgm:prSet>
      <dgm:spPr/>
    </dgm:pt>
    <dgm:pt modelId="{27D42AEC-F95A-4784-9543-EF35C5964040}" type="pres">
      <dgm:prSet presAssocID="{2832DB22-7A30-4F86-8514-EF4048DF2A07}" presName="Accent" presStyleLbl="node1" presStyleIdx="1" presStyleCnt="2"/>
      <dgm:spPr/>
    </dgm:pt>
    <dgm:pt modelId="{2E535D27-F376-44AA-AC44-B6CFC394D2C8}" type="pres">
      <dgm:prSet presAssocID="{2832DB22-7A30-4F86-8514-EF4048DF2A07}" presName="Image1" presStyleLbl="fgImgPlace1" presStyleIdx="0" presStyleCnt="4" custScaleX="54555" custScaleY="53181" custLinFactNeighborX="-49990" custLinFactNeighborY="-162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4380FE7E-403D-45D0-8790-A039A73EB70E}" type="pres">
      <dgm:prSet presAssocID="{2832DB22-7A30-4F86-8514-EF4048DF2A07}" presName="Child1" presStyleLbl="revTx" presStyleIdx="0" presStyleCnt="4" custScaleX="245732" custScaleY="30033" custLinFactNeighborX="32429" custLinFactNeighborY="-27628">
        <dgm:presLayoutVars>
          <dgm:chMax val="0"/>
          <dgm:chPref val="0"/>
          <dgm:bulletEnabled val="1"/>
        </dgm:presLayoutVars>
      </dgm:prSet>
      <dgm:spPr/>
    </dgm:pt>
    <dgm:pt modelId="{F8C06F17-75CE-452A-965C-838C283B2AA5}" type="pres">
      <dgm:prSet presAssocID="{29C5E36A-C3C6-46C8-9306-7135742875E3}" presName="Image2" presStyleCnt="0"/>
      <dgm:spPr/>
    </dgm:pt>
    <dgm:pt modelId="{4CF5895B-9D76-4942-BEC6-23DD69ACF7CE}" type="pres">
      <dgm:prSet presAssocID="{29C5E36A-C3C6-46C8-9306-7135742875E3}" presName="Image" presStyleLbl="fgImgPlace1" presStyleIdx="1" presStyleCnt="4" custScaleX="53560" custScaleY="52599" custLinFactNeighborX="-67228" custLinFactNeighborY="-7855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3F81D118-A5BE-4113-9E56-6289E50B9302}" type="pres">
      <dgm:prSet presAssocID="{29C5E36A-C3C6-46C8-9306-7135742875E3}" presName="Child2" presStyleLbl="revTx" presStyleIdx="1" presStyleCnt="4" custScaleX="249442" custScaleY="26799" custLinFactNeighborX="22755" custLinFactNeighborY="-86505">
        <dgm:presLayoutVars>
          <dgm:chMax val="0"/>
          <dgm:chPref val="0"/>
          <dgm:bulletEnabled val="1"/>
        </dgm:presLayoutVars>
      </dgm:prSet>
      <dgm:spPr/>
    </dgm:pt>
    <dgm:pt modelId="{A565A22D-969D-4519-950A-BFB01B9FB8E4}" type="pres">
      <dgm:prSet presAssocID="{33A22F66-9622-4C4C-BD11-DFC90E7267D5}" presName="Image3" presStyleCnt="0"/>
      <dgm:spPr/>
    </dgm:pt>
    <dgm:pt modelId="{08E30C64-60F1-4720-8C8B-3E3AE4A9ACC3}" type="pres">
      <dgm:prSet presAssocID="{33A22F66-9622-4C4C-BD11-DFC90E7267D5}" presName="Image" presStyleLbl="fgImgPlace1" presStyleIdx="2" presStyleCnt="4" custScaleX="55266" custScaleY="51192" custLinFactY="-14578" custLinFactNeighborX="10903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7DEB432E-9113-4CF5-BD79-D599117D8E2D}" type="pres">
      <dgm:prSet presAssocID="{33A22F66-9622-4C4C-BD11-DFC90E7267D5}" presName="Child3" presStyleLbl="revTx" presStyleIdx="2" presStyleCnt="4" custScaleX="200216" custScaleY="26548" custLinFactY="-16612" custLinFactNeighborX="46099" custLinFactNeighborY="-100000">
        <dgm:presLayoutVars>
          <dgm:chMax val="0"/>
          <dgm:chPref val="0"/>
          <dgm:bulletEnabled val="1"/>
        </dgm:presLayoutVars>
      </dgm:prSet>
      <dgm:spPr/>
    </dgm:pt>
    <dgm:pt modelId="{895D6B25-719A-4B62-A2F2-8836331D29B7}" type="pres">
      <dgm:prSet presAssocID="{ACA65B73-3A4C-4310-B370-0B22BC4ADAFD}" presName="Image4" presStyleCnt="0"/>
      <dgm:spPr/>
    </dgm:pt>
    <dgm:pt modelId="{EB2CF851-0449-4C6A-A7BA-6F164B283870}" type="pres">
      <dgm:prSet presAssocID="{ACA65B73-3A4C-4310-B370-0B22BC4ADAFD}" presName="Image" presStyleLbl="fgImgPlace1" presStyleIdx="3" presStyleCnt="4" custScaleX="54317" custScaleY="51484" custLinFactY="-35064" custLinFactNeighborX="84243" custLinFactNeighborY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32F183E6-9504-4317-B04B-39E510EF9D95}" type="pres">
      <dgm:prSet presAssocID="{ACA65B73-3A4C-4310-B370-0B22BC4ADAFD}" presName="Child4" presStyleLbl="revTx" presStyleIdx="3" presStyleCnt="4" custScaleX="201521" custScaleY="28820" custLinFactX="1545" custLinFactY="-44948" custLinFactNeighborX="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F0499929-822B-49D9-BA00-54ED851A322C}" type="presOf" srcId="{D77941C4-D0FB-4D0A-994A-2C44A9C92698}" destId="{F630237A-293A-408A-A797-5D1FD9A55A50}" srcOrd="0" destOrd="0" presId="urn:microsoft.com/office/officeart/2011/layout/RadialPictureList"/>
    <dgm:cxn modelId="{62248E2A-9D4F-471C-8082-8285E02F4C0E}" srcId="{D77941C4-D0FB-4D0A-994A-2C44A9C92698}" destId="{2832DB22-7A30-4F86-8514-EF4048DF2A07}" srcOrd="0" destOrd="0" parTransId="{56C41199-F70B-4248-9F6F-D3CAD9A83A64}" sibTransId="{C3BEBF88-D380-4EED-B17E-9F2F23DD939F}"/>
    <dgm:cxn modelId="{566F8960-C199-4663-88EE-4C0A4CF5A775}" type="presOf" srcId="{A3C3C6DA-5983-4BDF-831A-28D2997934D3}" destId="{68D30530-B5DD-4DFD-A2CC-21EAF3A31D66}" srcOrd="0" destOrd="0" presId="urn:microsoft.com/office/officeart/2011/layout/RadialPictureList"/>
    <dgm:cxn modelId="{AFAF6552-D7BD-4304-8995-B8D50ED06CD3}" type="presOf" srcId="{29C5E36A-C3C6-46C8-9306-7135742875E3}" destId="{3F81D118-A5BE-4113-9E56-6289E50B9302}" srcOrd="0" destOrd="0" presId="urn:microsoft.com/office/officeart/2011/layout/RadialPictureList"/>
    <dgm:cxn modelId="{59102B81-E895-4ABB-A2EB-BBEA046BCBF5}" srcId="{A3C3C6DA-5983-4BDF-831A-28D2997934D3}" destId="{339114B2-4222-4BA5-9E6F-2CF5AE217B02}" srcOrd="1" destOrd="0" parTransId="{4F4E34D2-7FCC-4481-98BF-982390F13BBB}" sibTransId="{C66C7AE1-9369-431C-AB52-DF0CD1CF6907}"/>
    <dgm:cxn modelId="{699AF68E-9B37-461B-AA7E-318F1DF4ACBB}" srcId="{D77941C4-D0FB-4D0A-994A-2C44A9C92698}" destId="{ACA65B73-3A4C-4310-B370-0B22BC4ADAFD}" srcOrd="3" destOrd="0" parTransId="{35AD2B04-0520-418A-B3BE-563AE7E7933C}" sibTransId="{40E0DD11-A9CB-403A-91EE-AEC228033308}"/>
    <dgm:cxn modelId="{5BB9B6BF-FA0C-4D48-BAB7-502CFD76C938}" srcId="{D77941C4-D0FB-4D0A-994A-2C44A9C92698}" destId="{29C5E36A-C3C6-46C8-9306-7135742875E3}" srcOrd="1" destOrd="0" parTransId="{B37911A7-6923-40CC-87CE-4BCD9C7B9465}" sibTransId="{8CC278BA-D804-4384-A3C8-449337DA7584}"/>
    <dgm:cxn modelId="{EF2F64D0-B7A0-48F1-9D6F-C7031FC72E5B}" type="presOf" srcId="{2832DB22-7A30-4F86-8514-EF4048DF2A07}" destId="{4380FE7E-403D-45D0-8790-A039A73EB70E}" srcOrd="0" destOrd="0" presId="urn:microsoft.com/office/officeart/2011/layout/RadialPictureList"/>
    <dgm:cxn modelId="{7FB821DF-6568-4F47-8B79-B0378931BDF0}" srcId="{A3C3C6DA-5983-4BDF-831A-28D2997934D3}" destId="{D77941C4-D0FB-4D0A-994A-2C44A9C92698}" srcOrd="0" destOrd="0" parTransId="{118FCC75-BAC7-4402-8120-D92A9CAFAECC}" sibTransId="{FBC67488-FD4E-4861-837D-F37E0CF7193A}"/>
    <dgm:cxn modelId="{FC6EDDE6-2C53-4039-8406-2B3C2F839267}" type="presOf" srcId="{ACA65B73-3A4C-4310-B370-0B22BC4ADAFD}" destId="{32F183E6-9504-4317-B04B-39E510EF9D95}" srcOrd="0" destOrd="0" presId="urn:microsoft.com/office/officeart/2011/layout/RadialPictureList"/>
    <dgm:cxn modelId="{F52978E7-0C56-45C6-AE86-07C94027848A}" type="presOf" srcId="{33A22F66-9622-4C4C-BD11-DFC90E7267D5}" destId="{7DEB432E-9113-4CF5-BD79-D599117D8E2D}" srcOrd="0" destOrd="0" presId="urn:microsoft.com/office/officeart/2011/layout/RadialPictureList"/>
    <dgm:cxn modelId="{219B35F3-4E37-49F6-9C54-10D69C059D1F}" srcId="{D77941C4-D0FB-4D0A-994A-2C44A9C92698}" destId="{33A22F66-9622-4C4C-BD11-DFC90E7267D5}" srcOrd="2" destOrd="0" parTransId="{A652D5FF-886B-45B0-B634-0E6B17B25A05}" sibTransId="{DB6BBCA5-CBAE-4C5B-A3ED-BAA3AB70082B}"/>
    <dgm:cxn modelId="{E5A1FD05-76CD-496C-B78D-DCC139E7FC14}" type="presParOf" srcId="{68D30530-B5DD-4DFD-A2CC-21EAF3A31D66}" destId="{F630237A-293A-408A-A797-5D1FD9A55A50}" srcOrd="0" destOrd="0" presId="urn:microsoft.com/office/officeart/2011/layout/RadialPictureList"/>
    <dgm:cxn modelId="{39CE52AB-1DCF-4396-A305-B6653F089200}" type="presParOf" srcId="{68D30530-B5DD-4DFD-A2CC-21EAF3A31D66}" destId="{27D42AEC-F95A-4784-9543-EF35C5964040}" srcOrd="1" destOrd="0" presId="urn:microsoft.com/office/officeart/2011/layout/RadialPictureList"/>
    <dgm:cxn modelId="{CB99E22C-190C-4B5E-ACC3-8D4AA94D2E39}" type="presParOf" srcId="{68D30530-B5DD-4DFD-A2CC-21EAF3A31D66}" destId="{2E535D27-F376-44AA-AC44-B6CFC394D2C8}" srcOrd="2" destOrd="0" presId="urn:microsoft.com/office/officeart/2011/layout/RadialPictureList"/>
    <dgm:cxn modelId="{4545B4D7-DFCE-4CFD-8081-08F6790829EB}" type="presParOf" srcId="{68D30530-B5DD-4DFD-A2CC-21EAF3A31D66}" destId="{4380FE7E-403D-45D0-8790-A039A73EB70E}" srcOrd="3" destOrd="0" presId="urn:microsoft.com/office/officeart/2011/layout/RadialPictureList"/>
    <dgm:cxn modelId="{5E5417D6-80DC-4322-9466-5D30E7A6D5B7}" type="presParOf" srcId="{68D30530-B5DD-4DFD-A2CC-21EAF3A31D66}" destId="{F8C06F17-75CE-452A-965C-838C283B2AA5}" srcOrd="4" destOrd="0" presId="urn:microsoft.com/office/officeart/2011/layout/RadialPictureList"/>
    <dgm:cxn modelId="{89824A25-ED3F-4993-9614-8A26D2350FB3}" type="presParOf" srcId="{F8C06F17-75CE-452A-965C-838C283B2AA5}" destId="{4CF5895B-9D76-4942-BEC6-23DD69ACF7CE}" srcOrd="0" destOrd="0" presId="urn:microsoft.com/office/officeart/2011/layout/RadialPictureList"/>
    <dgm:cxn modelId="{BA0FC283-3355-411C-8573-3866B5C1EDFB}" type="presParOf" srcId="{68D30530-B5DD-4DFD-A2CC-21EAF3A31D66}" destId="{3F81D118-A5BE-4113-9E56-6289E50B9302}" srcOrd="5" destOrd="0" presId="urn:microsoft.com/office/officeart/2011/layout/RadialPictureList"/>
    <dgm:cxn modelId="{8F604B6A-4F0F-4E54-8B2F-A778D8E56001}" type="presParOf" srcId="{68D30530-B5DD-4DFD-A2CC-21EAF3A31D66}" destId="{A565A22D-969D-4519-950A-BFB01B9FB8E4}" srcOrd="6" destOrd="0" presId="urn:microsoft.com/office/officeart/2011/layout/RadialPictureList"/>
    <dgm:cxn modelId="{A724BDA1-C7D4-48BF-ACB8-F588A10146FC}" type="presParOf" srcId="{A565A22D-969D-4519-950A-BFB01B9FB8E4}" destId="{08E30C64-60F1-4720-8C8B-3E3AE4A9ACC3}" srcOrd="0" destOrd="0" presId="urn:microsoft.com/office/officeart/2011/layout/RadialPictureList"/>
    <dgm:cxn modelId="{17EB7C9D-57D4-4FE2-998A-463B670EB9A9}" type="presParOf" srcId="{68D30530-B5DD-4DFD-A2CC-21EAF3A31D66}" destId="{7DEB432E-9113-4CF5-BD79-D599117D8E2D}" srcOrd="7" destOrd="0" presId="urn:microsoft.com/office/officeart/2011/layout/RadialPictureList"/>
    <dgm:cxn modelId="{15480840-AFEB-4BE4-B72B-428B63D42C45}" type="presParOf" srcId="{68D30530-B5DD-4DFD-A2CC-21EAF3A31D66}" destId="{895D6B25-719A-4B62-A2F2-8836331D29B7}" srcOrd="8" destOrd="0" presId="urn:microsoft.com/office/officeart/2011/layout/RadialPictureList"/>
    <dgm:cxn modelId="{ECB85ADC-3906-42D3-A9F1-4FF67BD0FF13}" type="presParOf" srcId="{895D6B25-719A-4B62-A2F2-8836331D29B7}" destId="{EB2CF851-0449-4C6A-A7BA-6F164B283870}" srcOrd="0" destOrd="0" presId="urn:microsoft.com/office/officeart/2011/layout/RadialPictureList"/>
    <dgm:cxn modelId="{86A4D906-CD0A-4511-9022-6E196D21E3B2}" type="presParOf" srcId="{68D30530-B5DD-4DFD-A2CC-21EAF3A31D66}" destId="{32F183E6-9504-4317-B04B-39E510EF9D95}" srcOrd="9" destOrd="0" presId="urn:microsoft.com/office/officeart/2011/layout/RadialPicture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D5DE68-F2E1-4C82-B3E5-13307DF95D58}" type="doc">
      <dgm:prSet loTypeId="urn:microsoft.com/office/officeart/2011/layout/Tab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D179DE-0708-4287-9114-5E82869D49BA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Out-of-the-box </a:t>
          </a:r>
        </a:p>
      </dgm:t>
    </dgm:pt>
    <dgm:pt modelId="{983CD8E7-454C-4699-8490-0F262BE6F3B2}" type="parTrans" cxnId="{EC511F08-E74F-4028-B072-8FBC31CBDBC3}">
      <dgm:prSet/>
      <dgm:spPr/>
      <dgm:t>
        <a:bodyPr/>
        <a:lstStyle/>
        <a:p>
          <a:endParaRPr lang="en-US"/>
        </a:p>
      </dgm:t>
    </dgm:pt>
    <dgm:pt modelId="{3180B851-6EF5-43D3-9E10-57E8E489D6A3}" type="sibTrans" cxnId="{EC511F08-E74F-4028-B072-8FBC31CBDBC3}">
      <dgm:prSet/>
      <dgm:spPr/>
      <dgm:t>
        <a:bodyPr/>
        <a:lstStyle/>
        <a:p>
          <a:endParaRPr lang="en-US"/>
        </a:p>
      </dgm:t>
    </dgm:pt>
    <dgm:pt modelId="{2FE79E8E-40F1-490F-9AC7-BA17A05A8EC0}">
      <dgm:prSet phldrT="[Text]" custT="1"/>
      <dgm:spPr/>
      <dgm:t>
        <a:bodyPr/>
        <a:lstStyle/>
        <a:p>
          <a:r>
            <a:rPr lang="en-US" sz="1800" dirty="0"/>
            <a:t>Minimal configuration, built for a sales team by a sales team </a:t>
          </a:r>
        </a:p>
      </dgm:t>
    </dgm:pt>
    <dgm:pt modelId="{BC7FDD22-6980-44AB-97DA-DEC4908A2F85}" type="parTrans" cxnId="{646F38C3-5909-45D2-B8CD-AB39A0F49615}">
      <dgm:prSet/>
      <dgm:spPr/>
      <dgm:t>
        <a:bodyPr/>
        <a:lstStyle/>
        <a:p>
          <a:endParaRPr lang="en-US"/>
        </a:p>
      </dgm:t>
    </dgm:pt>
    <dgm:pt modelId="{106A2CE8-9922-49AF-BC34-4AC23E5B73AB}" type="sibTrans" cxnId="{646F38C3-5909-45D2-B8CD-AB39A0F49615}">
      <dgm:prSet/>
      <dgm:spPr/>
      <dgm:t>
        <a:bodyPr/>
        <a:lstStyle/>
        <a:p>
          <a:endParaRPr lang="en-US"/>
        </a:p>
      </dgm:t>
    </dgm:pt>
    <dgm:pt modelId="{69BAF1A2-9BA6-4FA3-A2FF-11036BB9FBDD}">
      <dgm:prSet phldrT="[Text]" custT="1"/>
      <dgm:spPr/>
      <dgm:t>
        <a:bodyPr/>
        <a:lstStyle/>
        <a:p>
          <a:pPr>
            <a:spcBef>
              <a:spcPts val="300"/>
            </a:spcBef>
            <a:spcAft>
              <a:spcPts val="300"/>
            </a:spcAft>
          </a:pPr>
          <a:r>
            <a:rPr lang="en-US" sz="1400" b="1" dirty="0">
              <a:latin typeface="Arial Narrow" panose="020B0606020202030204" pitchFamily="34" charset="0"/>
            </a:rPr>
            <a:t>Rich Dashboard </a:t>
          </a:r>
          <a:r>
            <a:rPr lang="en-US" sz="1400" b="0" dirty="0">
              <a:latin typeface="Arial Narrow" panose="020B0606020202030204" pitchFamily="34" charset="0"/>
            </a:rPr>
            <a:t>-</a:t>
          </a:r>
          <a:r>
            <a:rPr lang="en-US" sz="1400" dirty="0">
              <a:latin typeface="Arial Narrow" panose="020B0606020202030204" pitchFamily="34" charset="0"/>
            </a:rPr>
            <a:t> pre configured Sales KPIs with YoY and </a:t>
          </a:r>
          <a:r>
            <a:rPr lang="en-US" sz="1400" dirty="0" err="1">
              <a:latin typeface="Arial Narrow" panose="020B0606020202030204" pitchFamily="34" charset="0"/>
            </a:rPr>
            <a:t>QoQ</a:t>
          </a:r>
          <a:r>
            <a:rPr lang="en-US" sz="1400" dirty="0">
              <a:latin typeface="Arial Narrow" panose="020B0606020202030204" pitchFamily="34" charset="0"/>
            </a:rPr>
            <a:t> comparison.</a:t>
          </a:r>
        </a:p>
      </dgm:t>
    </dgm:pt>
    <dgm:pt modelId="{F0C8D9B4-B7EA-46BA-96F4-6472AA489096}" type="parTrans" cxnId="{86889282-7AA0-4A1D-8C57-570B3C923452}">
      <dgm:prSet/>
      <dgm:spPr/>
      <dgm:t>
        <a:bodyPr/>
        <a:lstStyle/>
        <a:p>
          <a:endParaRPr lang="en-US"/>
        </a:p>
      </dgm:t>
    </dgm:pt>
    <dgm:pt modelId="{E0370B0F-D204-494C-B2D3-F9EDB20582F6}" type="sibTrans" cxnId="{86889282-7AA0-4A1D-8C57-570B3C923452}">
      <dgm:prSet/>
      <dgm:spPr/>
      <dgm:t>
        <a:bodyPr/>
        <a:lstStyle/>
        <a:p>
          <a:endParaRPr lang="en-US"/>
        </a:p>
      </dgm:t>
    </dgm:pt>
    <dgm:pt modelId="{FEB489D9-0C82-4345-BC01-20D6C77A6BBE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Intuitive </a:t>
          </a:r>
        </a:p>
      </dgm:t>
    </dgm:pt>
    <dgm:pt modelId="{B6EB5DBE-2059-4E61-9A0D-488A32A5D2E5}" type="parTrans" cxnId="{5CABE5D1-C78A-4A86-8B40-504A25574C1D}">
      <dgm:prSet/>
      <dgm:spPr/>
      <dgm:t>
        <a:bodyPr/>
        <a:lstStyle/>
        <a:p>
          <a:endParaRPr lang="en-US"/>
        </a:p>
      </dgm:t>
    </dgm:pt>
    <dgm:pt modelId="{44D86096-52E3-4E48-B117-B992A3356BE6}" type="sibTrans" cxnId="{5CABE5D1-C78A-4A86-8B40-504A25574C1D}">
      <dgm:prSet/>
      <dgm:spPr/>
      <dgm:t>
        <a:bodyPr/>
        <a:lstStyle/>
        <a:p>
          <a:endParaRPr lang="en-US"/>
        </a:p>
      </dgm:t>
    </dgm:pt>
    <dgm:pt modelId="{FFD3F4EB-4E50-43E7-8A18-C3A0EDEBC735}">
      <dgm:prSet phldrT="[Text]" custT="1"/>
      <dgm:spPr/>
      <dgm:t>
        <a:bodyPr/>
        <a:lstStyle/>
        <a:p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Simple User Interface, similar to social media apps</a:t>
          </a:r>
        </a:p>
      </dgm:t>
    </dgm:pt>
    <dgm:pt modelId="{8A58B3C1-8A15-419D-95D2-A97C217C41A0}" type="parTrans" cxnId="{CC671864-5D8F-4928-BA87-875B6EB06B62}">
      <dgm:prSet/>
      <dgm:spPr/>
      <dgm:t>
        <a:bodyPr/>
        <a:lstStyle/>
        <a:p>
          <a:endParaRPr lang="en-US"/>
        </a:p>
      </dgm:t>
    </dgm:pt>
    <dgm:pt modelId="{23544E50-756D-4032-95DD-500B6827119C}" type="sibTrans" cxnId="{CC671864-5D8F-4928-BA87-875B6EB06B62}">
      <dgm:prSet/>
      <dgm:spPr/>
      <dgm:t>
        <a:bodyPr/>
        <a:lstStyle/>
        <a:p>
          <a:endParaRPr lang="en-US"/>
        </a:p>
      </dgm:t>
    </dgm:pt>
    <dgm:pt modelId="{54D8F2C0-A3C1-4BE1-B50C-29F1D26B2FC8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Automation</a:t>
          </a:r>
        </a:p>
      </dgm:t>
    </dgm:pt>
    <dgm:pt modelId="{37E3073B-02E1-4505-AE59-B7EB9288338F}" type="parTrans" cxnId="{570BC33F-1D94-4FCD-8999-76A7611B15FF}">
      <dgm:prSet/>
      <dgm:spPr/>
      <dgm:t>
        <a:bodyPr/>
        <a:lstStyle/>
        <a:p>
          <a:endParaRPr lang="en-US"/>
        </a:p>
      </dgm:t>
    </dgm:pt>
    <dgm:pt modelId="{F6691530-0ED8-4CB2-810B-F8C0C314685D}" type="sibTrans" cxnId="{570BC33F-1D94-4FCD-8999-76A7611B15FF}">
      <dgm:prSet/>
      <dgm:spPr/>
      <dgm:t>
        <a:bodyPr/>
        <a:lstStyle/>
        <a:p>
          <a:endParaRPr lang="en-US"/>
        </a:p>
      </dgm:t>
    </dgm:pt>
    <dgm:pt modelId="{F8BE3B24-D042-4FF0-BC2E-7A1334367709}">
      <dgm:prSet phldrT="[Text]" custT="1"/>
      <dgm:spPr/>
      <dgm:t>
        <a:bodyPr/>
        <a:lstStyle/>
        <a:p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Sales is a collaborative process, include stakeholders</a:t>
          </a:r>
        </a:p>
      </dgm:t>
    </dgm:pt>
    <dgm:pt modelId="{D024383B-A97F-4247-A6AE-22D5CD9DCC6F}" type="parTrans" cxnId="{5A8E5597-982E-4567-8985-9F78AD704150}">
      <dgm:prSet/>
      <dgm:spPr/>
      <dgm:t>
        <a:bodyPr/>
        <a:lstStyle/>
        <a:p>
          <a:endParaRPr lang="en-US"/>
        </a:p>
      </dgm:t>
    </dgm:pt>
    <dgm:pt modelId="{BF10D026-E6DD-4EC6-8819-EEFCB245D6FB}" type="sibTrans" cxnId="{5A8E5597-982E-4567-8985-9F78AD704150}">
      <dgm:prSet/>
      <dgm:spPr/>
      <dgm:t>
        <a:bodyPr/>
        <a:lstStyle/>
        <a:p>
          <a:endParaRPr lang="en-US"/>
        </a:p>
      </dgm:t>
    </dgm:pt>
    <dgm:pt modelId="{EF0BB535-9039-4955-8C76-7DF3BCA9F952}">
      <dgm:prSet phldrT="[Text]" custT="1"/>
      <dgm:spPr/>
      <dgm:t>
        <a:bodyPr/>
        <a:lstStyle/>
        <a:p>
          <a:r>
            <a:rPr lang="en-US" sz="1400" b="1" dirty="0">
              <a:latin typeface="Arial Narrow" panose="020B0606020202030204" pitchFamily="34" charset="0"/>
            </a:rPr>
            <a:t>Custom Function </a:t>
          </a:r>
          <a:r>
            <a:rPr lang="en-US" sz="1400" b="0" dirty="0">
              <a:latin typeface="Arial Narrow" panose="020B0606020202030204" pitchFamily="34" charset="0"/>
            </a:rPr>
            <a:t>-</a:t>
          </a:r>
          <a:r>
            <a:rPr lang="en-US" sz="1400" dirty="0">
              <a:latin typeface="Arial Narrow" panose="020B0606020202030204" pitchFamily="34" charset="0"/>
            </a:rPr>
            <a:t> create functions / departments (finance, legal, </a:t>
          </a:r>
          <a:r>
            <a:rPr lang="en-US" sz="1400" dirty="0" err="1">
              <a:latin typeface="Arial Narrow" panose="020B0606020202030204" pitchFamily="34" charset="0"/>
            </a:rPr>
            <a:t>etc</a:t>
          </a:r>
          <a:r>
            <a:rPr lang="en-US" sz="1400" dirty="0">
              <a:latin typeface="Arial Narrow" panose="020B0606020202030204" pitchFamily="34" charset="0"/>
            </a:rPr>
            <a:t>) for tasks &amp; Approvals, reduce turnaround time</a:t>
          </a:r>
        </a:p>
      </dgm:t>
    </dgm:pt>
    <dgm:pt modelId="{B93A3D3E-D044-4D81-9872-6ACB116E685C}" type="parTrans" cxnId="{C679C820-A76D-4BA2-B05A-914F5082F82F}">
      <dgm:prSet/>
      <dgm:spPr/>
      <dgm:t>
        <a:bodyPr/>
        <a:lstStyle/>
        <a:p>
          <a:endParaRPr lang="en-US"/>
        </a:p>
      </dgm:t>
    </dgm:pt>
    <dgm:pt modelId="{9F264E8C-7A7B-4C19-AB14-2EDB51EF91E7}" type="sibTrans" cxnId="{C679C820-A76D-4BA2-B05A-914F5082F82F}">
      <dgm:prSet/>
      <dgm:spPr/>
      <dgm:t>
        <a:bodyPr/>
        <a:lstStyle/>
        <a:p>
          <a:endParaRPr lang="en-US"/>
        </a:p>
      </dgm:t>
    </dgm:pt>
    <dgm:pt modelId="{75B42020-8936-4BE7-ACEB-D31D833BAA9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Collaboration</a:t>
          </a:r>
        </a:p>
      </dgm:t>
    </dgm:pt>
    <dgm:pt modelId="{C12B7DD3-CFE7-4106-99D2-9BAC60222FF9}" type="parTrans" cxnId="{8D82E91A-6EC9-495E-8676-2B462249E2E1}">
      <dgm:prSet/>
      <dgm:spPr/>
      <dgm:t>
        <a:bodyPr/>
        <a:lstStyle/>
        <a:p>
          <a:endParaRPr lang="en-US"/>
        </a:p>
      </dgm:t>
    </dgm:pt>
    <dgm:pt modelId="{FC9AFF35-AB73-4151-A7BE-7B0F236072CB}" type="sibTrans" cxnId="{8D82E91A-6EC9-495E-8676-2B462249E2E1}">
      <dgm:prSet/>
      <dgm:spPr/>
      <dgm:t>
        <a:bodyPr/>
        <a:lstStyle/>
        <a:p>
          <a:endParaRPr lang="en-US"/>
        </a:p>
      </dgm:t>
    </dgm:pt>
    <dgm:pt modelId="{BC985123-19F8-4204-B3F6-DF3B50868D43}">
      <dgm:prSet phldrT="[Text]" custT="1"/>
      <dgm:spPr/>
      <dgm:t>
        <a:bodyPr/>
        <a:lstStyle/>
        <a:p>
          <a:pPr>
            <a:spcBef>
              <a:spcPts val="300"/>
            </a:spcBef>
            <a:spcAft>
              <a:spcPts val="300"/>
            </a:spcAft>
          </a:pPr>
          <a:r>
            <a:rPr lang="en-US" sz="1400" b="1" dirty="0">
              <a:latin typeface="Arial Narrow" panose="020B0606020202030204" pitchFamily="34" charset="0"/>
            </a:rPr>
            <a:t>Reports</a:t>
          </a:r>
          <a:r>
            <a:rPr lang="en-US" sz="1400" dirty="0">
              <a:latin typeface="Arial Narrow" panose="020B0606020202030204" pitchFamily="34" charset="0"/>
            </a:rPr>
            <a:t> - available in reporting currency, Live Currency conversion  </a:t>
          </a:r>
        </a:p>
      </dgm:t>
    </dgm:pt>
    <dgm:pt modelId="{2D034D5A-0C62-4B60-B26F-BB416CD39FC7}" type="parTrans" cxnId="{E4F90419-9051-45B9-B2F7-236973D97FAF}">
      <dgm:prSet/>
      <dgm:spPr/>
      <dgm:t>
        <a:bodyPr/>
        <a:lstStyle/>
        <a:p>
          <a:endParaRPr lang="en-US"/>
        </a:p>
      </dgm:t>
    </dgm:pt>
    <dgm:pt modelId="{3139B152-146E-4EFC-908B-A51AEE0F66D2}" type="sibTrans" cxnId="{E4F90419-9051-45B9-B2F7-236973D97FAF}">
      <dgm:prSet/>
      <dgm:spPr/>
      <dgm:t>
        <a:bodyPr/>
        <a:lstStyle/>
        <a:p>
          <a:endParaRPr lang="en-US"/>
        </a:p>
      </dgm:t>
    </dgm:pt>
    <dgm:pt modelId="{98113500-CD52-43D8-A67E-4D4F927C9B29}">
      <dgm:prSet phldrT="[Text]" custT="1"/>
      <dgm:spPr/>
      <dgm:t>
        <a:bodyPr/>
        <a:lstStyle/>
        <a:p>
          <a:pPr>
            <a:spcBef>
              <a:spcPts val="300"/>
            </a:spcBef>
            <a:spcAft>
              <a:spcPts val="300"/>
            </a:spcAft>
          </a:pPr>
          <a:r>
            <a:rPr lang="en-US" sz="1400" b="1" dirty="0">
              <a:latin typeface="Arial Narrow" panose="020B0606020202030204" pitchFamily="34" charset="0"/>
            </a:rPr>
            <a:t>Sales Process </a:t>
          </a:r>
          <a:r>
            <a:rPr lang="en-US" sz="1400" dirty="0">
              <a:latin typeface="Arial Narrow" panose="020B0606020202030204" pitchFamily="34" charset="0"/>
            </a:rPr>
            <a:t>- default process enabled, create opportunities on the fly.</a:t>
          </a:r>
        </a:p>
      </dgm:t>
    </dgm:pt>
    <dgm:pt modelId="{01F71488-BA32-49FA-AAF0-AC2F249A7914}" type="parTrans" cxnId="{591CF8FC-22AD-4A7D-9BEC-AE30BA2FAA18}">
      <dgm:prSet/>
      <dgm:spPr/>
      <dgm:t>
        <a:bodyPr/>
        <a:lstStyle/>
        <a:p>
          <a:endParaRPr lang="en-US"/>
        </a:p>
      </dgm:t>
    </dgm:pt>
    <dgm:pt modelId="{C3766757-C7A1-4197-ADBF-1446869A598D}" type="sibTrans" cxnId="{591CF8FC-22AD-4A7D-9BEC-AE30BA2FAA18}">
      <dgm:prSet/>
      <dgm:spPr/>
      <dgm:t>
        <a:bodyPr/>
        <a:lstStyle/>
        <a:p>
          <a:endParaRPr lang="en-US"/>
        </a:p>
      </dgm:t>
    </dgm:pt>
    <dgm:pt modelId="{9D89E6C4-8FA7-4E06-953A-1B763FEA7BF7}">
      <dgm:prSet phldrT="[Text]" custT="1"/>
      <dgm:spPr/>
      <dgm:t>
        <a:bodyPr/>
        <a:lstStyle/>
        <a:p>
          <a:pPr>
            <a:spcBef>
              <a:spcPts val="300"/>
            </a:spcBef>
            <a:spcAft>
              <a:spcPts val="300"/>
            </a:spcAft>
          </a:pPr>
          <a:r>
            <a:rPr lang="en-US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+mn-cs"/>
            </a:rPr>
            <a:t>Autofill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+mn-cs"/>
            </a:rPr>
            <a:t> - User Interface combined with 3</a:t>
          </a:r>
          <a:r>
            <a:rPr lang="en-US" sz="1400" kern="1200" baseline="30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+mn-cs"/>
            </a:rPr>
            <a:t>rd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+mn-cs"/>
            </a:rPr>
            <a:t> party APIs for minimum data input leading to high productivity</a:t>
          </a:r>
        </a:p>
      </dgm:t>
    </dgm:pt>
    <dgm:pt modelId="{EF80DA3B-F344-45DC-ACB8-17E3F5FB22E1}" type="parTrans" cxnId="{10DA7C01-2F4E-49C5-A5A3-2BAE207B7105}">
      <dgm:prSet/>
      <dgm:spPr/>
      <dgm:t>
        <a:bodyPr/>
        <a:lstStyle/>
        <a:p>
          <a:endParaRPr lang="en-US"/>
        </a:p>
      </dgm:t>
    </dgm:pt>
    <dgm:pt modelId="{70C1A70A-883C-42C5-BED5-7FB096A81485}" type="sibTrans" cxnId="{10DA7C01-2F4E-49C5-A5A3-2BAE207B7105}">
      <dgm:prSet/>
      <dgm:spPr/>
      <dgm:t>
        <a:bodyPr/>
        <a:lstStyle/>
        <a:p>
          <a:endParaRPr lang="en-US"/>
        </a:p>
      </dgm:t>
    </dgm:pt>
    <dgm:pt modelId="{22066747-9040-4518-A61A-8646E75694AB}">
      <dgm:prSet phldrT="[Text]" custT="1"/>
      <dgm:spPr/>
      <dgm:t>
        <a:bodyPr/>
        <a:lstStyle/>
        <a:p>
          <a:pPr>
            <a:spcBef>
              <a:spcPts val="300"/>
            </a:spcBef>
            <a:spcAft>
              <a:spcPts val="300"/>
            </a:spcAft>
          </a:pPr>
          <a:r>
            <a:rPr lang="en-US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+mn-cs"/>
            </a:rPr>
            <a:t>Navigation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+mn-cs"/>
            </a:rPr>
            <a:t> - user clearly knows what’s next, improves data quality</a:t>
          </a:r>
        </a:p>
      </dgm:t>
    </dgm:pt>
    <dgm:pt modelId="{FC47F1AC-27E2-46AD-AE5C-9CF97E3228BC}" type="parTrans" cxnId="{C8DCE60A-100D-45E2-BB2A-79C307DDB125}">
      <dgm:prSet/>
      <dgm:spPr/>
      <dgm:t>
        <a:bodyPr/>
        <a:lstStyle/>
        <a:p>
          <a:endParaRPr lang="en-US"/>
        </a:p>
      </dgm:t>
    </dgm:pt>
    <dgm:pt modelId="{15976FF5-490F-45C7-A249-520FF8CAA931}" type="sibTrans" cxnId="{C8DCE60A-100D-45E2-BB2A-79C307DDB125}">
      <dgm:prSet/>
      <dgm:spPr/>
      <dgm:t>
        <a:bodyPr/>
        <a:lstStyle/>
        <a:p>
          <a:endParaRPr lang="en-US"/>
        </a:p>
      </dgm:t>
    </dgm:pt>
    <dgm:pt modelId="{6F4442E8-7BCD-444D-B1A5-9F11E647A8A6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300"/>
            </a:spcAft>
          </a:pPr>
          <a:r>
            <a:rPr lang="en-US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+mn-cs"/>
            </a:rPr>
            <a:t>Zero training </a:t>
          </a:r>
          <a:r>
            <a:rPr lang="en-US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+mn-cs"/>
            </a:rPr>
            <a:t>-</a:t>
          </a:r>
          <a:r>
            <a:rPr lang="en-US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+mn-cs"/>
            </a:rPr>
            <a:t>designed to ensure immediate start for all users</a:t>
          </a:r>
        </a:p>
      </dgm:t>
    </dgm:pt>
    <dgm:pt modelId="{3AD30BEC-786A-4B89-A8E9-B44D4EDA8078}" type="parTrans" cxnId="{AC4B8714-E523-455C-B83B-C5E5F5E219DC}">
      <dgm:prSet/>
      <dgm:spPr/>
      <dgm:t>
        <a:bodyPr/>
        <a:lstStyle/>
        <a:p>
          <a:endParaRPr lang="en-US"/>
        </a:p>
      </dgm:t>
    </dgm:pt>
    <dgm:pt modelId="{02D4749D-D3A2-440A-A4D1-2335AB669D62}" type="sibTrans" cxnId="{AC4B8714-E523-455C-B83B-C5E5F5E219DC}">
      <dgm:prSet/>
      <dgm:spPr/>
      <dgm:t>
        <a:bodyPr/>
        <a:lstStyle/>
        <a:p>
          <a:endParaRPr lang="en-US"/>
        </a:p>
      </dgm:t>
    </dgm:pt>
    <dgm:pt modelId="{7E40C9FD-8F19-444D-A43E-55A77F49ADDB}">
      <dgm:prSet phldrT="[Text]" custT="1"/>
      <dgm:spPr/>
      <dgm:t>
        <a:bodyPr/>
        <a:lstStyle/>
        <a:p>
          <a:r>
            <a:rPr lang="en-US" sz="1400" b="1" dirty="0">
              <a:latin typeface="Arial Narrow" panose="020B0606020202030204" pitchFamily="34" charset="0"/>
            </a:rPr>
            <a:t>Alliance Partner</a:t>
          </a:r>
          <a:r>
            <a:rPr lang="en-US" sz="1400" b="0" dirty="0">
              <a:latin typeface="Arial Narrow" panose="020B0606020202030204" pitchFamily="34" charset="0"/>
            </a:rPr>
            <a:t> - create opportunity based access for external stakeholders, improve communication and proposal quality</a:t>
          </a:r>
          <a:endParaRPr lang="en-US" sz="1400" b="1" dirty="0">
            <a:latin typeface="Arial Narrow" panose="020B0606020202030204" pitchFamily="34" charset="0"/>
          </a:endParaRPr>
        </a:p>
      </dgm:t>
    </dgm:pt>
    <dgm:pt modelId="{ACEEFE8E-A25E-499D-B8B3-7F0560D2AB1A}" type="parTrans" cxnId="{15037082-95B5-4AE3-950A-E8FC74A72BC0}">
      <dgm:prSet/>
      <dgm:spPr/>
      <dgm:t>
        <a:bodyPr/>
        <a:lstStyle/>
        <a:p>
          <a:endParaRPr lang="en-US"/>
        </a:p>
      </dgm:t>
    </dgm:pt>
    <dgm:pt modelId="{FEA65F15-418A-4E16-A932-2E18939FA2C7}" type="sibTrans" cxnId="{15037082-95B5-4AE3-950A-E8FC74A72BC0}">
      <dgm:prSet/>
      <dgm:spPr/>
      <dgm:t>
        <a:bodyPr/>
        <a:lstStyle/>
        <a:p>
          <a:endParaRPr lang="en-US"/>
        </a:p>
      </dgm:t>
    </dgm:pt>
    <dgm:pt modelId="{7AB2A023-D3ED-4046-969E-AC03F0E86AC7}">
      <dgm:prSet phldrT="[Text]" custT="1"/>
      <dgm:spPr/>
      <dgm:t>
        <a:bodyPr/>
        <a:lstStyle/>
        <a:p>
          <a:r>
            <a:rPr lang="en-US" sz="1400" b="1" dirty="0">
              <a:latin typeface="Arial Narrow" panose="020B0606020202030204" pitchFamily="34" charset="0"/>
            </a:rPr>
            <a:t>Teams</a:t>
          </a:r>
          <a:r>
            <a:rPr lang="en-US" sz="1400" b="0" dirty="0">
              <a:latin typeface="Arial Narrow" panose="020B0606020202030204" pitchFamily="34" charset="0"/>
            </a:rPr>
            <a:t> - real time access of KPIs and transaction data </a:t>
          </a:r>
          <a:endParaRPr lang="en-US" sz="1400" b="1" dirty="0">
            <a:latin typeface="Arial Narrow" panose="020B0606020202030204" pitchFamily="34" charset="0"/>
          </a:endParaRPr>
        </a:p>
      </dgm:t>
    </dgm:pt>
    <dgm:pt modelId="{02E899D5-8310-48B5-B9FE-E883882E3326}" type="parTrans" cxnId="{1C23CB9A-8C60-476C-BD05-D095DC3078BD}">
      <dgm:prSet/>
      <dgm:spPr/>
      <dgm:t>
        <a:bodyPr/>
        <a:lstStyle/>
        <a:p>
          <a:endParaRPr lang="en-US"/>
        </a:p>
      </dgm:t>
    </dgm:pt>
    <dgm:pt modelId="{B1B35772-3035-4085-B410-AE8DDD4E9F09}" type="sibTrans" cxnId="{1C23CB9A-8C60-476C-BD05-D095DC3078BD}">
      <dgm:prSet/>
      <dgm:spPr/>
      <dgm:t>
        <a:bodyPr/>
        <a:lstStyle/>
        <a:p>
          <a:endParaRPr lang="en-US"/>
        </a:p>
      </dgm:t>
    </dgm:pt>
    <dgm:pt modelId="{659CB4CF-25BE-49BC-870F-580A022AB919}">
      <dgm:prSet phldrT="[Text]"/>
      <dgm:spPr/>
      <dgm:t>
        <a:bodyPr/>
        <a:lstStyle/>
        <a:p>
          <a:r>
            <a:rPr lang="en-US" dirty="0"/>
            <a:t>Repetitive tasks,  workflows and notifications </a:t>
          </a:r>
        </a:p>
      </dgm:t>
    </dgm:pt>
    <dgm:pt modelId="{D5370A1E-28E3-4982-896D-2256C7D23FA8}" type="parTrans" cxnId="{168B3560-5A00-443F-92DA-B2CCF69762D0}">
      <dgm:prSet/>
      <dgm:spPr/>
      <dgm:t>
        <a:bodyPr/>
        <a:lstStyle/>
        <a:p>
          <a:endParaRPr lang="en-US"/>
        </a:p>
      </dgm:t>
    </dgm:pt>
    <dgm:pt modelId="{6466BF5F-A3FD-4BE7-9E4A-F685681C5195}" type="sibTrans" cxnId="{168B3560-5A00-443F-92DA-B2CCF69762D0}">
      <dgm:prSet/>
      <dgm:spPr/>
      <dgm:t>
        <a:bodyPr/>
        <a:lstStyle/>
        <a:p>
          <a:endParaRPr lang="en-US"/>
        </a:p>
      </dgm:t>
    </dgm:pt>
    <dgm:pt modelId="{76D0E0DE-F483-4FAD-B4B6-19B143ACC9B9}">
      <dgm:prSet phldrT="[Text]" custT="1"/>
      <dgm:spPr/>
      <dgm:t>
        <a:bodyPr/>
        <a:lstStyle/>
        <a:p>
          <a:r>
            <a:rPr lang="en-US" sz="1400" b="1" dirty="0">
              <a:latin typeface="Arial Narrow" panose="020B0606020202030204" pitchFamily="34" charset="0"/>
            </a:rPr>
            <a:t>Easy customization</a:t>
          </a:r>
        </a:p>
      </dgm:t>
    </dgm:pt>
    <dgm:pt modelId="{FF38BEB9-8BAF-407A-8E88-B42BF75D78B2}" type="parTrans" cxnId="{FFB9F463-71F3-484C-B293-2DCA3BE57377}">
      <dgm:prSet/>
      <dgm:spPr/>
      <dgm:t>
        <a:bodyPr/>
        <a:lstStyle/>
        <a:p>
          <a:endParaRPr lang="en-US"/>
        </a:p>
      </dgm:t>
    </dgm:pt>
    <dgm:pt modelId="{552293C4-38F2-487B-9488-236EEDFB06FA}" type="sibTrans" cxnId="{FFB9F463-71F3-484C-B293-2DCA3BE57377}">
      <dgm:prSet/>
      <dgm:spPr/>
      <dgm:t>
        <a:bodyPr/>
        <a:lstStyle/>
        <a:p>
          <a:endParaRPr lang="en-US"/>
        </a:p>
      </dgm:t>
    </dgm:pt>
    <dgm:pt modelId="{273F7422-962E-4750-9111-F93F34F31772}">
      <dgm:prSet phldrT="[Text]" custT="1"/>
      <dgm:spPr/>
      <dgm:t>
        <a:bodyPr/>
        <a:lstStyle/>
        <a:p>
          <a:r>
            <a:rPr lang="en-US" sz="1400" b="1" dirty="0">
              <a:latin typeface="Arial Narrow" panose="020B0606020202030204" pitchFamily="34" charset="0"/>
            </a:rPr>
            <a:t>Simplified rules </a:t>
          </a:r>
        </a:p>
      </dgm:t>
    </dgm:pt>
    <dgm:pt modelId="{9B50936E-6B54-4B4C-9213-1FFEF4E3D570}" type="parTrans" cxnId="{C8B41EC6-C385-4926-AEA6-4E01BA02E49A}">
      <dgm:prSet/>
      <dgm:spPr/>
      <dgm:t>
        <a:bodyPr/>
        <a:lstStyle/>
        <a:p>
          <a:endParaRPr lang="en-US"/>
        </a:p>
      </dgm:t>
    </dgm:pt>
    <dgm:pt modelId="{FE1DCD71-E211-4D04-B719-30384104A7A6}" type="sibTrans" cxnId="{C8B41EC6-C385-4926-AEA6-4E01BA02E49A}">
      <dgm:prSet/>
      <dgm:spPr/>
      <dgm:t>
        <a:bodyPr/>
        <a:lstStyle/>
        <a:p>
          <a:endParaRPr lang="en-US"/>
        </a:p>
      </dgm:t>
    </dgm:pt>
    <dgm:pt modelId="{B0A6061A-E476-4946-A95E-82C68395F97A}">
      <dgm:prSet phldrT="[Text]" custT="1"/>
      <dgm:spPr/>
      <dgm:t>
        <a:bodyPr/>
        <a:lstStyle/>
        <a:p>
          <a:pPr>
            <a:spcBef>
              <a:spcPts val="300"/>
            </a:spcBef>
            <a:spcAft>
              <a:spcPts val="300"/>
            </a:spcAft>
          </a:pP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426F3F2C-EB21-4153-AF4E-7B3C49D2F8E6}" type="parTrans" cxnId="{3040C7EA-769A-4F62-96E6-87E880FAD3C7}">
      <dgm:prSet/>
      <dgm:spPr/>
      <dgm:t>
        <a:bodyPr/>
        <a:lstStyle/>
        <a:p>
          <a:endParaRPr lang="en-US"/>
        </a:p>
      </dgm:t>
    </dgm:pt>
    <dgm:pt modelId="{71FCAE58-2D7C-4365-BA12-1488A9111233}" type="sibTrans" cxnId="{3040C7EA-769A-4F62-96E6-87E880FAD3C7}">
      <dgm:prSet/>
      <dgm:spPr/>
      <dgm:t>
        <a:bodyPr/>
        <a:lstStyle/>
        <a:p>
          <a:endParaRPr lang="en-US"/>
        </a:p>
      </dgm:t>
    </dgm:pt>
    <dgm:pt modelId="{E67A1F5D-00F0-4BF4-A1F7-19D8E3A24679}">
      <dgm:prSet phldrT="[Text]" custT="1"/>
      <dgm:spPr/>
      <dgm:t>
        <a:bodyPr/>
        <a:lstStyle/>
        <a:p>
          <a:pPr>
            <a:spcBef>
              <a:spcPts val="300"/>
            </a:spcBef>
            <a:spcAft>
              <a:spcPts val="300"/>
            </a:spcAft>
          </a:pP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7A438FB9-318D-4229-9E54-21163615C376}" type="parTrans" cxnId="{941226DE-7085-42B8-8FCB-15F8F79C4A37}">
      <dgm:prSet/>
      <dgm:spPr/>
      <dgm:t>
        <a:bodyPr/>
        <a:lstStyle/>
        <a:p>
          <a:endParaRPr lang="en-US"/>
        </a:p>
      </dgm:t>
    </dgm:pt>
    <dgm:pt modelId="{41C1CEA8-5D76-4881-B7D0-451E211240E5}" type="sibTrans" cxnId="{941226DE-7085-42B8-8FCB-15F8F79C4A37}">
      <dgm:prSet/>
      <dgm:spPr/>
      <dgm:t>
        <a:bodyPr/>
        <a:lstStyle/>
        <a:p>
          <a:endParaRPr lang="en-US"/>
        </a:p>
      </dgm:t>
    </dgm:pt>
    <dgm:pt modelId="{D95E558F-846A-40E4-85E0-F83FB8A6799E}" type="pres">
      <dgm:prSet presAssocID="{8FD5DE68-F2E1-4C82-B3E5-13307DF95D58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7C02D3C2-C8AF-4363-84FD-C418BAF41F2F}" type="pres">
      <dgm:prSet presAssocID="{2FD179DE-0708-4287-9114-5E82869D49BA}" presName="composite" presStyleCnt="0"/>
      <dgm:spPr/>
    </dgm:pt>
    <dgm:pt modelId="{06DE28FE-FD25-47E6-9DF1-F60066A77002}" type="pres">
      <dgm:prSet presAssocID="{2FD179DE-0708-4287-9114-5E82869D49BA}" presName="FirstChild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482A0CDE-2956-40C4-8A56-0816EB78A186}" type="pres">
      <dgm:prSet presAssocID="{2FD179DE-0708-4287-9114-5E82869D49BA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6E581678-AC5D-4B2C-984D-8239B246B6E6}" type="pres">
      <dgm:prSet presAssocID="{2FD179DE-0708-4287-9114-5E82869D49BA}" presName="Accent" presStyleLbl="parChTrans1D1" presStyleIdx="0" presStyleCnt="4"/>
      <dgm:spPr/>
    </dgm:pt>
    <dgm:pt modelId="{4AEE68DC-FFE8-4CF2-9667-70D6F99E4271}" type="pres">
      <dgm:prSet presAssocID="{2FD179DE-0708-4287-9114-5E82869D49BA}" presName="Child" presStyleLbl="revTx" presStyleIdx="1" presStyleCnt="8" custScaleY="126666">
        <dgm:presLayoutVars>
          <dgm:chMax val="0"/>
          <dgm:chPref val="0"/>
          <dgm:bulletEnabled val="1"/>
        </dgm:presLayoutVars>
      </dgm:prSet>
      <dgm:spPr/>
    </dgm:pt>
    <dgm:pt modelId="{C4E69E95-86E1-4A19-BA24-2B138C4423C2}" type="pres">
      <dgm:prSet presAssocID="{3180B851-6EF5-43D3-9E10-57E8E489D6A3}" presName="sibTrans" presStyleCnt="0"/>
      <dgm:spPr/>
    </dgm:pt>
    <dgm:pt modelId="{EC6023A1-DF56-4080-9D5B-5BE41B1B1FCC}" type="pres">
      <dgm:prSet presAssocID="{FEB489D9-0C82-4345-BC01-20D6C77A6BBE}" presName="composite" presStyleCnt="0"/>
      <dgm:spPr/>
    </dgm:pt>
    <dgm:pt modelId="{7BBAA696-8196-4B25-921A-0D8AB81A59D8}" type="pres">
      <dgm:prSet presAssocID="{FEB489D9-0C82-4345-BC01-20D6C77A6BBE}" presName="FirstChild" presStyleLbl="revTx" presStyleIdx="2" presStyleCnt="8" custScaleX="100319">
        <dgm:presLayoutVars>
          <dgm:chMax val="0"/>
          <dgm:chPref val="0"/>
          <dgm:bulletEnabled val="1"/>
        </dgm:presLayoutVars>
      </dgm:prSet>
      <dgm:spPr/>
    </dgm:pt>
    <dgm:pt modelId="{3EBADC3B-BD72-4662-9B23-F20A491F20C2}" type="pres">
      <dgm:prSet presAssocID="{FEB489D9-0C82-4345-BC01-20D6C77A6BBE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C25D5123-9EF1-4FCB-96B6-F664B4F17965}" type="pres">
      <dgm:prSet presAssocID="{FEB489D9-0C82-4345-BC01-20D6C77A6BBE}" presName="Accent" presStyleLbl="parChTrans1D1" presStyleIdx="1" presStyleCnt="4"/>
      <dgm:spPr/>
    </dgm:pt>
    <dgm:pt modelId="{735410E7-C925-4FFF-9690-90C3CC3E4357}" type="pres">
      <dgm:prSet presAssocID="{FEB489D9-0C82-4345-BC01-20D6C77A6BBE}" presName="Child" presStyleLbl="revTx" presStyleIdx="3" presStyleCnt="8" custScaleY="135027">
        <dgm:presLayoutVars>
          <dgm:chMax val="0"/>
          <dgm:chPref val="0"/>
          <dgm:bulletEnabled val="1"/>
        </dgm:presLayoutVars>
      </dgm:prSet>
      <dgm:spPr/>
    </dgm:pt>
    <dgm:pt modelId="{35456B8C-380A-4CE5-AD8C-A0776F413626}" type="pres">
      <dgm:prSet presAssocID="{44D86096-52E3-4E48-B117-B992A3356BE6}" presName="sibTrans" presStyleCnt="0"/>
      <dgm:spPr/>
    </dgm:pt>
    <dgm:pt modelId="{295603FC-09BB-44F5-A77D-3A5A63CD0EB8}" type="pres">
      <dgm:prSet presAssocID="{75B42020-8936-4BE7-ACEB-D31D833BAA92}" presName="composite" presStyleCnt="0"/>
      <dgm:spPr/>
    </dgm:pt>
    <dgm:pt modelId="{099F8E68-0804-4AD7-B5AE-8C5ADB03AC33}" type="pres">
      <dgm:prSet presAssocID="{75B42020-8936-4BE7-ACEB-D31D833BAA92}" presName="FirstChild" presStyleLbl="revTx" presStyleIdx="4" presStyleCnt="8" custScaleY="112059">
        <dgm:presLayoutVars>
          <dgm:chMax val="0"/>
          <dgm:chPref val="0"/>
          <dgm:bulletEnabled val="1"/>
        </dgm:presLayoutVars>
      </dgm:prSet>
      <dgm:spPr/>
    </dgm:pt>
    <dgm:pt modelId="{85C3BAE7-CF04-4331-8711-70C69DC94694}" type="pres">
      <dgm:prSet presAssocID="{75B42020-8936-4BE7-ACEB-D31D833BAA92}" presName="Parent" presStyleLbl="alignNode1" presStyleIdx="2" presStyleCnt="4" custScaleY="112059">
        <dgm:presLayoutVars>
          <dgm:chMax val="3"/>
          <dgm:chPref val="3"/>
          <dgm:bulletEnabled val="1"/>
        </dgm:presLayoutVars>
      </dgm:prSet>
      <dgm:spPr/>
    </dgm:pt>
    <dgm:pt modelId="{2B54878A-4C2E-4217-890A-22762CA461A5}" type="pres">
      <dgm:prSet presAssocID="{75B42020-8936-4BE7-ACEB-D31D833BAA92}" presName="Accent" presStyleLbl="parChTrans1D1" presStyleIdx="2" presStyleCnt="4"/>
      <dgm:spPr/>
    </dgm:pt>
    <dgm:pt modelId="{E76A9644-EC84-4EC1-9509-04F39DEE9A7B}" type="pres">
      <dgm:prSet presAssocID="{75B42020-8936-4BE7-ACEB-D31D833BAA92}" presName="Child" presStyleLbl="revTx" presStyleIdx="5" presStyleCnt="8" custScaleY="165152">
        <dgm:presLayoutVars>
          <dgm:chMax val="0"/>
          <dgm:chPref val="0"/>
          <dgm:bulletEnabled val="1"/>
        </dgm:presLayoutVars>
      </dgm:prSet>
      <dgm:spPr/>
    </dgm:pt>
    <dgm:pt modelId="{85179367-D456-4633-81BA-44E9F6A56F62}" type="pres">
      <dgm:prSet presAssocID="{FC9AFF35-AB73-4151-A7BE-7B0F236072CB}" presName="sibTrans" presStyleCnt="0"/>
      <dgm:spPr/>
    </dgm:pt>
    <dgm:pt modelId="{0E65A89B-D1F7-4044-8453-3AB8EF8905AE}" type="pres">
      <dgm:prSet presAssocID="{54D8F2C0-A3C1-4BE1-B50C-29F1D26B2FC8}" presName="composite" presStyleCnt="0"/>
      <dgm:spPr/>
    </dgm:pt>
    <dgm:pt modelId="{AFAC199C-8A1C-4B83-8579-AA3886C51611}" type="pres">
      <dgm:prSet presAssocID="{54D8F2C0-A3C1-4BE1-B50C-29F1D26B2FC8}" presName="First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802D4ED2-77F6-43FE-9EB1-0E00C28823F9}" type="pres">
      <dgm:prSet presAssocID="{54D8F2C0-A3C1-4BE1-B50C-29F1D26B2FC8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B2522D43-E52C-4DC9-B8C3-03F8B3C57647}" type="pres">
      <dgm:prSet presAssocID="{54D8F2C0-A3C1-4BE1-B50C-29F1D26B2FC8}" presName="Accent" presStyleLbl="parChTrans1D1" presStyleIdx="3" presStyleCnt="4"/>
      <dgm:spPr/>
    </dgm:pt>
    <dgm:pt modelId="{355C6F71-2C56-4951-8591-8AB2148ED8F6}" type="pres">
      <dgm:prSet presAssocID="{54D8F2C0-A3C1-4BE1-B50C-29F1D26B2FC8}" presName="Child" presStyleLbl="revTx" presStyleIdx="7" presStyleCnt="8" custScaleY="164438">
        <dgm:presLayoutVars>
          <dgm:chMax val="0"/>
          <dgm:chPref val="0"/>
          <dgm:bulletEnabled val="1"/>
        </dgm:presLayoutVars>
      </dgm:prSet>
      <dgm:spPr/>
    </dgm:pt>
  </dgm:ptLst>
  <dgm:cxnLst>
    <dgm:cxn modelId="{10DA7C01-2F4E-49C5-A5A3-2BAE207B7105}" srcId="{FEB489D9-0C82-4345-BC01-20D6C77A6BBE}" destId="{9D89E6C4-8FA7-4E06-953A-1B763FEA7BF7}" srcOrd="3" destOrd="0" parTransId="{EF80DA3B-F344-45DC-ACB8-17E3F5FB22E1}" sibTransId="{70C1A70A-883C-42C5-BED5-7FB096A81485}"/>
    <dgm:cxn modelId="{EC511F08-E74F-4028-B072-8FBC31CBDBC3}" srcId="{8FD5DE68-F2E1-4C82-B3E5-13307DF95D58}" destId="{2FD179DE-0708-4287-9114-5E82869D49BA}" srcOrd="0" destOrd="0" parTransId="{983CD8E7-454C-4699-8490-0F262BE6F3B2}" sibTransId="{3180B851-6EF5-43D3-9E10-57E8E489D6A3}"/>
    <dgm:cxn modelId="{EE491209-66DB-4719-A226-6BA969E9C38B}" type="presOf" srcId="{273F7422-962E-4750-9111-F93F34F31772}" destId="{355C6F71-2C56-4951-8591-8AB2148ED8F6}" srcOrd="0" destOrd="1" presId="urn:microsoft.com/office/officeart/2011/layout/TabList"/>
    <dgm:cxn modelId="{C8DCE60A-100D-45E2-BB2A-79C307DDB125}" srcId="{FEB489D9-0C82-4345-BC01-20D6C77A6BBE}" destId="{22066747-9040-4518-A61A-8646E75694AB}" srcOrd="2" destOrd="0" parTransId="{FC47F1AC-27E2-46AD-AE5C-9CF97E3228BC}" sibTransId="{15976FF5-490F-45C7-A249-520FF8CAA931}"/>
    <dgm:cxn modelId="{27ADF30A-A092-4F47-A650-30D72A2C802C}" type="presOf" srcId="{9D89E6C4-8FA7-4E06-953A-1B763FEA7BF7}" destId="{735410E7-C925-4FFF-9690-90C3CC3E4357}" srcOrd="0" destOrd="2" presId="urn:microsoft.com/office/officeart/2011/layout/TabList"/>
    <dgm:cxn modelId="{AC4B8714-E523-455C-B83B-C5E5F5E219DC}" srcId="{FEB489D9-0C82-4345-BC01-20D6C77A6BBE}" destId="{6F4442E8-7BCD-444D-B1A5-9F11E647A8A6}" srcOrd="1" destOrd="0" parTransId="{3AD30BEC-786A-4B89-A8E9-B44D4EDA8078}" sibTransId="{02D4749D-D3A2-440A-A4D1-2335AB669D62}"/>
    <dgm:cxn modelId="{5919DD14-BA44-42DC-A73B-E7A5745F6C47}" type="presOf" srcId="{FFD3F4EB-4E50-43E7-8A18-C3A0EDEBC735}" destId="{7BBAA696-8196-4B25-921A-0D8AB81A59D8}" srcOrd="0" destOrd="0" presId="urn:microsoft.com/office/officeart/2011/layout/TabList"/>
    <dgm:cxn modelId="{E4F90419-9051-45B9-B2F7-236973D97FAF}" srcId="{2FD179DE-0708-4287-9114-5E82869D49BA}" destId="{BC985123-19F8-4204-B3F6-DF3B50868D43}" srcOrd="2" destOrd="0" parTransId="{2D034D5A-0C62-4B60-B26F-BB416CD39FC7}" sibTransId="{3139B152-146E-4EFC-908B-A51AEE0F66D2}"/>
    <dgm:cxn modelId="{8D82E91A-6EC9-495E-8676-2B462249E2E1}" srcId="{8FD5DE68-F2E1-4C82-B3E5-13307DF95D58}" destId="{75B42020-8936-4BE7-ACEB-D31D833BAA92}" srcOrd="2" destOrd="0" parTransId="{C12B7DD3-CFE7-4106-99D2-9BAC60222FF9}" sibTransId="{FC9AFF35-AB73-4151-A7BE-7B0F236072CB}"/>
    <dgm:cxn modelId="{E2F3461B-8D6F-4DC2-A868-19B6D0CED49C}" type="presOf" srcId="{22066747-9040-4518-A61A-8646E75694AB}" destId="{735410E7-C925-4FFF-9690-90C3CC3E4357}" srcOrd="0" destOrd="1" presId="urn:microsoft.com/office/officeart/2011/layout/TabList"/>
    <dgm:cxn modelId="{97A8E11B-C092-4CF4-8E45-98125110200F}" type="presOf" srcId="{2FD179DE-0708-4287-9114-5E82869D49BA}" destId="{482A0CDE-2956-40C4-8A56-0816EB78A186}" srcOrd="0" destOrd="0" presId="urn:microsoft.com/office/officeart/2011/layout/TabList"/>
    <dgm:cxn modelId="{C679C820-A76D-4BA2-B05A-914F5082F82F}" srcId="{75B42020-8936-4BE7-ACEB-D31D833BAA92}" destId="{EF0BB535-9039-4955-8C76-7DF3BCA9F952}" srcOrd="1" destOrd="0" parTransId="{B93A3D3E-D044-4D81-9872-6ACB116E685C}" sibTransId="{9F264E8C-7A7B-4C19-AB14-2EDB51EF91E7}"/>
    <dgm:cxn modelId="{570BC33F-1D94-4FCD-8999-76A7611B15FF}" srcId="{8FD5DE68-F2E1-4C82-B3E5-13307DF95D58}" destId="{54D8F2C0-A3C1-4BE1-B50C-29F1D26B2FC8}" srcOrd="3" destOrd="0" parTransId="{37E3073B-02E1-4505-AE59-B7EB9288338F}" sibTransId="{F6691530-0ED8-4CB2-810B-F8C0C314685D}"/>
    <dgm:cxn modelId="{1D7DD140-1FF7-48A3-8E98-C0D319071086}" type="presOf" srcId="{69BAF1A2-9BA6-4FA3-A2FF-11036BB9FBDD}" destId="{4AEE68DC-FFE8-4CF2-9667-70D6F99E4271}" srcOrd="0" destOrd="0" presId="urn:microsoft.com/office/officeart/2011/layout/TabList"/>
    <dgm:cxn modelId="{5EB6365B-E95E-4828-BB8D-ADC816FF71C0}" type="presOf" srcId="{FEB489D9-0C82-4345-BC01-20D6C77A6BBE}" destId="{3EBADC3B-BD72-4662-9B23-F20A491F20C2}" srcOrd="0" destOrd="0" presId="urn:microsoft.com/office/officeart/2011/layout/TabList"/>
    <dgm:cxn modelId="{168B3560-5A00-443F-92DA-B2CCF69762D0}" srcId="{54D8F2C0-A3C1-4BE1-B50C-29F1D26B2FC8}" destId="{659CB4CF-25BE-49BC-870F-580A022AB919}" srcOrd="0" destOrd="0" parTransId="{D5370A1E-28E3-4982-896D-2256C7D23FA8}" sibTransId="{6466BF5F-A3FD-4BE7-9E4A-F685681C5195}"/>
    <dgm:cxn modelId="{FFB9F463-71F3-484C-B293-2DCA3BE57377}" srcId="{54D8F2C0-A3C1-4BE1-B50C-29F1D26B2FC8}" destId="{76D0E0DE-F483-4FAD-B4B6-19B143ACC9B9}" srcOrd="1" destOrd="0" parTransId="{FF38BEB9-8BAF-407A-8E88-B42BF75D78B2}" sibTransId="{552293C4-38F2-487B-9488-236EEDFB06FA}"/>
    <dgm:cxn modelId="{CC671864-5D8F-4928-BA87-875B6EB06B62}" srcId="{FEB489D9-0C82-4345-BC01-20D6C77A6BBE}" destId="{FFD3F4EB-4E50-43E7-8A18-C3A0EDEBC735}" srcOrd="0" destOrd="0" parTransId="{8A58B3C1-8A15-419D-95D2-A97C217C41A0}" sibTransId="{23544E50-756D-4032-95DD-500B6827119C}"/>
    <dgm:cxn modelId="{06AA3D44-F6ED-4C0D-8A57-D8064EB16D01}" type="presOf" srcId="{54D8F2C0-A3C1-4BE1-B50C-29F1D26B2FC8}" destId="{802D4ED2-77F6-43FE-9EB1-0E00C28823F9}" srcOrd="0" destOrd="0" presId="urn:microsoft.com/office/officeart/2011/layout/TabList"/>
    <dgm:cxn modelId="{35EE0C6A-0805-4BE5-AE93-EF428A5E5DBE}" type="presOf" srcId="{7AB2A023-D3ED-4046-969E-AC03F0E86AC7}" destId="{E76A9644-EC84-4EC1-9509-04F39DEE9A7B}" srcOrd="0" destOrd="2" presId="urn:microsoft.com/office/officeart/2011/layout/TabList"/>
    <dgm:cxn modelId="{26A4354A-CD19-4547-AFFF-A4ED9BA25BFC}" type="presOf" srcId="{76D0E0DE-F483-4FAD-B4B6-19B143ACC9B9}" destId="{355C6F71-2C56-4951-8591-8AB2148ED8F6}" srcOrd="0" destOrd="0" presId="urn:microsoft.com/office/officeart/2011/layout/TabList"/>
    <dgm:cxn modelId="{A2B5E456-8E6E-46F9-93B9-E346B06C2F84}" type="presOf" srcId="{6F4442E8-7BCD-444D-B1A5-9F11E647A8A6}" destId="{735410E7-C925-4FFF-9690-90C3CC3E4357}" srcOrd="0" destOrd="0" presId="urn:microsoft.com/office/officeart/2011/layout/TabList"/>
    <dgm:cxn modelId="{15037082-95B5-4AE3-950A-E8FC74A72BC0}" srcId="{75B42020-8936-4BE7-ACEB-D31D833BAA92}" destId="{7E40C9FD-8F19-444D-A43E-55A77F49ADDB}" srcOrd="2" destOrd="0" parTransId="{ACEEFE8E-A25E-499D-B8B3-7F0560D2AB1A}" sibTransId="{FEA65F15-418A-4E16-A932-2E18939FA2C7}"/>
    <dgm:cxn modelId="{86889282-7AA0-4A1D-8C57-570B3C923452}" srcId="{2FD179DE-0708-4287-9114-5E82869D49BA}" destId="{69BAF1A2-9BA6-4FA3-A2FF-11036BB9FBDD}" srcOrd="1" destOrd="0" parTransId="{F0C8D9B4-B7EA-46BA-96F4-6472AA489096}" sibTransId="{E0370B0F-D204-494C-B2D3-F9EDB20582F6}"/>
    <dgm:cxn modelId="{949B6F8C-7BE3-4F4F-BBDC-FEBD6B3B798A}" type="presOf" srcId="{BC985123-19F8-4204-B3F6-DF3B50868D43}" destId="{4AEE68DC-FFE8-4CF2-9667-70D6F99E4271}" srcOrd="0" destOrd="1" presId="urn:microsoft.com/office/officeart/2011/layout/TabList"/>
    <dgm:cxn modelId="{339AED94-AE22-422A-B50D-58A02C3360D7}" type="presOf" srcId="{2FE79E8E-40F1-490F-9AC7-BA17A05A8EC0}" destId="{06DE28FE-FD25-47E6-9DF1-F60066A77002}" srcOrd="0" destOrd="0" presId="urn:microsoft.com/office/officeart/2011/layout/TabList"/>
    <dgm:cxn modelId="{5A8E5597-982E-4567-8985-9F78AD704150}" srcId="{75B42020-8936-4BE7-ACEB-D31D833BAA92}" destId="{F8BE3B24-D042-4FF0-BC2E-7A1334367709}" srcOrd="0" destOrd="0" parTransId="{D024383B-A97F-4247-A6AE-22D5CD9DCC6F}" sibTransId="{BF10D026-E6DD-4EC6-8819-EEFCB245D6FB}"/>
    <dgm:cxn modelId="{1C23CB9A-8C60-476C-BD05-D095DC3078BD}" srcId="{75B42020-8936-4BE7-ACEB-D31D833BAA92}" destId="{7AB2A023-D3ED-4046-969E-AC03F0E86AC7}" srcOrd="3" destOrd="0" parTransId="{02E899D5-8310-48B5-B9FE-E883882E3326}" sibTransId="{B1B35772-3035-4085-B410-AE8DDD4E9F09}"/>
    <dgm:cxn modelId="{50C24EA2-4A65-4703-B88D-710B791F785D}" type="presOf" srcId="{F8BE3B24-D042-4FF0-BC2E-7A1334367709}" destId="{099F8E68-0804-4AD7-B5AE-8C5ADB03AC33}" srcOrd="0" destOrd="0" presId="urn:microsoft.com/office/officeart/2011/layout/TabList"/>
    <dgm:cxn modelId="{DA1D36AE-C565-4807-9C18-7DCC776F4F69}" type="presOf" srcId="{EF0BB535-9039-4955-8C76-7DF3BCA9F952}" destId="{E76A9644-EC84-4EC1-9509-04F39DEE9A7B}" srcOrd="0" destOrd="0" presId="urn:microsoft.com/office/officeart/2011/layout/TabList"/>
    <dgm:cxn modelId="{DA939BBF-5891-4D41-B150-237FD836DB94}" type="presOf" srcId="{B0A6061A-E476-4946-A95E-82C68395F97A}" destId="{735410E7-C925-4FFF-9690-90C3CC3E4357}" srcOrd="0" destOrd="4" presId="urn:microsoft.com/office/officeart/2011/layout/TabList"/>
    <dgm:cxn modelId="{646F38C3-5909-45D2-B8CD-AB39A0F49615}" srcId="{2FD179DE-0708-4287-9114-5E82869D49BA}" destId="{2FE79E8E-40F1-490F-9AC7-BA17A05A8EC0}" srcOrd="0" destOrd="0" parTransId="{BC7FDD22-6980-44AB-97DA-DEC4908A2F85}" sibTransId="{106A2CE8-9922-49AF-BC34-4AC23E5B73AB}"/>
    <dgm:cxn modelId="{C8B41EC6-C385-4926-AEA6-4E01BA02E49A}" srcId="{54D8F2C0-A3C1-4BE1-B50C-29F1D26B2FC8}" destId="{273F7422-962E-4750-9111-F93F34F31772}" srcOrd="2" destOrd="0" parTransId="{9B50936E-6B54-4B4C-9213-1FFEF4E3D570}" sibTransId="{FE1DCD71-E211-4D04-B719-30384104A7A6}"/>
    <dgm:cxn modelId="{3C41B0D1-93B2-4004-9F9B-FE57FA132934}" type="presOf" srcId="{659CB4CF-25BE-49BC-870F-580A022AB919}" destId="{AFAC199C-8A1C-4B83-8579-AA3886C51611}" srcOrd="0" destOrd="0" presId="urn:microsoft.com/office/officeart/2011/layout/TabList"/>
    <dgm:cxn modelId="{5CABE5D1-C78A-4A86-8B40-504A25574C1D}" srcId="{8FD5DE68-F2E1-4C82-B3E5-13307DF95D58}" destId="{FEB489D9-0C82-4345-BC01-20D6C77A6BBE}" srcOrd="1" destOrd="0" parTransId="{B6EB5DBE-2059-4E61-9A0D-488A32A5D2E5}" sibTransId="{44D86096-52E3-4E48-B117-B992A3356BE6}"/>
    <dgm:cxn modelId="{75217AD3-4056-4EC9-BDF8-03D419E734FC}" type="presOf" srcId="{E67A1F5D-00F0-4BF4-A1F7-19D8E3A24679}" destId="{735410E7-C925-4FFF-9690-90C3CC3E4357}" srcOrd="0" destOrd="3" presId="urn:microsoft.com/office/officeart/2011/layout/TabList"/>
    <dgm:cxn modelId="{8145FAD6-58AB-4E9F-BD15-322DDEE1F0EA}" type="presOf" srcId="{8FD5DE68-F2E1-4C82-B3E5-13307DF95D58}" destId="{D95E558F-846A-40E4-85E0-F83FB8A6799E}" srcOrd="0" destOrd="0" presId="urn:microsoft.com/office/officeart/2011/layout/TabList"/>
    <dgm:cxn modelId="{941226DE-7085-42B8-8FCB-15F8F79C4A37}" srcId="{FEB489D9-0C82-4345-BC01-20D6C77A6BBE}" destId="{E67A1F5D-00F0-4BF4-A1F7-19D8E3A24679}" srcOrd="4" destOrd="0" parTransId="{7A438FB9-318D-4229-9E54-21163615C376}" sibTransId="{41C1CEA8-5D76-4881-B7D0-451E211240E5}"/>
    <dgm:cxn modelId="{C677B4E8-C940-43D3-9E12-C013DEC5878D}" type="presOf" srcId="{7E40C9FD-8F19-444D-A43E-55A77F49ADDB}" destId="{E76A9644-EC84-4EC1-9509-04F39DEE9A7B}" srcOrd="0" destOrd="1" presId="urn:microsoft.com/office/officeart/2011/layout/TabList"/>
    <dgm:cxn modelId="{3040C7EA-769A-4F62-96E6-87E880FAD3C7}" srcId="{FEB489D9-0C82-4345-BC01-20D6C77A6BBE}" destId="{B0A6061A-E476-4946-A95E-82C68395F97A}" srcOrd="5" destOrd="0" parTransId="{426F3F2C-EB21-4153-AF4E-7B3C49D2F8E6}" sibTransId="{71FCAE58-2D7C-4365-BA12-1488A9111233}"/>
    <dgm:cxn modelId="{2BA225EC-40C4-4558-BC58-B9237D60C9A8}" type="presOf" srcId="{98113500-CD52-43D8-A67E-4D4F927C9B29}" destId="{4AEE68DC-FFE8-4CF2-9667-70D6F99E4271}" srcOrd="0" destOrd="2" presId="urn:microsoft.com/office/officeart/2011/layout/TabList"/>
    <dgm:cxn modelId="{591CF8FC-22AD-4A7D-9BEC-AE30BA2FAA18}" srcId="{2FD179DE-0708-4287-9114-5E82869D49BA}" destId="{98113500-CD52-43D8-A67E-4D4F927C9B29}" srcOrd="3" destOrd="0" parTransId="{01F71488-BA32-49FA-AAF0-AC2F249A7914}" sibTransId="{C3766757-C7A1-4197-ADBF-1446869A598D}"/>
    <dgm:cxn modelId="{7B505DFE-29A0-4F3D-B506-6EE1D048E734}" type="presOf" srcId="{75B42020-8936-4BE7-ACEB-D31D833BAA92}" destId="{85C3BAE7-CF04-4331-8711-70C69DC94694}" srcOrd="0" destOrd="0" presId="urn:microsoft.com/office/officeart/2011/layout/TabList"/>
    <dgm:cxn modelId="{391E050E-E27F-4E3B-B167-68E59429CB63}" type="presParOf" srcId="{D95E558F-846A-40E4-85E0-F83FB8A6799E}" destId="{7C02D3C2-C8AF-4363-84FD-C418BAF41F2F}" srcOrd="0" destOrd="0" presId="urn:microsoft.com/office/officeart/2011/layout/TabList"/>
    <dgm:cxn modelId="{CCD0E60A-D4A8-4381-8C15-4D6AFD0421A6}" type="presParOf" srcId="{7C02D3C2-C8AF-4363-84FD-C418BAF41F2F}" destId="{06DE28FE-FD25-47E6-9DF1-F60066A77002}" srcOrd="0" destOrd="0" presId="urn:microsoft.com/office/officeart/2011/layout/TabList"/>
    <dgm:cxn modelId="{DFE68633-FF58-4E80-9339-24696B5D6683}" type="presParOf" srcId="{7C02D3C2-C8AF-4363-84FD-C418BAF41F2F}" destId="{482A0CDE-2956-40C4-8A56-0816EB78A186}" srcOrd="1" destOrd="0" presId="urn:microsoft.com/office/officeart/2011/layout/TabList"/>
    <dgm:cxn modelId="{BD1A71CA-9D68-47FC-B5A0-3860FC51111C}" type="presParOf" srcId="{7C02D3C2-C8AF-4363-84FD-C418BAF41F2F}" destId="{6E581678-AC5D-4B2C-984D-8239B246B6E6}" srcOrd="2" destOrd="0" presId="urn:microsoft.com/office/officeart/2011/layout/TabList"/>
    <dgm:cxn modelId="{08EEE2DF-9666-406A-A9EF-F5AC2E672E73}" type="presParOf" srcId="{D95E558F-846A-40E4-85E0-F83FB8A6799E}" destId="{4AEE68DC-FFE8-4CF2-9667-70D6F99E4271}" srcOrd="1" destOrd="0" presId="urn:microsoft.com/office/officeart/2011/layout/TabList"/>
    <dgm:cxn modelId="{19C4D96D-3278-4F52-A179-57F4252A4DED}" type="presParOf" srcId="{D95E558F-846A-40E4-85E0-F83FB8A6799E}" destId="{C4E69E95-86E1-4A19-BA24-2B138C4423C2}" srcOrd="2" destOrd="0" presId="urn:microsoft.com/office/officeart/2011/layout/TabList"/>
    <dgm:cxn modelId="{DB24DCEE-D69F-4D90-9D61-233FF352DA3E}" type="presParOf" srcId="{D95E558F-846A-40E4-85E0-F83FB8A6799E}" destId="{EC6023A1-DF56-4080-9D5B-5BE41B1B1FCC}" srcOrd="3" destOrd="0" presId="urn:microsoft.com/office/officeart/2011/layout/TabList"/>
    <dgm:cxn modelId="{8176CFCC-9E95-441B-B72B-FE855612EE9E}" type="presParOf" srcId="{EC6023A1-DF56-4080-9D5B-5BE41B1B1FCC}" destId="{7BBAA696-8196-4B25-921A-0D8AB81A59D8}" srcOrd="0" destOrd="0" presId="urn:microsoft.com/office/officeart/2011/layout/TabList"/>
    <dgm:cxn modelId="{DC34B52E-38A7-4FA0-87F8-C0FC48F6A1B9}" type="presParOf" srcId="{EC6023A1-DF56-4080-9D5B-5BE41B1B1FCC}" destId="{3EBADC3B-BD72-4662-9B23-F20A491F20C2}" srcOrd="1" destOrd="0" presId="urn:microsoft.com/office/officeart/2011/layout/TabList"/>
    <dgm:cxn modelId="{CDDD6CE2-BB8F-4494-AF7F-A2006E7B4E94}" type="presParOf" srcId="{EC6023A1-DF56-4080-9D5B-5BE41B1B1FCC}" destId="{C25D5123-9EF1-4FCB-96B6-F664B4F17965}" srcOrd="2" destOrd="0" presId="urn:microsoft.com/office/officeart/2011/layout/TabList"/>
    <dgm:cxn modelId="{4A20726A-3A81-456B-9C1B-039FB0D486C5}" type="presParOf" srcId="{D95E558F-846A-40E4-85E0-F83FB8A6799E}" destId="{735410E7-C925-4FFF-9690-90C3CC3E4357}" srcOrd="4" destOrd="0" presId="urn:microsoft.com/office/officeart/2011/layout/TabList"/>
    <dgm:cxn modelId="{D01DCDDB-F8A5-4CF9-B01D-28AABEBC0186}" type="presParOf" srcId="{D95E558F-846A-40E4-85E0-F83FB8A6799E}" destId="{35456B8C-380A-4CE5-AD8C-A0776F413626}" srcOrd="5" destOrd="0" presId="urn:microsoft.com/office/officeart/2011/layout/TabList"/>
    <dgm:cxn modelId="{5D7ABB49-3A06-4771-BB64-FF6D89FAEE7D}" type="presParOf" srcId="{D95E558F-846A-40E4-85E0-F83FB8A6799E}" destId="{295603FC-09BB-44F5-A77D-3A5A63CD0EB8}" srcOrd="6" destOrd="0" presId="urn:microsoft.com/office/officeart/2011/layout/TabList"/>
    <dgm:cxn modelId="{8E239E62-01F5-452D-BE1F-E418D0D86801}" type="presParOf" srcId="{295603FC-09BB-44F5-A77D-3A5A63CD0EB8}" destId="{099F8E68-0804-4AD7-B5AE-8C5ADB03AC33}" srcOrd="0" destOrd="0" presId="urn:microsoft.com/office/officeart/2011/layout/TabList"/>
    <dgm:cxn modelId="{32FE3AEE-D320-4BFE-8DE4-93552DD28840}" type="presParOf" srcId="{295603FC-09BB-44F5-A77D-3A5A63CD0EB8}" destId="{85C3BAE7-CF04-4331-8711-70C69DC94694}" srcOrd="1" destOrd="0" presId="urn:microsoft.com/office/officeart/2011/layout/TabList"/>
    <dgm:cxn modelId="{644C8230-186C-4F31-A78D-7BBDFF9EA416}" type="presParOf" srcId="{295603FC-09BB-44F5-A77D-3A5A63CD0EB8}" destId="{2B54878A-4C2E-4217-890A-22762CA461A5}" srcOrd="2" destOrd="0" presId="urn:microsoft.com/office/officeart/2011/layout/TabList"/>
    <dgm:cxn modelId="{6268E5FA-19D9-4A95-8722-2576188776F1}" type="presParOf" srcId="{D95E558F-846A-40E4-85E0-F83FB8A6799E}" destId="{E76A9644-EC84-4EC1-9509-04F39DEE9A7B}" srcOrd="7" destOrd="0" presId="urn:microsoft.com/office/officeart/2011/layout/TabList"/>
    <dgm:cxn modelId="{3EE5BDF6-2BBB-4EE0-A38A-989EFDC17B55}" type="presParOf" srcId="{D95E558F-846A-40E4-85E0-F83FB8A6799E}" destId="{85179367-D456-4633-81BA-44E9F6A56F62}" srcOrd="8" destOrd="0" presId="urn:microsoft.com/office/officeart/2011/layout/TabList"/>
    <dgm:cxn modelId="{70FA1D0C-DD76-4F7F-9193-8655A391255B}" type="presParOf" srcId="{D95E558F-846A-40E4-85E0-F83FB8A6799E}" destId="{0E65A89B-D1F7-4044-8453-3AB8EF8905AE}" srcOrd="9" destOrd="0" presId="urn:microsoft.com/office/officeart/2011/layout/TabList"/>
    <dgm:cxn modelId="{B7F130C3-90B7-479E-87ED-A1750F62358D}" type="presParOf" srcId="{0E65A89B-D1F7-4044-8453-3AB8EF8905AE}" destId="{AFAC199C-8A1C-4B83-8579-AA3886C51611}" srcOrd="0" destOrd="0" presId="urn:microsoft.com/office/officeart/2011/layout/TabList"/>
    <dgm:cxn modelId="{4A113830-50B7-41B2-8004-F12E57CD8BFF}" type="presParOf" srcId="{0E65A89B-D1F7-4044-8453-3AB8EF8905AE}" destId="{802D4ED2-77F6-43FE-9EB1-0E00C28823F9}" srcOrd="1" destOrd="0" presId="urn:microsoft.com/office/officeart/2011/layout/TabList"/>
    <dgm:cxn modelId="{C793B7F9-02B7-42D1-8844-0A61EB826CDF}" type="presParOf" srcId="{0E65A89B-D1F7-4044-8453-3AB8EF8905AE}" destId="{B2522D43-E52C-4DC9-B8C3-03F8B3C57647}" srcOrd="2" destOrd="0" presId="urn:microsoft.com/office/officeart/2011/layout/TabList"/>
    <dgm:cxn modelId="{63E8933D-C859-46C6-A48C-62EB6273D696}" type="presParOf" srcId="{D95E558F-846A-40E4-85E0-F83FB8A6799E}" destId="{355C6F71-2C56-4951-8591-8AB2148ED8F6}" srcOrd="10" destOrd="0" presId="urn:microsoft.com/office/officeart/2011/layout/Tab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961D9-F743-4B64-ABAC-08CE350B62BA}">
      <dsp:nvSpPr>
        <dsp:cNvPr id="0" name=""/>
        <dsp:cNvSpPr/>
      </dsp:nvSpPr>
      <dsp:spPr>
        <a:xfrm>
          <a:off x="2018719" y="596"/>
          <a:ext cx="1537697" cy="856469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7134" tIns="17780" rIns="47134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+mn-ea"/>
              <a:cs typeface="+mn-cs"/>
            </a:rPr>
            <a:t>Automate</a:t>
          </a:r>
          <a:endParaRPr lang="en-GB" sz="1400" b="1" kern="12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2243910" y="126023"/>
        <a:ext cx="1087315" cy="605615"/>
      </dsp:txXfrm>
    </dsp:sp>
    <dsp:sp modelId="{D04CD96D-411D-4A14-A539-8279D13AF7DF}">
      <dsp:nvSpPr>
        <dsp:cNvPr id="0" name=""/>
        <dsp:cNvSpPr/>
      </dsp:nvSpPr>
      <dsp:spPr>
        <a:xfrm>
          <a:off x="3385122" y="1192"/>
          <a:ext cx="1537697" cy="856469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7134" tIns="17780" rIns="47134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+mn-ea"/>
              <a:cs typeface="+mn-cs"/>
            </a:rPr>
            <a:t>Collaborate</a:t>
          </a:r>
          <a:endParaRPr lang="en-GB" sz="1400" b="1" kern="12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3610313" y="126619"/>
        <a:ext cx="1087315" cy="605615"/>
      </dsp:txXfrm>
    </dsp:sp>
    <dsp:sp modelId="{99BFD276-FE02-436E-9886-637F17495A0C}">
      <dsp:nvSpPr>
        <dsp:cNvPr id="0" name=""/>
        <dsp:cNvSpPr/>
      </dsp:nvSpPr>
      <dsp:spPr>
        <a:xfrm>
          <a:off x="4751525" y="596"/>
          <a:ext cx="1537697" cy="856469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560" tIns="17780" rIns="4356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+mn-ea"/>
              <a:cs typeface="+mn-cs"/>
            </a:rPr>
            <a:t>Real time overview</a:t>
          </a:r>
          <a:endParaRPr lang="en-GB" sz="1400" b="1" kern="12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4976716" y="126023"/>
        <a:ext cx="1087315" cy="605615"/>
      </dsp:txXfrm>
    </dsp:sp>
    <dsp:sp modelId="{CF4945F0-D780-4F07-9D52-1DC55CB84981}">
      <dsp:nvSpPr>
        <dsp:cNvPr id="0" name=""/>
        <dsp:cNvSpPr/>
      </dsp:nvSpPr>
      <dsp:spPr>
        <a:xfrm>
          <a:off x="6117929" y="596"/>
          <a:ext cx="1717564" cy="856469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7134" tIns="17780" rIns="47134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+mn-ea"/>
              <a:cs typeface="+mn-cs"/>
            </a:rPr>
            <a:t>Communicate</a:t>
          </a:r>
          <a:endParaRPr lang="en-GB" sz="1400" b="1" kern="12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6369460" y="126023"/>
        <a:ext cx="1214502" cy="605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961D9-F743-4B64-ABAC-08CE350B62BA}">
      <dsp:nvSpPr>
        <dsp:cNvPr id="0" name=""/>
        <dsp:cNvSpPr/>
      </dsp:nvSpPr>
      <dsp:spPr>
        <a:xfrm>
          <a:off x="818152" y="352"/>
          <a:ext cx="1980751" cy="110324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715" tIns="24130" rIns="6071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Automate</a:t>
          </a:r>
          <a:endParaRPr lang="en-GB" sz="1900" kern="1200" dirty="0"/>
        </a:p>
      </dsp:txBody>
      <dsp:txXfrm>
        <a:off x="1108226" y="161918"/>
        <a:ext cx="1400603" cy="780111"/>
      </dsp:txXfrm>
    </dsp:sp>
    <dsp:sp modelId="{D04CD96D-411D-4A14-A539-8279D13AF7DF}">
      <dsp:nvSpPr>
        <dsp:cNvPr id="0" name=""/>
        <dsp:cNvSpPr/>
      </dsp:nvSpPr>
      <dsp:spPr>
        <a:xfrm>
          <a:off x="2578255" y="704"/>
          <a:ext cx="1980751" cy="1103243"/>
        </a:xfrm>
        <a:prstGeom prst="ellipse">
          <a:avLst/>
        </a:prstGeom>
        <a:solidFill>
          <a:schemeClr val="accent4">
            <a:alpha val="50000"/>
            <a:hueOff val="119958"/>
            <a:satOff val="5793"/>
            <a:lumOff val="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715" tIns="24130" rIns="6071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Collaborate</a:t>
          </a:r>
          <a:endParaRPr lang="en-GB" sz="1900" kern="1200" dirty="0"/>
        </a:p>
      </dsp:txBody>
      <dsp:txXfrm>
        <a:off x="2868329" y="162270"/>
        <a:ext cx="1400603" cy="780111"/>
      </dsp:txXfrm>
    </dsp:sp>
    <dsp:sp modelId="{99BFD276-FE02-436E-9886-637F17495A0C}">
      <dsp:nvSpPr>
        <dsp:cNvPr id="0" name=""/>
        <dsp:cNvSpPr/>
      </dsp:nvSpPr>
      <dsp:spPr>
        <a:xfrm>
          <a:off x="4338359" y="352"/>
          <a:ext cx="1980751" cy="1103243"/>
        </a:xfrm>
        <a:prstGeom prst="ellipse">
          <a:avLst/>
        </a:prstGeom>
        <a:solidFill>
          <a:schemeClr val="accent4">
            <a:alpha val="50000"/>
            <a:hueOff val="239915"/>
            <a:satOff val="11587"/>
            <a:lumOff val="65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715" tIns="24130" rIns="6071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Real time overview</a:t>
          </a:r>
          <a:endParaRPr lang="en-GB" sz="1900" kern="1200" dirty="0"/>
        </a:p>
      </dsp:txBody>
      <dsp:txXfrm>
        <a:off x="4628433" y="161918"/>
        <a:ext cx="1400603" cy="780111"/>
      </dsp:txXfrm>
    </dsp:sp>
    <dsp:sp modelId="{CF4945F0-D780-4F07-9D52-1DC55CB84981}">
      <dsp:nvSpPr>
        <dsp:cNvPr id="0" name=""/>
        <dsp:cNvSpPr/>
      </dsp:nvSpPr>
      <dsp:spPr>
        <a:xfrm>
          <a:off x="6098462" y="352"/>
          <a:ext cx="2212443" cy="1103243"/>
        </a:xfrm>
        <a:prstGeom prst="ellipse">
          <a:avLst/>
        </a:prstGeom>
        <a:solidFill>
          <a:schemeClr val="accent4">
            <a:alpha val="50000"/>
            <a:hueOff val="359873"/>
            <a:satOff val="17380"/>
            <a:lumOff val="98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715" tIns="24130" rIns="6071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Communicate</a:t>
          </a:r>
          <a:endParaRPr lang="en-GB" sz="1900" b="1" kern="1200" dirty="0"/>
        </a:p>
      </dsp:txBody>
      <dsp:txXfrm>
        <a:off x="6422467" y="161918"/>
        <a:ext cx="1564433" cy="7801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0237A-293A-408A-A797-5D1FD9A55A50}">
      <dsp:nvSpPr>
        <dsp:cNvPr id="0" name=""/>
        <dsp:cNvSpPr/>
      </dsp:nvSpPr>
      <dsp:spPr>
        <a:xfrm>
          <a:off x="2907730" y="2654834"/>
          <a:ext cx="336622" cy="3886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2957027" y="2711753"/>
        <a:ext cx="238028" cy="274832"/>
      </dsp:txXfrm>
    </dsp:sp>
    <dsp:sp modelId="{27D42AEC-F95A-4784-9543-EF35C5964040}">
      <dsp:nvSpPr>
        <dsp:cNvPr id="0" name=""/>
        <dsp:cNvSpPr/>
      </dsp:nvSpPr>
      <dsp:spPr>
        <a:xfrm>
          <a:off x="554942" y="227695"/>
          <a:ext cx="5003569" cy="5215727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4">
            <a:hueOff val="359873"/>
            <a:satOff val="17380"/>
            <a:lumOff val="98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35D27-F376-44AA-AC44-B6CFC394D2C8}">
      <dsp:nvSpPr>
        <dsp:cNvPr id="0" name=""/>
        <dsp:cNvSpPr/>
      </dsp:nvSpPr>
      <dsp:spPr>
        <a:xfrm>
          <a:off x="3289863" y="118233"/>
          <a:ext cx="725666" cy="7072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0FE7E-403D-45D0-8790-A039A73EB70E}">
      <dsp:nvSpPr>
        <dsp:cNvPr id="0" name=""/>
        <dsp:cNvSpPr/>
      </dsp:nvSpPr>
      <dsp:spPr>
        <a:xfrm>
          <a:off x="4364013" y="134671"/>
          <a:ext cx="4375468" cy="386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600" kern="1200" dirty="0">
              <a:solidFill>
                <a:srgbClr val="EB7321"/>
              </a:solidFill>
            </a:rPr>
            <a:t>Omnichannel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200" kern="1200" dirty="0">
              <a:solidFill>
                <a:schemeClr val="accent2">
                  <a:lumMod val="75000"/>
                </a:schemeClr>
              </a:solidFill>
            </a:rPr>
            <a:t>Tablet and laptop friendly, mobile app by Dec 2020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US" sz="1600" kern="1200" dirty="0"/>
        </a:p>
      </dsp:txBody>
      <dsp:txXfrm>
        <a:off x="4364013" y="134671"/>
        <a:ext cx="4375468" cy="386627"/>
      </dsp:txXfrm>
    </dsp:sp>
    <dsp:sp modelId="{4CF5895B-9D76-4942-BEC6-23DD69ACF7CE}">
      <dsp:nvSpPr>
        <dsp:cNvPr id="0" name=""/>
        <dsp:cNvSpPr/>
      </dsp:nvSpPr>
      <dsp:spPr>
        <a:xfrm>
          <a:off x="4049681" y="532029"/>
          <a:ext cx="712431" cy="69950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1D118-A5BE-4113-9E56-6289E50B9302}">
      <dsp:nvSpPr>
        <dsp:cNvPr id="0" name=""/>
        <dsp:cNvSpPr/>
      </dsp:nvSpPr>
      <dsp:spPr>
        <a:xfrm>
          <a:off x="5137578" y="642349"/>
          <a:ext cx="4441528" cy="34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600" kern="1200" dirty="0">
              <a:solidFill>
                <a:srgbClr val="EB7321"/>
              </a:solidFill>
              <a:latin typeface="Calibri" panose="020F0502020204030204"/>
              <a:ea typeface="+mn-ea"/>
              <a:cs typeface="+mn-cs"/>
            </a:rPr>
            <a:t>Simplified UI, focus on high-quality UX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200" kern="1200" dirty="0">
              <a:solidFill>
                <a:srgbClr val="58B6C0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Data driven approach for the right context, easy to navigate, ZERO training needed</a:t>
          </a:r>
        </a:p>
      </dsp:txBody>
      <dsp:txXfrm>
        <a:off x="5137578" y="642349"/>
        <a:ext cx="4441528" cy="344995"/>
      </dsp:txXfrm>
    </dsp:sp>
    <dsp:sp modelId="{08E30C64-60F1-4720-8C8B-3E3AE4A9ACC3}">
      <dsp:nvSpPr>
        <dsp:cNvPr id="0" name=""/>
        <dsp:cNvSpPr/>
      </dsp:nvSpPr>
      <dsp:spPr>
        <a:xfrm>
          <a:off x="5072496" y="1883332"/>
          <a:ext cx="735123" cy="68079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B432E-9113-4CF5-BD79-D599117D8E2D}">
      <dsp:nvSpPr>
        <dsp:cNvPr id="0" name=""/>
        <dsp:cNvSpPr/>
      </dsp:nvSpPr>
      <dsp:spPr>
        <a:xfrm>
          <a:off x="5991493" y="2075678"/>
          <a:ext cx="3565017" cy="341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600" kern="1200" dirty="0">
              <a:solidFill>
                <a:srgbClr val="EB7321"/>
              </a:solidFill>
              <a:latin typeface="Calibri" panose="020F0502020204030204"/>
              <a:ea typeface="+mn-ea"/>
              <a:cs typeface="+mn-cs"/>
            </a:rPr>
            <a:t>Pay as you Go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US" sz="1600" kern="1200" dirty="0"/>
        </a:p>
      </dsp:txBody>
      <dsp:txXfrm>
        <a:off x="5991493" y="2075678"/>
        <a:ext cx="3565017" cy="341764"/>
      </dsp:txXfrm>
    </dsp:sp>
    <dsp:sp modelId="{EB2CF851-0449-4C6A-A7BA-6F164B283870}">
      <dsp:nvSpPr>
        <dsp:cNvPr id="0" name=""/>
        <dsp:cNvSpPr/>
      </dsp:nvSpPr>
      <dsp:spPr>
        <a:xfrm>
          <a:off x="5076953" y="2890625"/>
          <a:ext cx="722500" cy="68467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183E6-9504-4317-B04B-39E510EF9D95}">
      <dsp:nvSpPr>
        <dsp:cNvPr id="0" name=""/>
        <dsp:cNvSpPr/>
      </dsp:nvSpPr>
      <dsp:spPr>
        <a:xfrm>
          <a:off x="5988290" y="2983616"/>
          <a:ext cx="3588253" cy="37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600" kern="1200" dirty="0">
              <a:solidFill>
                <a:srgbClr val="EB7321"/>
              </a:solidFill>
              <a:latin typeface="Calibri" panose="020F0502020204030204"/>
              <a:ea typeface="+mn-ea"/>
              <a:cs typeface="+mn-cs"/>
            </a:rPr>
            <a:t>Validations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200" kern="1200" dirty="0">
              <a:solidFill>
                <a:srgbClr val="58B6C0">
                  <a:lumMod val="75000"/>
                </a:srgbClr>
              </a:solidFill>
              <a:latin typeface="Calibri" panose="020F0502020204030204"/>
              <a:ea typeface="+mn-ea"/>
              <a:cs typeface="+mn-cs"/>
            </a:rPr>
            <a:t>In built bells &amp; whistles ensures high quality data for meaningful analytics</a:t>
          </a:r>
        </a:p>
      </dsp:txBody>
      <dsp:txXfrm>
        <a:off x="5988290" y="2983616"/>
        <a:ext cx="3588253" cy="371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22D43-E52C-4DC9-B8C3-03F8B3C57647}">
      <dsp:nvSpPr>
        <dsp:cNvPr id="0" name=""/>
        <dsp:cNvSpPr/>
      </dsp:nvSpPr>
      <dsp:spPr>
        <a:xfrm>
          <a:off x="0" y="4002934"/>
          <a:ext cx="10155741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4878A-4C2E-4217-890A-22762CA461A5}">
      <dsp:nvSpPr>
        <dsp:cNvPr id="0" name=""/>
        <dsp:cNvSpPr/>
      </dsp:nvSpPr>
      <dsp:spPr>
        <a:xfrm>
          <a:off x="0" y="2623999"/>
          <a:ext cx="10155741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D5123-9EF1-4FCB-96B6-F664B4F17965}">
      <dsp:nvSpPr>
        <dsp:cNvPr id="0" name=""/>
        <dsp:cNvSpPr/>
      </dsp:nvSpPr>
      <dsp:spPr>
        <a:xfrm>
          <a:off x="-5993" y="1433321"/>
          <a:ext cx="10155741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581678-AC5D-4B2C-984D-8239B246B6E6}">
      <dsp:nvSpPr>
        <dsp:cNvPr id="0" name=""/>
        <dsp:cNvSpPr/>
      </dsp:nvSpPr>
      <dsp:spPr>
        <a:xfrm>
          <a:off x="0" y="313729"/>
          <a:ext cx="10155741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E28FE-FD25-47E6-9DF1-F60066A77002}">
      <dsp:nvSpPr>
        <dsp:cNvPr id="0" name=""/>
        <dsp:cNvSpPr/>
      </dsp:nvSpPr>
      <dsp:spPr>
        <a:xfrm>
          <a:off x="2640492" y="1317"/>
          <a:ext cx="7515248" cy="31241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Minimal configuration, built for a sales team by a sales team </a:t>
          </a:r>
        </a:p>
      </dsp:txBody>
      <dsp:txXfrm>
        <a:off x="2640492" y="1317"/>
        <a:ext cx="7515248" cy="312412"/>
      </dsp:txXfrm>
    </dsp:sp>
    <dsp:sp modelId="{482A0CDE-2956-40C4-8A56-0816EB78A186}">
      <dsp:nvSpPr>
        <dsp:cNvPr id="0" name=""/>
        <dsp:cNvSpPr/>
      </dsp:nvSpPr>
      <dsp:spPr>
        <a:xfrm>
          <a:off x="0" y="1317"/>
          <a:ext cx="2640492" cy="31241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Out-of-the-box </a:t>
          </a:r>
        </a:p>
      </dsp:txBody>
      <dsp:txXfrm>
        <a:off x="15253" y="16570"/>
        <a:ext cx="2609986" cy="297159"/>
      </dsp:txXfrm>
    </dsp:sp>
    <dsp:sp modelId="{4AEE68DC-FFE8-4CF2-9667-70D6F99E4271}">
      <dsp:nvSpPr>
        <dsp:cNvPr id="0" name=""/>
        <dsp:cNvSpPr/>
      </dsp:nvSpPr>
      <dsp:spPr>
        <a:xfrm>
          <a:off x="0" y="313729"/>
          <a:ext cx="10155741" cy="79155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en-US" sz="1400" b="1" kern="1200" dirty="0">
              <a:latin typeface="Arial Narrow" panose="020B0606020202030204" pitchFamily="34" charset="0"/>
            </a:rPr>
            <a:t>Rich Dashboard </a:t>
          </a:r>
          <a:r>
            <a:rPr lang="en-US" sz="1400" b="0" kern="1200" dirty="0">
              <a:latin typeface="Arial Narrow" panose="020B0606020202030204" pitchFamily="34" charset="0"/>
            </a:rPr>
            <a:t>-</a:t>
          </a:r>
          <a:r>
            <a:rPr lang="en-US" sz="1400" kern="1200" dirty="0">
              <a:latin typeface="Arial Narrow" panose="020B0606020202030204" pitchFamily="34" charset="0"/>
            </a:rPr>
            <a:t> pre configured Sales KPIs with YoY and </a:t>
          </a:r>
          <a:r>
            <a:rPr lang="en-US" sz="1400" kern="1200" dirty="0" err="1">
              <a:latin typeface="Arial Narrow" panose="020B0606020202030204" pitchFamily="34" charset="0"/>
            </a:rPr>
            <a:t>QoQ</a:t>
          </a:r>
          <a:r>
            <a:rPr lang="en-US" sz="1400" kern="1200" dirty="0">
              <a:latin typeface="Arial Narrow" panose="020B0606020202030204" pitchFamily="34" charset="0"/>
            </a:rPr>
            <a:t> comparison.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en-US" sz="1400" b="1" kern="1200" dirty="0">
              <a:latin typeface="Arial Narrow" panose="020B0606020202030204" pitchFamily="34" charset="0"/>
            </a:rPr>
            <a:t>Reports</a:t>
          </a:r>
          <a:r>
            <a:rPr lang="en-US" sz="1400" kern="1200" dirty="0">
              <a:latin typeface="Arial Narrow" panose="020B0606020202030204" pitchFamily="34" charset="0"/>
            </a:rPr>
            <a:t> - available in reporting currency, Live Currency conversion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en-US" sz="1400" b="1" kern="1200" dirty="0">
              <a:latin typeface="Arial Narrow" panose="020B0606020202030204" pitchFamily="34" charset="0"/>
            </a:rPr>
            <a:t>Sales Process </a:t>
          </a:r>
          <a:r>
            <a:rPr lang="en-US" sz="1400" kern="1200" dirty="0">
              <a:latin typeface="Arial Narrow" panose="020B0606020202030204" pitchFamily="34" charset="0"/>
            </a:rPr>
            <a:t>- default process enabled, create opportunities on the fly.</a:t>
          </a:r>
        </a:p>
      </dsp:txBody>
      <dsp:txXfrm>
        <a:off x="0" y="313729"/>
        <a:ext cx="10155741" cy="791558"/>
      </dsp:txXfrm>
    </dsp:sp>
    <dsp:sp modelId="{7BBAA696-8196-4B25-921A-0D8AB81A59D8}">
      <dsp:nvSpPr>
        <dsp:cNvPr id="0" name=""/>
        <dsp:cNvSpPr/>
      </dsp:nvSpPr>
      <dsp:spPr>
        <a:xfrm>
          <a:off x="2622512" y="1120909"/>
          <a:ext cx="7539221" cy="31241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Simple User Interface, similar to social media apps</a:t>
          </a:r>
        </a:p>
      </dsp:txBody>
      <dsp:txXfrm>
        <a:off x="2622512" y="1120909"/>
        <a:ext cx="7539221" cy="312412"/>
      </dsp:txXfrm>
    </dsp:sp>
    <dsp:sp modelId="{3EBADC3B-BD72-4662-9B23-F20A491F20C2}">
      <dsp:nvSpPr>
        <dsp:cNvPr id="0" name=""/>
        <dsp:cNvSpPr/>
      </dsp:nvSpPr>
      <dsp:spPr>
        <a:xfrm>
          <a:off x="-5993" y="1120909"/>
          <a:ext cx="2640492" cy="31241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Intuitive </a:t>
          </a:r>
        </a:p>
      </dsp:txBody>
      <dsp:txXfrm>
        <a:off x="9260" y="1136162"/>
        <a:ext cx="2609986" cy="297159"/>
      </dsp:txXfrm>
    </dsp:sp>
    <dsp:sp modelId="{735410E7-C925-4FFF-9690-90C3CC3E4357}">
      <dsp:nvSpPr>
        <dsp:cNvPr id="0" name=""/>
        <dsp:cNvSpPr/>
      </dsp:nvSpPr>
      <dsp:spPr>
        <a:xfrm>
          <a:off x="0" y="1433321"/>
          <a:ext cx="10155741" cy="84380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en-US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+mn-cs"/>
            </a:rPr>
            <a:t>Zero training </a:t>
          </a:r>
          <a:r>
            <a:rPr lang="en-US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+mn-cs"/>
            </a:rPr>
            <a:t>-</a:t>
          </a:r>
          <a:r>
            <a:rPr lang="en-US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+mn-cs"/>
            </a:rPr>
            <a:t> 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+mn-cs"/>
            </a:rPr>
            <a:t>designed to ensure immediate start for all users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en-US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+mn-cs"/>
            </a:rPr>
            <a:t>Navigation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+mn-cs"/>
            </a:rPr>
            <a:t> - user clearly knows what’s next, improves data quality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en-US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+mn-cs"/>
            </a:rPr>
            <a:t>Autofill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+mn-cs"/>
            </a:rPr>
            <a:t> - User Interface combined with 3</a:t>
          </a:r>
          <a:r>
            <a:rPr lang="en-US" sz="1400" kern="1200" baseline="30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+mn-cs"/>
            </a:rPr>
            <a:t>rd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 Narrow" panose="020B0606020202030204" pitchFamily="34" charset="0"/>
              <a:ea typeface="+mn-ea"/>
              <a:cs typeface="+mn-cs"/>
            </a:rPr>
            <a:t> party APIs for minimum data input leading to high productivity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"/>
          </a:pP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"/>
          </a:pP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0" y="1433321"/>
        <a:ext cx="10155741" cy="843808"/>
      </dsp:txXfrm>
    </dsp:sp>
    <dsp:sp modelId="{099F8E68-0804-4AD7-B5AE-8C5ADB03AC33}">
      <dsp:nvSpPr>
        <dsp:cNvPr id="0" name=""/>
        <dsp:cNvSpPr/>
      </dsp:nvSpPr>
      <dsp:spPr>
        <a:xfrm>
          <a:off x="2640492" y="2292750"/>
          <a:ext cx="7515248" cy="35008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Sales is a collaborative process, include stakeholders</a:t>
          </a:r>
        </a:p>
      </dsp:txBody>
      <dsp:txXfrm>
        <a:off x="2640492" y="2292750"/>
        <a:ext cx="7515248" cy="350086"/>
      </dsp:txXfrm>
    </dsp:sp>
    <dsp:sp modelId="{85C3BAE7-CF04-4331-8711-70C69DC94694}">
      <dsp:nvSpPr>
        <dsp:cNvPr id="0" name=""/>
        <dsp:cNvSpPr/>
      </dsp:nvSpPr>
      <dsp:spPr>
        <a:xfrm>
          <a:off x="0" y="2292750"/>
          <a:ext cx="2640492" cy="3500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Collaboration</a:t>
          </a:r>
        </a:p>
      </dsp:txBody>
      <dsp:txXfrm>
        <a:off x="17093" y="2309843"/>
        <a:ext cx="2606306" cy="332993"/>
      </dsp:txXfrm>
    </dsp:sp>
    <dsp:sp modelId="{E76A9644-EC84-4EC1-9509-04F39DEE9A7B}">
      <dsp:nvSpPr>
        <dsp:cNvPr id="0" name=""/>
        <dsp:cNvSpPr/>
      </dsp:nvSpPr>
      <dsp:spPr>
        <a:xfrm>
          <a:off x="0" y="2642836"/>
          <a:ext cx="10155741" cy="103206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Arial Narrow" panose="020B0606020202030204" pitchFamily="34" charset="0"/>
            </a:rPr>
            <a:t>Custom Function </a:t>
          </a:r>
          <a:r>
            <a:rPr lang="en-US" sz="1400" b="0" kern="1200" dirty="0">
              <a:latin typeface="Arial Narrow" panose="020B0606020202030204" pitchFamily="34" charset="0"/>
            </a:rPr>
            <a:t>-</a:t>
          </a:r>
          <a:r>
            <a:rPr lang="en-US" sz="1400" kern="1200" dirty="0">
              <a:latin typeface="Arial Narrow" panose="020B0606020202030204" pitchFamily="34" charset="0"/>
            </a:rPr>
            <a:t> create functions / departments (finance, legal, </a:t>
          </a:r>
          <a:r>
            <a:rPr lang="en-US" sz="1400" kern="1200" dirty="0" err="1">
              <a:latin typeface="Arial Narrow" panose="020B0606020202030204" pitchFamily="34" charset="0"/>
            </a:rPr>
            <a:t>etc</a:t>
          </a:r>
          <a:r>
            <a:rPr lang="en-US" sz="1400" kern="1200" dirty="0">
              <a:latin typeface="Arial Narrow" panose="020B0606020202030204" pitchFamily="34" charset="0"/>
            </a:rPr>
            <a:t>) for tasks &amp; Approvals, reduce turnaround time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Arial Narrow" panose="020B0606020202030204" pitchFamily="34" charset="0"/>
            </a:rPr>
            <a:t>Alliance Partner</a:t>
          </a:r>
          <a:r>
            <a:rPr lang="en-US" sz="1400" b="0" kern="1200" dirty="0">
              <a:latin typeface="Arial Narrow" panose="020B0606020202030204" pitchFamily="34" charset="0"/>
            </a:rPr>
            <a:t> - create opportunity based access for external stakeholders, improve communication and proposal quality</a:t>
          </a:r>
          <a:endParaRPr lang="en-US" sz="1400" b="1" kern="1200" dirty="0">
            <a:latin typeface="Arial Narrow" panose="020B0606020202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Arial Narrow" panose="020B0606020202030204" pitchFamily="34" charset="0"/>
            </a:rPr>
            <a:t>Teams</a:t>
          </a:r>
          <a:r>
            <a:rPr lang="en-US" sz="1400" b="0" kern="1200" dirty="0">
              <a:latin typeface="Arial Narrow" panose="020B0606020202030204" pitchFamily="34" charset="0"/>
            </a:rPr>
            <a:t> - real time access of KPIs and transaction data </a:t>
          </a:r>
          <a:endParaRPr lang="en-US" sz="1400" b="1" kern="1200" dirty="0">
            <a:latin typeface="Arial Narrow" panose="020B0606020202030204" pitchFamily="34" charset="0"/>
          </a:endParaRPr>
        </a:p>
      </dsp:txBody>
      <dsp:txXfrm>
        <a:off x="0" y="2642836"/>
        <a:ext cx="10155741" cy="1032064"/>
      </dsp:txXfrm>
    </dsp:sp>
    <dsp:sp modelId="{AFAC199C-8A1C-4B83-8579-AA3886C51611}">
      <dsp:nvSpPr>
        <dsp:cNvPr id="0" name=""/>
        <dsp:cNvSpPr/>
      </dsp:nvSpPr>
      <dsp:spPr>
        <a:xfrm>
          <a:off x="2640492" y="3690522"/>
          <a:ext cx="7515248" cy="31241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Repetitive tasks,  workflows and notifications </a:t>
          </a:r>
        </a:p>
      </dsp:txBody>
      <dsp:txXfrm>
        <a:off x="2640492" y="3690522"/>
        <a:ext cx="7515248" cy="312412"/>
      </dsp:txXfrm>
    </dsp:sp>
    <dsp:sp modelId="{802D4ED2-77F6-43FE-9EB1-0E00C28823F9}">
      <dsp:nvSpPr>
        <dsp:cNvPr id="0" name=""/>
        <dsp:cNvSpPr/>
      </dsp:nvSpPr>
      <dsp:spPr>
        <a:xfrm>
          <a:off x="0" y="3690522"/>
          <a:ext cx="2640492" cy="31241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Automation</a:t>
          </a:r>
        </a:p>
      </dsp:txBody>
      <dsp:txXfrm>
        <a:off x="15253" y="3705775"/>
        <a:ext cx="2609986" cy="297159"/>
      </dsp:txXfrm>
    </dsp:sp>
    <dsp:sp modelId="{355C6F71-2C56-4951-8591-8AB2148ED8F6}">
      <dsp:nvSpPr>
        <dsp:cNvPr id="0" name=""/>
        <dsp:cNvSpPr/>
      </dsp:nvSpPr>
      <dsp:spPr>
        <a:xfrm>
          <a:off x="0" y="4002934"/>
          <a:ext cx="10155741" cy="102760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Arial Narrow" panose="020B0606020202030204" pitchFamily="34" charset="0"/>
            </a:rPr>
            <a:t>Easy customization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Arial Narrow" panose="020B0606020202030204" pitchFamily="34" charset="0"/>
            </a:rPr>
            <a:t>Simplified rules </a:t>
          </a:r>
        </a:p>
      </dsp:txBody>
      <dsp:txXfrm>
        <a:off x="0" y="4002934"/>
        <a:ext cx="10155741" cy="1027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FA90-8EC5-4D70-A29C-34CE24F05C8B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44CA-F27A-4C87-BBF3-97DB7750B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60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FA90-8EC5-4D70-A29C-34CE24F05C8B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44CA-F27A-4C87-BBF3-97DB7750B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03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FA90-8EC5-4D70-A29C-34CE24F05C8B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44CA-F27A-4C87-BBF3-97DB7750B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23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FA90-8EC5-4D70-A29C-34CE24F05C8B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44CA-F27A-4C87-BBF3-97DB7750B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68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FA90-8EC5-4D70-A29C-34CE24F05C8B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44CA-F27A-4C87-BBF3-97DB7750B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07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FA90-8EC5-4D70-A29C-34CE24F05C8B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44CA-F27A-4C87-BBF3-97DB7750B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40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FA90-8EC5-4D70-A29C-34CE24F05C8B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44CA-F27A-4C87-BBF3-97DB7750B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11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FA90-8EC5-4D70-A29C-34CE24F05C8B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44CA-F27A-4C87-BBF3-97DB7750B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06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FA90-8EC5-4D70-A29C-34CE24F05C8B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44CA-F27A-4C87-BBF3-97DB7750B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30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FA90-8EC5-4D70-A29C-34CE24F05C8B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44CA-F27A-4C87-BBF3-97DB7750B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88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FA90-8EC5-4D70-A29C-34CE24F05C8B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44CA-F27A-4C87-BBF3-97DB7750B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0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AFA90-8EC5-4D70-A29C-34CE24F05C8B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444CA-F27A-4C87-BBF3-97DB7750B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5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ekorero.com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18" Type="http://schemas.openxmlformats.org/officeDocument/2006/relationships/image" Target="../media/image44.png"/><Relationship Id="rId3" Type="http://schemas.microsoft.com/office/2007/relationships/hdphoto" Target="../media/hdphoto1.wdp"/><Relationship Id="rId21" Type="http://schemas.openxmlformats.org/officeDocument/2006/relationships/image" Target="../media/image46.jpe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" Type="http://schemas.openxmlformats.org/officeDocument/2006/relationships/image" Target="../media/image34.png"/><Relationship Id="rId16" Type="http://schemas.microsoft.com/office/2007/relationships/hdphoto" Target="../media/hdphoto6.wdp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6.png"/><Relationship Id="rId15" Type="http://schemas.openxmlformats.org/officeDocument/2006/relationships/image" Target="../media/image42.png"/><Relationship Id="rId23" Type="http://schemas.openxmlformats.org/officeDocument/2006/relationships/image" Target="../media/image1.png"/><Relationship Id="rId10" Type="http://schemas.openxmlformats.org/officeDocument/2006/relationships/image" Target="../media/image39.png"/><Relationship Id="rId19" Type="http://schemas.openxmlformats.org/officeDocument/2006/relationships/hyperlink" Target="http://www.tekorero.com/" TargetMode="External"/><Relationship Id="rId4" Type="http://schemas.openxmlformats.org/officeDocument/2006/relationships/image" Target="../media/image35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1.png"/><Relationship Id="rId10" Type="http://schemas.openxmlformats.org/officeDocument/2006/relationships/image" Target="../media/image56.png"/><Relationship Id="rId4" Type="http://schemas.openxmlformats.org/officeDocument/2006/relationships/image" Target="../media/image50.jp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0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9.png"/><Relationship Id="rId4" Type="http://schemas.openxmlformats.org/officeDocument/2006/relationships/diagramData" Target="../diagrams/data2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12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49863"/>
            <a:ext cx="9144000" cy="155660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GB" b="1" dirty="0"/>
            </a:br>
            <a:r>
              <a:rPr lang="en-GB" b="1" dirty="0"/>
              <a:t>                         </a:t>
            </a:r>
            <a:r>
              <a:rPr lang="en-GB" sz="2700" i="1" dirty="0"/>
              <a:t>“Sales is as simple as story telling”</a:t>
            </a:r>
            <a:br>
              <a:rPr lang="en-GB" sz="2700" i="1" dirty="0"/>
            </a:br>
            <a:r>
              <a:rPr lang="en-GB" sz="3200" b="1" dirty="0"/>
              <a:t>                         </a:t>
            </a:r>
            <a:endParaRPr lang="en-GB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95741"/>
            <a:ext cx="12192000" cy="666044"/>
          </a:xfrm>
          <a:prstGeom prst="rect">
            <a:avLst/>
          </a:prstGeom>
          <a:solidFill>
            <a:srgbClr val="2BC7FE"/>
          </a:solidFill>
          <a:ln>
            <a:solidFill>
              <a:srgbClr val="2B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85828"/>
            <a:ext cx="12192000" cy="0"/>
          </a:xfrm>
          <a:prstGeom prst="line">
            <a:avLst/>
          </a:prstGeom>
          <a:ln w="38100" cmpd="sng">
            <a:solidFill>
              <a:srgbClr val="2BC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A5F75B5-F065-47A2-8481-37597B757688}"/>
              </a:ext>
            </a:extLst>
          </p:cNvPr>
          <p:cNvSpPr/>
          <p:nvPr/>
        </p:nvSpPr>
        <p:spPr>
          <a:xfrm>
            <a:off x="3230631" y="4669419"/>
            <a:ext cx="5730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>
                <a:ln w="0"/>
                <a:solidFill>
                  <a:srgbClr val="2BC7F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Sales Automation, Customer Acquisition </a:t>
            </a:r>
            <a:endParaRPr lang="en-US" sz="2400" dirty="0">
              <a:ln w="0"/>
              <a:solidFill>
                <a:srgbClr val="2BC7F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3F69F8-A587-4D1A-B587-37AA71FDFC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239420"/>
            <a:ext cx="1225170" cy="368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3EBB1D-0857-4683-87C7-5A73CBA22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76" y="1854379"/>
            <a:ext cx="4033447" cy="121267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01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088B4518-5D00-44AC-9F90-AABC88F9D34B}"/>
              </a:ext>
            </a:extLst>
          </p:cNvPr>
          <p:cNvSpPr txBox="1"/>
          <p:nvPr/>
        </p:nvSpPr>
        <p:spPr>
          <a:xfrm>
            <a:off x="6620127" y="1131250"/>
            <a:ext cx="524931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Customer journey management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SourceSansPro"/>
              </a:rPr>
              <a:t>M</a:t>
            </a:r>
            <a:r>
              <a:rPr lang="en-US" sz="1400" i="0" dirty="0">
                <a:effectLst/>
                <a:latin typeface="SourceSansPro"/>
              </a:rPr>
              <a:t>ultiple sales processes supported, tasks defined for each stage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0" dirty="0">
                <a:effectLst/>
                <a:latin typeface="SourceSansPro"/>
              </a:rPr>
              <a:t>Workflows integrated with Opportunity Lifecycle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rgbClr val="26292C"/>
                </a:solidFill>
                <a:effectLst/>
                <a:latin typeface="SourceSansPro"/>
              </a:rPr>
              <a:t>Ensures task governance, faster turn around, high quality proposal</a:t>
            </a:r>
            <a:endParaRPr lang="en-IN" sz="1400" dirty="0"/>
          </a:p>
        </p:txBody>
      </p:sp>
      <p:sp>
        <p:nvSpPr>
          <p:cNvPr id="32" name="Rounded Rectangle 44">
            <a:extLst>
              <a:ext uri="{FF2B5EF4-FFF2-40B4-BE49-F238E27FC236}">
                <a16:creationId xmlns:a16="http://schemas.microsoft.com/office/drawing/2014/main" id="{BD4E45DF-0400-4D10-A35D-8C9DF1DE0D86}"/>
              </a:ext>
            </a:extLst>
          </p:cNvPr>
          <p:cNvSpPr/>
          <p:nvPr/>
        </p:nvSpPr>
        <p:spPr>
          <a:xfrm>
            <a:off x="6318344" y="976610"/>
            <a:ext cx="5684035" cy="182873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DEBCB-97F3-4853-914B-4BE8D2C6B8B2}"/>
              </a:ext>
            </a:extLst>
          </p:cNvPr>
          <p:cNvSpPr txBox="1"/>
          <p:nvPr/>
        </p:nvSpPr>
        <p:spPr>
          <a:xfrm>
            <a:off x="635554" y="4303724"/>
            <a:ext cx="53517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Tasks &amp; Approvals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6292C"/>
                </a:solidFill>
                <a:effectLst/>
                <a:latin typeface="SourceSansPro"/>
              </a:rPr>
              <a:t>Easy configuration of processes for managing Tasks &amp; Approvals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6292C"/>
                </a:solidFill>
                <a:effectLst/>
                <a:latin typeface="SourceSansPro"/>
              </a:rPr>
              <a:t>Team members hav</a:t>
            </a:r>
            <a:r>
              <a:rPr lang="en-US" sz="1400" dirty="0">
                <a:solidFill>
                  <a:srgbClr val="26292C"/>
                </a:solidFill>
                <a:latin typeface="SourceSansPro"/>
              </a:rPr>
              <a:t>e access to documentation and other info to complete tasks / approvals with real time communication.</a:t>
            </a:r>
            <a:r>
              <a:rPr lang="en-US" sz="1400" b="0" i="0" dirty="0">
                <a:solidFill>
                  <a:srgbClr val="26292C"/>
                </a:solidFill>
                <a:effectLst/>
                <a:latin typeface="SourceSansPro"/>
              </a:rPr>
              <a:t>  </a:t>
            </a:r>
            <a:endParaRPr lang="en-IN" sz="1400" dirty="0"/>
          </a:p>
        </p:txBody>
      </p:sp>
      <p:sp>
        <p:nvSpPr>
          <p:cNvPr id="28" name="Rounded Rectangle 44">
            <a:extLst>
              <a:ext uri="{FF2B5EF4-FFF2-40B4-BE49-F238E27FC236}">
                <a16:creationId xmlns:a16="http://schemas.microsoft.com/office/drawing/2014/main" id="{915DB50A-F29A-4C6D-93C8-B2CAC17C888B}"/>
              </a:ext>
            </a:extLst>
          </p:cNvPr>
          <p:cNvSpPr/>
          <p:nvPr/>
        </p:nvSpPr>
        <p:spPr>
          <a:xfrm>
            <a:off x="469423" y="4138546"/>
            <a:ext cx="5684035" cy="173074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5AEC51-14C5-4AE3-A942-654C9B6B55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239420"/>
            <a:ext cx="1225170" cy="3683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F04D229-6C84-4D3C-B7BB-0883C693C9D8}"/>
              </a:ext>
            </a:extLst>
          </p:cNvPr>
          <p:cNvSpPr/>
          <p:nvPr/>
        </p:nvSpPr>
        <p:spPr>
          <a:xfrm>
            <a:off x="0" y="6195741"/>
            <a:ext cx="12192000" cy="666044"/>
          </a:xfrm>
          <a:prstGeom prst="rect">
            <a:avLst/>
          </a:prstGeom>
          <a:solidFill>
            <a:srgbClr val="2BC7FE"/>
          </a:solidFill>
          <a:ln>
            <a:solidFill>
              <a:srgbClr val="2B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6076B9-8526-456A-8C99-F9BEC5214C85}"/>
              </a:ext>
            </a:extLst>
          </p:cNvPr>
          <p:cNvCxnSpPr/>
          <p:nvPr/>
        </p:nvCxnSpPr>
        <p:spPr>
          <a:xfrm>
            <a:off x="0" y="885828"/>
            <a:ext cx="12192000" cy="0"/>
          </a:xfrm>
          <a:prstGeom prst="line">
            <a:avLst/>
          </a:prstGeom>
          <a:ln w="38100" cmpd="sng">
            <a:solidFill>
              <a:srgbClr val="2BC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1B6017D-2B0B-4D26-B744-8F2DDAC7FD60}"/>
              </a:ext>
            </a:extLst>
          </p:cNvPr>
          <p:cNvSpPr txBox="1"/>
          <p:nvPr/>
        </p:nvSpPr>
        <p:spPr>
          <a:xfrm>
            <a:off x="82639" y="177438"/>
            <a:ext cx="9454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Arial" panose="020B0604020202020204" pitchFamily="34" charset="0"/>
              </a:rPr>
              <a:t>Workflow driven Processes</a:t>
            </a:r>
            <a:endParaRPr lang="en-IN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10740-9411-416F-BCA7-42EECC951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24" y="3184688"/>
            <a:ext cx="5766674" cy="2787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809022-7519-4664-A126-C68F2B47F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5" y="1051007"/>
            <a:ext cx="5725354" cy="282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68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FB1D6CD-3384-4BF3-AF35-DA842DF31B5B}"/>
              </a:ext>
            </a:extLst>
          </p:cNvPr>
          <p:cNvSpPr txBox="1"/>
          <p:nvPr/>
        </p:nvSpPr>
        <p:spPr>
          <a:xfrm>
            <a:off x="71024" y="180182"/>
            <a:ext cx="9454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Arial" panose="020B0604020202020204" pitchFamily="34" charset="0"/>
              </a:rPr>
              <a:t>Automation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8B4518-5D00-44AC-9F90-AABC88F9D34B}"/>
              </a:ext>
            </a:extLst>
          </p:cNvPr>
          <p:cNvSpPr txBox="1"/>
          <p:nvPr/>
        </p:nvSpPr>
        <p:spPr>
          <a:xfrm>
            <a:off x="6620127" y="1131250"/>
            <a:ext cx="52493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Auto Approvals / Quotations / Invoicing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6292C"/>
                </a:solidFill>
                <a:effectLst/>
                <a:latin typeface="SourceSansPro"/>
              </a:rPr>
              <a:t>Easy to configure rules for automating Approvals, send quotations and get it approved at the click of a button.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6292C"/>
                </a:solidFill>
                <a:latin typeface="SourceSansPro"/>
              </a:rPr>
              <a:t>Create and attach Templates as needed for each process.</a:t>
            </a:r>
            <a:endParaRPr lang="en-IN" sz="1400" dirty="0"/>
          </a:p>
        </p:txBody>
      </p:sp>
      <p:sp>
        <p:nvSpPr>
          <p:cNvPr id="32" name="Rounded Rectangle 44">
            <a:extLst>
              <a:ext uri="{FF2B5EF4-FFF2-40B4-BE49-F238E27FC236}">
                <a16:creationId xmlns:a16="http://schemas.microsoft.com/office/drawing/2014/main" id="{BD4E45DF-0400-4D10-A35D-8C9DF1DE0D86}"/>
              </a:ext>
            </a:extLst>
          </p:cNvPr>
          <p:cNvSpPr/>
          <p:nvPr/>
        </p:nvSpPr>
        <p:spPr>
          <a:xfrm>
            <a:off x="6318344" y="976610"/>
            <a:ext cx="5684035" cy="182873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DEBCB-97F3-4853-914B-4BE8D2C6B8B2}"/>
              </a:ext>
            </a:extLst>
          </p:cNvPr>
          <p:cNvSpPr txBox="1"/>
          <p:nvPr/>
        </p:nvSpPr>
        <p:spPr>
          <a:xfrm>
            <a:off x="442553" y="4221909"/>
            <a:ext cx="5351772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Manage Escalations / Leads / Opportunities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6292C"/>
                </a:solidFill>
                <a:latin typeface="SourceSansPro"/>
              </a:rPr>
              <a:t>Automate emails and notifications to ensure governance of tasks.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6292C"/>
                </a:solidFill>
                <a:latin typeface="SourceSansPro"/>
              </a:rPr>
              <a:t>Manage aging and distribution of leads &amp; through rules.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6292C"/>
                </a:solidFill>
                <a:latin typeface="SourceSansPro"/>
              </a:rPr>
              <a:t>Opportunities aging and lifecycle also automated. 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N" sz="1400" dirty="0"/>
          </a:p>
        </p:txBody>
      </p:sp>
      <p:sp>
        <p:nvSpPr>
          <p:cNvPr id="28" name="Rounded Rectangle 44">
            <a:extLst>
              <a:ext uri="{FF2B5EF4-FFF2-40B4-BE49-F238E27FC236}">
                <a16:creationId xmlns:a16="http://schemas.microsoft.com/office/drawing/2014/main" id="{915DB50A-F29A-4C6D-93C8-B2CAC17C888B}"/>
              </a:ext>
            </a:extLst>
          </p:cNvPr>
          <p:cNvSpPr/>
          <p:nvPr/>
        </p:nvSpPr>
        <p:spPr>
          <a:xfrm>
            <a:off x="303291" y="4100147"/>
            <a:ext cx="5684035" cy="173074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0247CF-D4F7-4823-A110-690B1D8ADF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239420"/>
            <a:ext cx="1225170" cy="3683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47EBD79-6713-4A81-B650-2EFF719B4DE8}"/>
              </a:ext>
            </a:extLst>
          </p:cNvPr>
          <p:cNvSpPr/>
          <p:nvPr/>
        </p:nvSpPr>
        <p:spPr>
          <a:xfrm>
            <a:off x="0" y="6195741"/>
            <a:ext cx="12192000" cy="666044"/>
          </a:xfrm>
          <a:prstGeom prst="rect">
            <a:avLst/>
          </a:prstGeom>
          <a:solidFill>
            <a:srgbClr val="2BC7FE"/>
          </a:solidFill>
          <a:ln>
            <a:solidFill>
              <a:srgbClr val="2B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D9A6B2-CB6D-41BA-AE46-8EA19915803A}"/>
              </a:ext>
            </a:extLst>
          </p:cNvPr>
          <p:cNvCxnSpPr/>
          <p:nvPr/>
        </p:nvCxnSpPr>
        <p:spPr>
          <a:xfrm>
            <a:off x="0" y="885828"/>
            <a:ext cx="12192000" cy="0"/>
          </a:xfrm>
          <a:prstGeom prst="line">
            <a:avLst/>
          </a:prstGeom>
          <a:ln w="38100" cmpd="sng">
            <a:solidFill>
              <a:srgbClr val="2BC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F592AF6-638F-4CDF-85CB-937B36202E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4" y="1068255"/>
            <a:ext cx="5737771" cy="27947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30FFB8-7BEF-4E7E-A028-0BFF66003A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344" y="3136231"/>
            <a:ext cx="5684034" cy="283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63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FB1D6CD-3384-4BF3-AF35-DA842DF31B5B}"/>
              </a:ext>
            </a:extLst>
          </p:cNvPr>
          <p:cNvSpPr txBox="1"/>
          <p:nvPr/>
        </p:nvSpPr>
        <p:spPr>
          <a:xfrm>
            <a:off x="71024" y="180182"/>
            <a:ext cx="9454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Arial" panose="020B0604020202020204" pitchFamily="34" charset="0"/>
              </a:rPr>
              <a:t>Collaboration – internal &amp; external stakeholders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8B4518-5D00-44AC-9F90-AABC88F9D34B}"/>
              </a:ext>
            </a:extLst>
          </p:cNvPr>
          <p:cNvSpPr txBox="1"/>
          <p:nvPr/>
        </p:nvSpPr>
        <p:spPr>
          <a:xfrm>
            <a:off x="6620127" y="1131250"/>
            <a:ext cx="524931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Break the Silos – Multi disciplinary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6292C"/>
                </a:solidFill>
                <a:effectLst/>
                <a:latin typeface="SourceSansPro"/>
              </a:rPr>
              <a:t>Include colleagues from other functions in Korero. 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6292C"/>
                </a:solidFill>
                <a:effectLst/>
                <a:latin typeface="SourceSansPro"/>
              </a:rPr>
              <a:t>Users from other functions will be able to support sales team on key tasks, approvals and more.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6292C"/>
                </a:solidFill>
                <a:latin typeface="SourceSansPro"/>
              </a:rPr>
              <a:t>Create Custom Function modules</a:t>
            </a:r>
            <a:endParaRPr lang="en-IN" sz="1400" dirty="0"/>
          </a:p>
        </p:txBody>
      </p:sp>
      <p:sp>
        <p:nvSpPr>
          <p:cNvPr id="32" name="Rounded Rectangle 44">
            <a:extLst>
              <a:ext uri="{FF2B5EF4-FFF2-40B4-BE49-F238E27FC236}">
                <a16:creationId xmlns:a16="http://schemas.microsoft.com/office/drawing/2014/main" id="{BD4E45DF-0400-4D10-A35D-8C9DF1DE0D86}"/>
              </a:ext>
            </a:extLst>
          </p:cNvPr>
          <p:cNvSpPr/>
          <p:nvPr/>
        </p:nvSpPr>
        <p:spPr>
          <a:xfrm>
            <a:off x="6318344" y="976610"/>
            <a:ext cx="5684035" cy="182873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DEBCB-97F3-4853-914B-4BE8D2C6B8B2}"/>
              </a:ext>
            </a:extLst>
          </p:cNvPr>
          <p:cNvSpPr txBox="1"/>
          <p:nvPr/>
        </p:nvSpPr>
        <p:spPr>
          <a:xfrm>
            <a:off x="469422" y="4255662"/>
            <a:ext cx="5351772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Beyond the Enterprise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6292C"/>
                </a:solidFill>
                <a:effectLst/>
                <a:latin typeface="SourceSansPro"/>
              </a:rPr>
              <a:t>Add alliance partners as collaborators to your Korero account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6292C"/>
                </a:solidFill>
                <a:latin typeface="SourceSansPro"/>
              </a:rPr>
              <a:t>Extend opportunity based login for partners to contribute in the sales lifecycle.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6292C"/>
                </a:solidFill>
                <a:latin typeface="SourceSansPro"/>
              </a:rPr>
              <a:t>T</a:t>
            </a:r>
            <a:r>
              <a:rPr lang="en-US" sz="1400" b="0" i="0" dirty="0">
                <a:solidFill>
                  <a:srgbClr val="26292C"/>
                </a:solidFill>
                <a:effectLst/>
                <a:latin typeface="SourceSansPro"/>
              </a:rPr>
              <a:t>ag partner users in respective opportunities, exchange notes in real time, seamless communication for quality inputs and quotes.</a:t>
            </a:r>
            <a:endParaRPr lang="en-IN" sz="1400" dirty="0"/>
          </a:p>
        </p:txBody>
      </p:sp>
      <p:sp>
        <p:nvSpPr>
          <p:cNvPr id="28" name="Rounded Rectangle 44">
            <a:extLst>
              <a:ext uri="{FF2B5EF4-FFF2-40B4-BE49-F238E27FC236}">
                <a16:creationId xmlns:a16="http://schemas.microsoft.com/office/drawing/2014/main" id="{915DB50A-F29A-4C6D-93C8-B2CAC17C888B}"/>
              </a:ext>
            </a:extLst>
          </p:cNvPr>
          <p:cNvSpPr/>
          <p:nvPr/>
        </p:nvSpPr>
        <p:spPr>
          <a:xfrm>
            <a:off x="303291" y="4100146"/>
            <a:ext cx="5684035" cy="198677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0247CF-D4F7-4823-A110-690B1D8ADF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239420"/>
            <a:ext cx="1225170" cy="3683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47EBD79-6713-4A81-B650-2EFF719B4DE8}"/>
              </a:ext>
            </a:extLst>
          </p:cNvPr>
          <p:cNvSpPr/>
          <p:nvPr/>
        </p:nvSpPr>
        <p:spPr>
          <a:xfrm>
            <a:off x="0" y="6195741"/>
            <a:ext cx="12192000" cy="666044"/>
          </a:xfrm>
          <a:prstGeom prst="rect">
            <a:avLst/>
          </a:prstGeom>
          <a:solidFill>
            <a:srgbClr val="2BC7FE"/>
          </a:solidFill>
          <a:ln>
            <a:solidFill>
              <a:srgbClr val="2B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D9A6B2-CB6D-41BA-AE46-8EA19915803A}"/>
              </a:ext>
            </a:extLst>
          </p:cNvPr>
          <p:cNvCxnSpPr/>
          <p:nvPr/>
        </p:nvCxnSpPr>
        <p:spPr>
          <a:xfrm>
            <a:off x="0" y="885828"/>
            <a:ext cx="12192000" cy="0"/>
          </a:xfrm>
          <a:prstGeom prst="line">
            <a:avLst/>
          </a:prstGeom>
          <a:ln w="38100" cmpd="sng">
            <a:solidFill>
              <a:srgbClr val="2BC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9CA1358-B6F1-48F7-A0A2-07320F411F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676" y="3218517"/>
            <a:ext cx="5684036" cy="2794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0334B9-BCB9-4983-8447-D15149B621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8" y="1006132"/>
            <a:ext cx="5664769" cy="279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35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FB1D6CD-3384-4BF3-AF35-DA842DF31B5B}"/>
              </a:ext>
            </a:extLst>
          </p:cNvPr>
          <p:cNvSpPr txBox="1"/>
          <p:nvPr/>
        </p:nvSpPr>
        <p:spPr>
          <a:xfrm>
            <a:off x="71024" y="180182"/>
            <a:ext cx="9454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Arial" panose="020B0604020202020204" pitchFamily="34" charset="0"/>
              </a:rPr>
              <a:t>Simple UI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8B4518-5D00-44AC-9F90-AABC88F9D34B}"/>
              </a:ext>
            </a:extLst>
          </p:cNvPr>
          <p:cNvSpPr txBox="1"/>
          <p:nvPr/>
        </p:nvSpPr>
        <p:spPr>
          <a:xfrm>
            <a:off x="6620127" y="1131250"/>
            <a:ext cx="524931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Intuitive</a:t>
            </a:r>
            <a:r>
              <a:rPr lang="en-US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features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6292C"/>
                </a:solidFill>
                <a:latin typeface="SourceSansPro"/>
              </a:rPr>
              <a:t>Data driven, you have less boxes to fill while Korero does the heavy lifting with high quality output.</a:t>
            </a:r>
            <a:endParaRPr lang="en-IN" sz="1400" dirty="0">
              <a:solidFill>
                <a:srgbClr val="26292C"/>
              </a:solidFill>
              <a:latin typeface="SourceSansPro"/>
            </a:endParaRPr>
          </a:p>
        </p:txBody>
      </p:sp>
      <p:sp>
        <p:nvSpPr>
          <p:cNvPr id="32" name="Rounded Rectangle 44">
            <a:extLst>
              <a:ext uri="{FF2B5EF4-FFF2-40B4-BE49-F238E27FC236}">
                <a16:creationId xmlns:a16="http://schemas.microsoft.com/office/drawing/2014/main" id="{BD4E45DF-0400-4D10-A35D-8C9DF1DE0D86}"/>
              </a:ext>
            </a:extLst>
          </p:cNvPr>
          <p:cNvSpPr/>
          <p:nvPr/>
        </p:nvSpPr>
        <p:spPr>
          <a:xfrm>
            <a:off x="6318344" y="976610"/>
            <a:ext cx="5684035" cy="182873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DEBCB-97F3-4853-914B-4BE8D2C6B8B2}"/>
              </a:ext>
            </a:extLst>
          </p:cNvPr>
          <p:cNvSpPr txBox="1"/>
          <p:nvPr/>
        </p:nvSpPr>
        <p:spPr>
          <a:xfrm>
            <a:off x="469422" y="4255662"/>
            <a:ext cx="535177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Easy to use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6292C"/>
                </a:solidFill>
                <a:latin typeface="SourceSansPro"/>
              </a:rPr>
              <a:t>Easy to use features like drag &amp; drop for maturing an opportunity.</a:t>
            </a:r>
          </a:p>
        </p:txBody>
      </p:sp>
      <p:sp>
        <p:nvSpPr>
          <p:cNvPr id="28" name="Rounded Rectangle 44">
            <a:extLst>
              <a:ext uri="{FF2B5EF4-FFF2-40B4-BE49-F238E27FC236}">
                <a16:creationId xmlns:a16="http://schemas.microsoft.com/office/drawing/2014/main" id="{915DB50A-F29A-4C6D-93C8-B2CAC17C888B}"/>
              </a:ext>
            </a:extLst>
          </p:cNvPr>
          <p:cNvSpPr/>
          <p:nvPr/>
        </p:nvSpPr>
        <p:spPr>
          <a:xfrm>
            <a:off x="303291" y="4100147"/>
            <a:ext cx="5684035" cy="173074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0247CF-D4F7-4823-A110-690B1D8ADF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239420"/>
            <a:ext cx="1225170" cy="3683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47EBD79-6713-4A81-B650-2EFF719B4DE8}"/>
              </a:ext>
            </a:extLst>
          </p:cNvPr>
          <p:cNvSpPr/>
          <p:nvPr/>
        </p:nvSpPr>
        <p:spPr>
          <a:xfrm>
            <a:off x="0" y="6195741"/>
            <a:ext cx="12192000" cy="666044"/>
          </a:xfrm>
          <a:prstGeom prst="rect">
            <a:avLst/>
          </a:prstGeom>
          <a:solidFill>
            <a:srgbClr val="2BC7FE"/>
          </a:solidFill>
          <a:ln>
            <a:solidFill>
              <a:srgbClr val="2B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D9A6B2-CB6D-41BA-AE46-8EA19915803A}"/>
              </a:ext>
            </a:extLst>
          </p:cNvPr>
          <p:cNvCxnSpPr/>
          <p:nvPr/>
        </p:nvCxnSpPr>
        <p:spPr>
          <a:xfrm>
            <a:off x="0" y="885828"/>
            <a:ext cx="12192000" cy="0"/>
          </a:xfrm>
          <a:prstGeom prst="line">
            <a:avLst/>
          </a:prstGeom>
          <a:ln w="38100" cmpd="sng">
            <a:solidFill>
              <a:srgbClr val="2BC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541AB54-66EC-4A2C-BB98-5BCF8A192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40" y="3310829"/>
            <a:ext cx="5664769" cy="2794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65A5B9-929C-40B2-A1D7-11DEB7E17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8" y="980349"/>
            <a:ext cx="5664769" cy="279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04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47" y="23518"/>
            <a:ext cx="89725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Competition Comparison </a:t>
            </a:r>
          </a:p>
          <a:p>
            <a:r>
              <a:rPr lang="en-US" dirty="0">
                <a:ln w="0"/>
                <a:solidFill>
                  <a:srgbClr val="2BC7F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Leading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dirty="0">
                <a:ln w="0"/>
                <a:solidFill>
                  <a:srgbClr val="2BC7F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CRMs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3958" y="6556210"/>
            <a:ext cx="7455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Powered by InnoverenIT Services Private Limited.</a:t>
            </a:r>
            <a:endParaRPr lang="en-GB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111321"/>
              </p:ext>
            </p:extLst>
          </p:nvPr>
        </p:nvGraphicFramePr>
        <p:xfrm>
          <a:off x="195309" y="983619"/>
          <a:ext cx="11355773" cy="409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653">
                  <a:extLst>
                    <a:ext uri="{9D8B030D-6E8A-4147-A177-3AD203B41FA5}">
                      <a16:colId xmlns:a16="http://schemas.microsoft.com/office/drawing/2014/main" val="2484701562"/>
                    </a:ext>
                  </a:extLst>
                </a:gridCol>
                <a:gridCol w="6349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35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Topics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Korero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HubSpot 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Pipedrive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0" kern="1200" dirty="0">
                          <a:solidFill>
                            <a:schemeClr val="dk1"/>
                          </a:solidFill>
                        </a:rPr>
                        <a:t>Configurable Fiscal year </a:t>
                      </a:r>
                      <a:endParaRPr lang="en-GB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0" kern="1200" dirty="0">
                          <a:solidFill>
                            <a:schemeClr val="dk1"/>
                          </a:solidFill>
                        </a:rPr>
                        <a:t>Out-of-the-box real time reports and analytics with YoY and </a:t>
                      </a:r>
                      <a:r>
                        <a:rPr lang="en-GB" sz="1300" b="0" kern="1200" dirty="0" err="1">
                          <a:solidFill>
                            <a:schemeClr val="dk1"/>
                          </a:solidFill>
                        </a:rPr>
                        <a:t>QoQ</a:t>
                      </a:r>
                      <a:r>
                        <a:rPr lang="en-GB" sz="1300" b="0" kern="1200" dirty="0">
                          <a:solidFill>
                            <a:schemeClr val="dk1"/>
                          </a:solidFill>
                        </a:rPr>
                        <a:t> basis</a:t>
                      </a:r>
                      <a:endParaRPr lang="en-GB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6437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dk1"/>
                          </a:solidFill>
                        </a:rPr>
                        <a:t>Teams performance &amp; analytics – fiscal year view, individual achievement</a:t>
                      </a:r>
                      <a:endParaRPr lang="en-GB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0" kern="1200" dirty="0">
                          <a:solidFill>
                            <a:schemeClr val="dk1"/>
                          </a:solidFill>
                        </a:rPr>
                        <a:t>Integrated Live currency exchange</a:t>
                      </a:r>
                      <a:endParaRPr lang="en-GB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</a:rPr>
                        <a:t>Currency exchange rates integrated for reporting in unified currency with Dashboards / Processes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kern="1200" dirty="0">
                          <a:solidFill>
                            <a:schemeClr val="dk1"/>
                          </a:solidFill>
                        </a:rPr>
                        <a:t>Process Management</a:t>
                      </a:r>
                      <a:endParaRPr lang="en-GB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dk1"/>
                          </a:solidFill>
                        </a:rPr>
                        <a:t>Sales Processes integrated with Task management &amp; Approval Workflows</a:t>
                      </a:r>
                      <a:endParaRPr lang="en-GB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Automate Service Level Agreement &amp; Escalation management with notifications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7498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/>
                        <a:t>Automate Quotation approval by 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Collaboration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300" b="0" dirty="0"/>
                        <a:t>Extend access to non sales users – task management &amp; approvals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0" kern="1200" dirty="0">
                          <a:solidFill>
                            <a:schemeClr val="dk1"/>
                          </a:solidFill>
                        </a:rPr>
                        <a:t>Extend opportunity linked access to Partners / Alliances</a:t>
                      </a:r>
                      <a:endParaRPr lang="en-GB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209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300" b="0" dirty="0"/>
                        <a:t>Alliance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/>
                        <a:t>Tag Partners with Sales Processes – ensure governance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07506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986" y="1677358"/>
            <a:ext cx="253253" cy="2532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984" y="4053303"/>
            <a:ext cx="253253" cy="2532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116" y="3293263"/>
            <a:ext cx="253253" cy="2532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985" y="3651019"/>
            <a:ext cx="253253" cy="2532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370" y="2044900"/>
            <a:ext cx="253253" cy="25325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116" y="2915434"/>
            <a:ext cx="253253" cy="25325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B1271CA-2565-473A-88FE-FD323E613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743" y="2470684"/>
            <a:ext cx="253253" cy="2532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EB8A6D-353A-4D79-9B88-9D9AD1A14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116" y="4411816"/>
            <a:ext cx="253253" cy="2532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11C46B-525F-4173-BD77-7BBD65B85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116" y="4750471"/>
            <a:ext cx="253253" cy="2532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806" y="2469559"/>
            <a:ext cx="253253" cy="25325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806" y="1677358"/>
            <a:ext cx="257735" cy="25773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642" y="2032883"/>
            <a:ext cx="257735" cy="25773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795" y="3628309"/>
            <a:ext cx="257735" cy="25773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302494B-26F7-46F0-A780-2B675F999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1324" y="2895030"/>
            <a:ext cx="257735" cy="25773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DB99C56-8085-4169-A74D-2B7E5EB87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806" y="4048821"/>
            <a:ext cx="257735" cy="25773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2EA2FCF-2837-44E8-B73A-82992C955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641" y="3257278"/>
            <a:ext cx="257735" cy="257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A71361-42A1-4942-8179-C48AE8484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564" y="4385179"/>
            <a:ext cx="257735" cy="2577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1E5D13-6458-429F-993E-F5B57B395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564" y="4788067"/>
            <a:ext cx="257735" cy="2577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A9F865-7FCA-47A3-9687-954F6A7D00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239420"/>
            <a:ext cx="1225170" cy="36835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2551ADB-69F5-43F5-84F2-28DACB529B04}"/>
              </a:ext>
            </a:extLst>
          </p:cNvPr>
          <p:cNvSpPr/>
          <p:nvPr/>
        </p:nvSpPr>
        <p:spPr>
          <a:xfrm>
            <a:off x="0" y="6195741"/>
            <a:ext cx="12192000" cy="666044"/>
          </a:xfrm>
          <a:prstGeom prst="rect">
            <a:avLst/>
          </a:prstGeom>
          <a:solidFill>
            <a:srgbClr val="2BC7FE"/>
          </a:solidFill>
          <a:ln>
            <a:solidFill>
              <a:srgbClr val="2B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5E22D26-24DD-4DAB-A98B-17F9A3FAAE17}"/>
              </a:ext>
            </a:extLst>
          </p:cNvPr>
          <p:cNvCxnSpPr/>
          <p:nvPr/>
        </p:nvCxnSpPr>
        <p:spPr>
          <a:xfrm>
            <a:off x="0" y="885828"/>
            <a:ext cx="12192000" cy="0"/>
          </a:xfrm>
          <a:prstGeom prst="line">
            <a:avLst/>
          </a:prstGeom>
          <a:ln w="38100" cmpd="sng">
            <a:solidFill>
              <a:srgbClr val="2BC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8E2368EC-B32E-426F-A766-3101A5C1E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048" y="3673789"/>
            <a:ext cx="257735" cy="2577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4BEC57-B578-4B16-9129-C2F066A2F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790" y="4415812"/>
            <a:ext cx="257735" cy="25773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0016766-358E-48C2-A1D0-999140E31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794" y="2033088"/>
            <a:ext cx="257735" cy="25773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8CF82F3-FD54-47D7-B3A4-82C7FC860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443" y="1670401"/>
            <a:ext cx="257735" cy="25773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64DBB91-88A8-4924-99EA-1B7986C82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725" y="2928753"/>
            <a:ext cx="257735" cy="2577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E952BDC-1883-40D2-8632-714683546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792" y="3298170"/>
            <a:ext cx="257735" cy="25773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18F8567-0B08-4037-90A8-A28FAC7B5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18" y="4026285"/>
            <a:ext cx="257735" cy="25773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9D981E3-B9D3-4A4B-BBCF-8B7C35546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19" y="2465410"/>
            <a:ext cx="257735" cy="25773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CB7DA79-C9F3-4D3A-B3B9-B064A5BE5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048" y="4785239"/>
            <a:ext cx="257735" cy="25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41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A7761B-151F-4C2B-8858-C2EB0CB694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239420"/>
            <a:ext cx="1225170" cy="3683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3E97F3-202D-4500-800A-F00C01C4BFE1}"/>
              </a:ext>
            </a:extLst>
          </p:cNvPr>
          <p:cNvSpPr/>
          <p:nvPr/>
        </p:nvSpPr>
        <p:spPr>
          <a:xfrm>
            <a:off x="0" y="6195741"/>
            <a:ext cx="12192000" cy="666044"/>
          </a:xfrm>
          <a:prstGeom prst="rect">
            <a:avLst/>
          </a:prstGeom>
          <a:solidFill>
            <a:srgbClr val="2BC7FE"/>
          </a:solidFill>
          <a:ln>
            <a:solidFill>
              <a:srgbClr val="2B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4F5BB1-E1A6-436F-A7C1-7ECA9A0356AF}"/>
              </a:ext>
            </a:extLst>
          </p:cNvPr>
          <p:cNvCxnSpPr/>
          <p:nvPr/>
        </p:nvCxnSpPr>
        <p:spPr>
          <a:xfrm>
            <a:off x="0" y="885828"/>
            <a:ext cx="12192000" cy="0"/>
          </a:xfrm>
          <a:prstGeom prst="line">
            <a:avLst/>
          </a:prstGeom>
          <a:ln w="38100" cmpd="sng">
            <a:solidFill>
              <a:srgbClr val="2BC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EC135F5-CC5A-4C81-9FFD-71B0DC78FAC5}"/>
              </a:ext>
            </a:extLst>
          </p:cNvPr>
          <p:cNvSpPr txBox="1"/>
          <p:nvPr/>
        </p:nvSpPr>
        <p:spPr>
          <a:xfrm>
            <a:off x="3783367" y="3167390"/>
            <a:ext cx="462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Pricing</a:t>
            </a:r>
          </a:p>
        </p:txBody>
      </p:sp>
    </p:spTree>
    <p:extLst>
      <p:ext uri="{BB962C8B-B14F-4D97-AF65-F5344CB8AC3E}">
        <p14:creationId xmlns:p14="http://schemas.microsoft.com/office/powerpoint/2010/main" val="850454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58" y="24054"/>
            <a:ext cx="89725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</a:rPr>
              <a:t>Pricing</a:t>
            </a:r>
          </a:p>
          <a:p>
            <a:r>
              <a:rPr lang="en-US" dirty="0">
                <a:ln w="0"/>
                <a:solidFill>
                  <a:srgbClr val="2BC7F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Subscription</a:t>
            </a:r>
            <a:r>
              <a:rPr lang="en-US" sz="2000" dirty="0">
                <a:ln w="0"/>
                <a:solidFill>
                  <a:srgbClr val="2BC7F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Overview</a:t>
            </a:r>
            <a:endParaRPr lang="en-GB" sz="2000" dirty="0">
              <a:ln w="0"/>
              <a:solidFill>
                <a:srgbClr val="2BC7F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643788"/>
              </p:ext>
            </p:extLst>
          </p:nvPr>
        </p:nvGraphicFramePr>
        <p:xfrm>
          <a:off x="193795" y="1023128"/>
          <a:ext cx="3676869" cy="2595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76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Daily data back up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Storage for data, documents,</a:t>
                      </a:r>
                      <a:r>
                        <a:rPr lang="en-US" sz="1600" baseline="0" dirty="0"/>
                        <a:t> images, etc.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Week</a:t>
                      </a:r>
                      <a:r>
                        <a:rPr lang="en-US" sz="1600" baseline="0"/>
                        <a:t> day support</a:t>
                      </a:r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User</a:t>
                      </a:r>
                      <a:r>
                        <a:rPr lang="en-US" sz="1600" baseline="0" dirty="0"/>
                        <a:t> organization hierarchy access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Metrics </a:t>
                      </a:r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Price per user per month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153469"/>
              </p:ext>
            </p:extLst>
          </p:nvPr>
        </p:nvGraphicFramePr>
        <p:xfrm>
          <a:off x="3983516" y="1022971"/>
          <a:ext cx="2590656" cy="2595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90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Basic</a:t>
                      </a:r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GB / user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Email</a:t>
                      </a:r>
                      <a:r>
                        <a:rPr lang="en-US" sz="1600" baseline="0" dirty="0"/>
                        <a:t> only 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Basic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9 </a:t>
                      </a:r>
                      <a:r>
                        <a:rPr lang="en-US" sz="1800" b="1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/ 10 US$ / 7 £ / 700 ₹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897176"/>
              </p:ext>
            </p:extLst>
          </p:nvPr>
        </p:nvGraphicFramePr>
        <p:xfrm>
          <a:off x="6676001" y="1010203"/>
          <a:ext cx="2938509" cy="2595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38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Professional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GB / user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Email</a:t>
                      </a:r>
                      <a:r>
                        <a:rPr lang="en-US" baseline="0" dirty="0"/>
                        <a:t> &amp; Phone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Aggregated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20 </a:t>
                      </a:r>
                      <a:r>
                        <a:rPr lang="en-US" sz="1800" b="1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/ 22 US$ / 17 £ / 1600 ₹ 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728029"/>
              </p:ext>
            </p:extLst>
          </p:nvPr>
        </p:nvGraphicFramePr>
        <p:xfrm>
          <a:off x="9712166" y="1010203"/>
          <a:ext cx="2059359" cy="2595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9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Enterprise</a:t>
                      </a:r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 GB / user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Email &amp; Phone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  <a:r>
                        <a:rPr lang="en-US" baseline="0"/>
                        <a:t>dditional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Contact for pricing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A6A01F6-10ED-4B9E-BFC5-F3D98061257F}"/>
              </a:ext>
            </a:extLst>
          </p:cNvPr>
          <p:cNvSpPr/>
          <p:nvPr/>
        </p:nvSpPr>
        <p:spPr>
          <a:xfrm>
            <a:off x="399495" y="5086905"/>
            <a:ext cx="4607511" cy="66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 user per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Exclusive of VAT and any surcharges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FA9A2D-B13F-4737-8FAB-49F229FD0B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239420"/>
            <a:ext cx="1225170" cy="36835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72F26A6-E955-4F5C-9B75-0A1D8D018348}"/>
              </a:ext>
            </a:extLst>
          </p:cNvPr>
          <p:cNvSpPr/>
          <p:nvPr/>
        </p:nvSpPr>
        <p:spPr>
          <a:xfrm>
            <a:off x="0" y="6195741"/>
            <a:ext cx="12192000" cy="666044"/>
          </a:xfrm>
          <a:prstGeom prst="rect">
            <a:avLst/>
          </a:prstGeom>
          <a:solidFill>
            <a:srgbClr val="2BC7FE"/>
          </a:solidFill>
          <a:ln>
            <a:solidFill>
              <a:srgbClr val="2B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D9A839-BC5B-4C4D-9008-0293FCA9CBDF}"/>
              </a:ext>
            </a:extLst>
          </p:cNvPr>
          <p:cNvCxnSpPr/>
          <p:nvPr/>
        </p:nvCxnSpPr>
        <p:spPr>
          <a:xfrm>
            <a:off x="0" y="885828"/>
            <a:ext cx="12192000" cy="0"/>
          </a:xfrm>
          <a:prstGeom prst="line">
            <a:avLst/>
          </a:prstGeom>
          <a:ln w="38100" cmpd="sng">
            <a:solidFill>
              <a:srgbClr val="2BC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868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82392" y="3017565"/>
            <a:ext cx="5699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D833B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www.tekorero.com</a:t>
            </a:r>
            <a:endParaRPr lang="en-US" sz="2800" dirty="0">
              <a:solidFill>
                <a:srgbClr val="ED833B"/>
              </a:solidFill>
              <a:latin typeface="Arial" panose="020B0604020202020204" pitchFamily="34" charset="0"/>
            </a:endParaRPr>
          </a:p>
          <a:p>
            <a:pPr algn="ctr"/>
            <a:endParaRPr lang="en-US" sz="2800" dirty="0">
              <a:latin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</a:rPr>
              <a:t>Register NOW, avail your free trial!</a:t>
            </a:r>
            <a:endParaRPr lang="en-GB" sz="2800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A7761B-151F-4C2B-8858-C2EB0CB694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239420"/>
            <a:ext cx="1225170" cy="3683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3E97F3-202D-4500-800A-F00C01C4BFE1}"/>
              </a:ext>
            </a:extLst>
          </p:cNvPr>
          <p:cNvSpPr/>
          <p:nvPr/>
        </p:nvSpPr>
        <p:spPr>
          <a:xfrm>
            <a:off x="0" y="6195741"/>
            <a:ext cx="12192000" cy="666044"/>
          </a:xfrm>
          <a:prstGeom prst="rect">
            <a:avLst/>
          </a:prstGeom>
          <a:solidFill>
            <a:srgbClr val="2BC7FE"/>
          </a:solidFill>
          <a:ln>
            <a:solidFill>
              <a:srgbClr val="2B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4F5BB1-E1A6-436F-A7C1-7ECA9A0356AF}"/>
              </a:ext>
            </a:extLst>
          </p:cNvPr>
          <p:cNvCxnSpPr/>
          <p:nvPr/>
        </p:nvCxnSpPr>
        <p:spPr>
          <a:xfrm>
            <a:off x="0" y="885828"/>
            <a:ext cx="12192000" cy="0"/>
          </a:xfrm>
          <a:prstGeom prst="line">
            <a:avLst/>
          </a:prstGeom>
          <a:ln w="38100" cmpd="sng">
            <a:solidFill>
              <a:srgbClr val="2BC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910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A7761B-151F-4C2B-8858-C2EB0CB694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239420"/>
            <a:ext cx="1225170" cy="3683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3E97F3-202D-4500-800A-F00C01C4BFE1}"/>
              </a:ext>
            </a:extLst>
          </p:cNvPr>
          <p:cNvSpPr/>
          <p:nvPr/>
        </p:nvSpPr>
        <p:spPr>
          <a:xfrm>
            <a:off x="0" y="6195741"/>
            <a:ext cx="12192000" cy="666044"/>
          </a:xfrm>
          <a:prstGeom prst="rect">
            <a:avLst/>
          </a:prstGeom>
          <a:solidFill>
            <a:srgbClr val="2BC7FE"/>
          </a:solidFill>
          <a:ln>
            <a:solidFill>
              <a:srgbClr val="2B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4F5BB1-E1A6-436F-A7C1-7ECA9A0356AF}"/>
              </a:ext>
            </a:extLst>
          </p:cNvPr>
          <p:cNvCxnSpPr/>
          <p:nvPr/>
        </p:nvCxnSpPr>
        <p:spPr>
          <a:xfrm>
            <a:off x="0" y="885828"/>
            <a:ext cx="12192000" cy="0"/>
          </a:xfrm>
          <a:prstGeom prst="line">
            <a:avLst/>
          </a:prstGeom>
          <a:ln w="38100" cmpd="sng">
            <a:solidFill>
              <a:srgbClr val="2BC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EC135F5-CC5A-4C81-9FFD-71B0DC78FAC5}"/>
              </a:ext>
            </a:extLst>
          </p:cNvPr>
          <p:cNvSpPr txBox="1"/>
          <p:nvPr/>
        </p:nvSpPr>
        <p:spPr>
          <a:xfrm>
            <a:off x="3783367" y="3167390"/>
            <a:ext cx="462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242311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FB1D6CD-3384-4BF3-AF35-DA842DF31B5B}"/>
              </a:ext>
            </a:extLst>
          </p:cNvPr>
          <p:cNvSpPr txBox="1"/>
          <p:nvPr/>
        </p:nvSpPr>
        <p:spPr>
          <a:xfrm>
            <a:off x="82641" y="-8156"/>
            <a:ext cx="9454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Arial" panose="020B0604020202020204" pitchFamily="34" charset="0"/>
              </a:rPr>
              <a:t>Korero</a:t>
            </a:r>
            <a:r>
              <a:rPr lang="en-IN" sz="3600" dirty="0">
                <a:latin typeface="Arial" panose="020B0604020202020204" pitchFamily="34" charset="0"/>
              </a:rPr>
              <a:t> </a:t>
            </a:r>
          </a:p>
          <a:p>
            <a:r>
              <a:rPr lang="en-IN" dirty="0">
                <a:ln w="0"/>
                <a:solidFill>
                  <a:srgbClr val="2BC7F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Overview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40570FCA-B362-468F-AF81-2B50952EE0C0}"/>
              </a:ext>
            </a:extLst>
          </p:cNvPr>
          <p:cNvSpPr/>
          <p:nvPr/>
        </p:nvSpPr>
        <p:spPr>
          <a:xfrm>
            <a:off x="77887" y="4932013"/>
            <a:ext cx="5465664" cy="12293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C7D7F7-B6A7-4A4D-B61D-9DA781273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889" r="95000">
                        <a14:foregroundMark x1="18778" y1="61029" x2="18778" y2="61029"/>
                        <a14:foregroundMark x1="28778" y1="53971" x2="28778" y2="53971"/>
                        <a14:foregroundMark x1="51667" y1="48529" x2="51667" y2="48529"/>
                        <a14:foregroundMark x1="73333" y1="56324" x2="73333" y2="56324"/>
                        <a14:foregroundMark x1="75000" y1="26912" x2="75000" y2="269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7111" y="4953907"/>
            <a:ext cx="762265" cy="5759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36D650-51A0-494C-984B-7FCF0D758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743" y="5669841"/>
            <a:ext cx="607298" cy="377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F00DBC-D2AB-4862-B8C2-20FA4BB839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100000" l="0" r="991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1935" y="5491453"/>
            <a:ext cx="658470" cy="6584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0A5983-A5BA-4B9C-8F44-91578460C2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6147" y="5568981"/>
            <a:ext cx="799327" cy="5637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59910A-2D83-46E8-B9F2-EB8C3EE751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00" b="98000" l="266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8365" y="5071530"/>
            <a:ext cx="518930" cy="3772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48A6AC-E1D7-4918-8E4E-69D4CC6E70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9500" y1="32000" x2="29500" y2="32000"/>
                        <a14:foregroundMark x1="73250" y1="30889" x2="73250" y2="30889"/>
                        <a14:foregroundMark x1="69250" y1="82778" x2="69250" y2="82778"/>
                        <a14:foregroundMark x1="18167" y1="75222" x2="18167" y2="75222"/>
                        <a14:foregroundMark x1="82167" y1="76333" x2="82167" y2="76333"/>
                        <a14:foregroundMark x1="84667" y1="66556" x2="84667" y2="66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682" y="5770298"/>
            <a:ext cx="684943" cy="2858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E5709C-B2F8-4A53-88A9-65E4176012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022" y="5037780"/>
            <a:ext cx="638834" cy="4867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32C115-4CBF-47C5-9A68-1B87622F9C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785" l="9961" r="89844">
                        <a14:foregroundMark x1="48438" y1="22222" x2="48438" y2="22222"/>
                        <a14:foregroundMark x1="52832" y1="27951" x2="52832" y2="27951"/>
                        <a14:foregroundMark x1="55566" y1="45486" x2="55566" y2="45486"/>
                        <a14:foregroundMark x1="52246" y1="52257" x2="52246" y2="52257"/>
                        <a14:foregroundMark x1="49512" y1="59028" x2="49512" y2="59028"/>
                        <a14:foregroundMark x1="63184" y1="46528" x2="63184" y2="46528"/>
                        <a14:foregroundMark x1="52246" y1="69792" x2="52246" y2="69792"/>
                        <a14:foregroundMark x1="37500" y1="79514" x2="37500" y2="79514"/>
                        <a14:foregroundMark x1="45117" y1="79514" x2="45117" y2="79514"/>
                        <a14:foregroundMark x1="51172" y1="84375" x2="51172" y2="84375"/>
                        <a14:foregroundMark x1="62695" y1="86285" x2="62695" y2="862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739" y="4971508"/>
            <a:ext cx="880807" cy="5439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9C237D-DB4E-4DFB-A254-1106AE1091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17" b="89669" l="10000" r="97400">
                        <a14:foregroundMark x1="40600" y1="35124" x2="40600" y2="35124"/>
                        <a14:foregroundMark x1="48000" y1="33884" x2="48000" y2="33884"/>
                        <a14:foregroundMark x1="58000" y1="28512" x2="58000" y2="28512"/>
                        <a14:foregroundMark x1="66400" y1="33058" x2="66400" y2="33058"/>
                        <a14:foregroundMark x1="69800" y1="33884" x2="69800" y2="33884"/>
                        <a14:foregroundMark x1="79400" y1="30579" x2="79400" y2="30579"/>
                        <a14:foregroundMark x1="51800" y1="64050" x2="51800" y2="64050"/>
                        <a14:foregroundMark x1="61000" y1="64050" x2="61000" y2="64050"/>
                        <a14:foregroundMark x1="73200" y1="61983" x2="73200" y2="61983"/>
                        <a14:foregroundMark x1="30000" y1="35124" x2="30000" y2="35124"/>
                        <a14:foregroundMark x1="20800" y1="45868" x2="20800" y2="45868"/>
                        <a14:foregroundMark x1="20800" y1="41322" x2="20800" y2="41322"/>
                        <a14:foregroundMark x1="29600" y1="46694" x2="29600" y2="466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3408" y="5017736"/>
            <a:ext cx="1078651" cy="4945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D370E6-75A0-46BE-A4D7-C5C2EB8A45F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56513" y="4895302"/>
            <a:ext cx="1055347" cy="7296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4B830D1-7177-4395-908B-CE0D8B90123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942" y="5546647"/>
            <a:ext cx="1018008" cy="529828"/>
          </a:xfrm>
          <a:prstGeom prst="rect">
            <a:avLst/>
          </a:prstGeom>
        </p:spPr>
      </p:pic>
      <p:sp>
        <p:nvSpPr>
          <p:cNvPr id="25" name="Rounded Rectangle 44">
            <a:extLst>
              <a:ext uri="{FF2B5EF4-FFF2-40B4-BE49-F238E27FC236}">
                <a16:creationId xmlns:a16="http://schemas.microsoft.com/office/drawing/2014/main" id="{E7068D1B-606F-4379-B31A-01D305979624}"/>
              </a:ext>
            </a:extLst>
          </p:cNvPr>
          <p:cNvSpPr/>
          <p:nvPr/>
        </p:nvSpPr>
        <p:spPr>
          <a:xfrm>
            <a:off x="6285220" y="4010183"/>
            <a:ext cx="5684035" cy="213734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A178C0-EF93-44FE-A5B5-81C48017837F}"/>
              </a:ext>
            </a:extLst>
          </p:cNvPr>
          <p:cNvSpPr txBox="1"/>
          <p:nvPr/>
        </p:nvSpPr>
        <p:spPr>
          <a:xfrm>
            <a:off x="6665398" y="4034090"/>
            <a:ext cx="471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Deliver Value through 3rd Party APIs</a:t>
            </a:r>
            <a:endParaRPr lang="en-IN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EBFF91-8E1A-423C-84B9-F19D9AFA47AE}"/>
              </a:ext>
            </a:extLst>
          </p:cNvPr>
          <p:cNvSpPr txBox="1"/>
          <p:nvPr/>
        </p:nvSpPr>
        <p:spPr>
          <a:xfrm>
            <a:off x="6501183" y="4362155"/>
            <a:ext cx="54249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/>
              <a:t>Enrichment of customer information – </a:t>
            </a:r>
            <a:r>
              <a:rPr lang="en-US" sz="1400" dirty="0" err="1">
                <a:solidFill>
                  <a:schemeClr val="accent5"/>
                </a:solidFill>
              </a:rPr>
              <a:t>Clearbit</a:t>
            </a:r>
            <a:r>
              <a:rPr lang="en-US" sz="1400" dirty="0">
                <a:solidFill>
                  <a:schemeClr val="accent5"/>
                </a:solidFill>
              </a:rPr>
              <a:t>, Full Contact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/>
              <a:t>Multi geo opportunities - </a:t>
            </a:r>
            <a:r>
              <a:rPr lang="en-US" sz="1400" dirty="0">
                <a:solidFill>
                  <a:schemeClr val="accent5"/>
                </a:solidFill>
              </a:rPr>
              <a:t>Currency Exchange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/>
              <a:t>Horizon Scanning / Social media insights – </a:t>
            </a:r>
            <a:r>
              <a:rPr lang="en-US" sz="1400" dirty="0">
                <a:solidFill>
                  <a:schemeClr val="accent5"/>
                </a:solidFill>
              </a:rPr>
              <a:t>Twitter, </a:t>
            </a:r>
            <a:r>
              <a:rPr lang="en-US" sz="1400" dirty="0" err="1">
                <a:solidFill>
                  <a:schemeClr val="accent5"/>
                </a:solidFill>
              </a:rPr>
              <a:t>Youtube</a:t>
            </a:r>
            <a:r>
              <a:rPr lang="en-US" sz="1400" dirty="0">
                <a:solidFill>
                  <a:schemeClr val="accent5"/>
                </a:solidFill>
              </a:rPr>
              <a:t>, News River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/>
              <a:t>Communication (VoIP &amp; SMS) – </a:t>
            </a:r>
            <a:r>
              <a:rPr lang="en-US" sz="1400" dirty="0">
                <a:solidFill>
                  <a:schemeClr val="accent5"/>
                </a:solidFill>
              </a:rPr>
              <a:t>Twilio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/>
              <a:t>Field Sales tracking - </a:t>
            </a:r>
            <a:r>
              <a:rPr lang="en-US" sz="1400" dirty="0">
                <a:solidFill>
                  <a:schemeClr val="accent5"/>
                </a:solidFill>
              </a:rPr>
              <a:t>Google Place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en-IN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541B3A-A0B9-4821-94B5-1BA89CDD4DA7}"/>
              </a:ext>
            </a:extLst>
          </p:cNvPr>
          <p:cNvSpPr/>
          <p:nvPr/>
        </p:nvSpPr>
        <p:spPr>
          <a:xfrm>
            <a:off x="6454066" y="1050320"/>
            <a:ext cx="543491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ONE platform for Customer Relationship, Communication and Collaboration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Focused on customer experience and actionable insights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Manage geo distributed teams and opportunities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Out of box solution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8B4518-5D00-44AC-9F90-AABC88F9D34B}"/>
              </a:ext>
            </a:extLst>
          </p:cNvPr>
          <p:cNvSpPr txBox="1"/>
          <p:nvPr/>
        </p:nvSpPr>
        <p:spPr>
          <a:xfrm>
            <a:off x="6619834" y="988706"/>
            <a:ext cx="471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Highlights</a:t>
            </a:r>
            <a:endParaRPr lang="en-IN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Rounded Rectangle 44">
            <a:extLst>
              <a:ext uri="{FF2B5EF4-FFF2-40B4-BE49-F238E27FC236}">
                <a16:creationId xmlns:a16="http://schemas.microsoft.com/office/drawing/2014/main" id="{BD4E45DF-0400-4D10-A35D-8C9DF1DE0D86}"/>
              </a:ext>
            </a:extLst>
          </p:cNvPr>
          <p:cNvSpPr/>
          <p:nvPr/>
        </p:nvSpPr>
        <p:spPr>
          <a:xfrm>
            <a:off x="6204943" y="945951"/>
            <a:ext cx="5684035" cy="179725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Cloud 33">
            <a:extLst>
              <a:ext uri="{FF2B5EF4-FFF2-40B4-BE49-F238E27FC236}">
                <a16:creationId xmlns:a16="http://schemas.microsoft.com/office/drawing/2014/main" id="{89C3F76C-3040-4027-B4C7-2929BFCF581D}"/>
              </a:ext>
            </a:extLst>
          </p:cNvPr>
          <p:cNvSpPr/>
          <p:nvPr/>
        </p:nvSpPr>
        <p:spPr>
          <a:xfrm>
            <a:off x="8625524" y="3195687"/>
            <a:ext cx="989815" cy="609069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Saas</a:t>
            </a:r>
            <a:endParaRPr lang="en-US" sz="1600" dirty="0"/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id="{F0D47E86-E323-453B-8265-4A7D6834657A}"/>
              </a:ext>
            </a:extLst>
          </p:cNvPr>
          <p:cNvSpPr/>
          <p:nvPr/>
        </p:nvSpPr>
        <p:spPr>
          <a:xfrm>
            <a:off x="9805446" y="3206682"/>
            <a:ext cx="980283" cy="609069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1F18BA-CC32-418C-967A-84C2F74748B9}"/>
              </a:ext>
            </a:extLst>
          </p:cNvPr>
          <p:cNvSpPr txBox="1"/>
          <p:nvPr/>
        </p:nvSpPr>
        <p:spPr>
          <a:xfrm>
            <a:off x="9954703" y="3334730"/>
            <a:ext cx="77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Cloud</a:t>
            </a:r>
          </a:p>
        </p:txBody>
      </p:sp>
      <p:sp>
        <p:nvSpPr>
          <p:cNvPr id="38" name="Cloud 37">
            <a:extLst>
              <a:ext uri="{FF2B5EF4-FFF2-40B4-BE49-F238E27FC236}">
                <a16:creationId xmlns:a16="http://schemas.microsoft.com/office/drawing/2014/main" id="{6689153F-A7EF-4E8F-B80E-B71BBCEBBC57}"/>
              </a:ext>
            </a:extLst>
          </p:cNvPr>
          <p:cNvSpPr/>
          <p:nvPr/>
        </p:nvSpPr>
        <p:spPr>
          <a:xfrm>
            <a:off x="11041926" y="3170546"/>
            <a:ext cx="980283" cy="609069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0396E1-750E-4C27-9244-44B54049E3B1}"/>
              </a:ext>
            </a:extLst>
          </p:cNvPr>
          <p:cNvSpPr txBox="1"/>
          <p:nvPr/>
        </p:nvSpPr>
        <p:spPr>
          <a:xfrm>
            <a:off x="11238318" y="3260886"/>
            <a:ext cx="7714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Omni channel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9FBD7A-A59E-46A8-BD6F-4C81725644B7}"/>
              </a:ext>
            </a:extLst>
          </p:cNvPr>
          <p:cNvSpPr txBox="1"/>
          <p:nvPr/>
        </p:nvSpPr>
        <p:spPr>
          <a:xfrm>
            <a:off x="6416614" y="3047043"/>
            <a:ext cx="2273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www.tekorero.com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3C1140-A21C-49A3-B8AC-8C9E05F10E7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925" y="1482837"/>
            <a:ext cx="4053695" cy="26636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900000" lon="18299983" rev="0"/>
            </a:camera>
            <a:lightRig rig="threePt" dir="t"/>
          </a:scene3d>
          <a:sp3d>
            <a:bevelT w="101600" prst="riblet"/>
            <a:bevelB w="114300" prst="artDeco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22178A-E3F3-4F56-8DF6-CF0E4262270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46" y="1505805"/>
            <a:ext cx="3928518" cy="26831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900000" lon="18299983" rev="0"/>
            </a:camera>
            <a:lightRig rig="threePt" dir="t"/>
          </a:scene3d>
          <a:sp3d>
            <a:bevelT w="101600" prst="riblet"/>
            <a:bevelB w="114300" prst="artDeco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898DA7-A2F1-41D8-BD00-2CF25AFB7BB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49" y="1788579"/>
            <a:ext cx="4364781" cy="26831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900000" lon="18299983" rev="0"/>
            </a:camera>
            <a:lightRig rig="threePt" dir="t"/>
          </a:scene3d>
          <a:sp3d>
            <a:bevelT w="101600" prst="riblet"/>
            <a:bevelB w="114300" prst="artDeco"/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EF7E78-E751-4498-BED2-8CF9AF7ADC8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239420"/>
            <a:ext cx="1225170" cy="36835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6A1D39E-F340-4A35-89C9-E0F4DE7EF7EE}"/>
              </a:ext>
            </a:extLst>
          </p:cNvPr>
          <p:cNvSpPr/>
          <p:nvPr/>
        </p:nvSpPr>
        <p:spPr>
          <a:xfrm>
            <a:off x="0" y="6195741"/>
            <a:ext cx="12192000" cy="666044"/>
          </a:xfrm>
          <a:prstGeom prst="rect">
            <a:avLst/>
          </a:prstGeom>
          <a:solidFill>
            <a:srgbClr val="2BC7FE"/>
          </a:solidFill>
          <a:ln>
            <a:solidFill>
              <a:srgbClr val="2B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E3B1F20-1155-40DB-A193-3EFB04188A4F}"/>
              </a:ext>
            </a:extLst>
          </p:cNvPr>
          <p:cNvCxnSpPr/>
          <p:nvPr/>
        </p:nvCxnSpPr>
        <p:spPr>
          <a:xfrm>
            <a:off x="0" y="885828"/>
            <a:ext cx="12192000" cy="0"/>
          </a:xfrm>
          <a:prstGeom prst="line">
            <a:avLst/>
          </a:prstGeom>
          <a:ln w="38100" cmpd="sng">
            <a:solidFill>
              <a:srgbClr val="2BC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44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194332"/>
            <a:ext cx="12192000" cy="666044"/>
          </a:xfrm>
          <a:prstGeom prst="rect">
            <a:avLst/>
          </a:prstGeom>
          <a:gradFill flip="none" rotWithShape="1">
            <a:gsLst>
              <a:gs pos="3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8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5C9921-6CA8-4F23-BAB8-0F51D24F1F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239420"/>
            <a:ext cx="1225170" cy="3683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9F2E73-A37D-40D9-B299-EF0E65CC0EB1}"/>
              </a:ext>
            </a:extLst>
          </p:cNvPr>
          <p:cNvSpPr txBox="1"/>
          <p:nvPr/>
        </p:nvSpPr>
        <p:spPr>
          <a:xfrm>
            <a:off x="1591322" y="2829450"/>
            <a:ext cx="9009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>
                <a:solidFill>
                  <a:srgbClr val="000000"/>
                </a:solidFill>
                <a:effectLst/>
                <a:latin typeface="Graphik Web"/>
              </a:rPr>
              <a:t>Win rate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Graphik Web"/>
              </a:rPr>
              <a:t>: percentage of valid deals closed in specific time period that were won.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AF11BE-F4A4-4B7C-9017-EE97CD9032A2}"/>
              </a:ext>
            </a:extLst>
          </p:cNvPr>
          <p:cNvSpPr/>
          <p:nvPr/>
        </p:nvSpPr>
        <p:spPr>
          <a:xfrm>
            <a:off x="0" y="6195741"/>
            <a:ext cx="12192000" cy="666044"/>
          </a:xfrm>
          <a:prstGeom prst="rect">
            <a:avLst/>
          </a:prstGeom>
          <a:solidFill>
            <a:srgbClr val="2BC7FE"/>
          </a:solidFill>
          <a:ln>
            <a:solidFill>
              <a:srgbClr val="2B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A64CBA-AF6D-4F29-AA97-F00928C4E09B}"/>
              </a:ext>
            </a:extLst>
          </p:cNvPr>
          <p:cNvCxnSpPr/>
          <p:nvPr/>
        </p:nvCxnSpPr>
        <p:spPr>
          <a:xfrm>
            <a:off x="0" y="885828"/>
            <a:ext cx="12192000" cy="0"/>
          </a:xfrm>
          <a:prstGeom prst="line">
            <a:avLst/>
          </a:prstGeom>
          <a:ln w="38100" cmpd="sng">
            <a:solidFill>
              <a:srgbClr val="2BC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324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765" y="108670"/>
            <a:ext cx="8915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will Korero help achieve your sales objectives </a:t>
            </a:r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BDB1A2E-C5BF-4B66-810F-51115BC69782}"/>
              </a:ext>
            </a:extLst>
          </p:cNvPr>
          <p:cNvSpPr/>
          <p:nvPr/>
        </p:nvSpPr>
        <p:spPr>
          <a:xfrm>
            <a:off x="1081690" y="1028908"/>
            <a:ext cx="2523410" cy="3313700"/>
          </a:xfrm>
          <a:custGeom>
            <a:avLst/>
            <a:gdLst>
              <a:gd name="connsiteX0" fmla="*/ 0 w 2523410"/>
              <a:gd name="connsiteY0" fmla="*/ 252341 h 3313700"/>
              <a:gd name="connsiteX1" fmla="*/ 252341 w 2523410"/>
              <a:gd name="connsiteY1" fmla="*/ 0 h 3313700"/>
              <a:gd name="connsiteX2" fmla="*/ 2271069 w 2523410"/>
              <a:gd name="connsiteY2" fmla="*/ 0 h 3313700"/>
              <a:gd name="connsiteX3" fmla="*/ 2523410 w 2523410"/>
              <a:gd name="connsiteY3" fmla="*/ 252341 h 3313700"/>
              <a:gd name="connsiteX4" fmla="*/ 2523410 w 2523410"/>
              <a:gd name="connsiteY4" fmla="*/ 3061359 h 3313700"/>
              <a:gd name="connsiteX5" fmla="*/ 2271069 w 2523410"/>
              <a:gd name="connsiteY5" fmla="*/ 3313700 h 3313700"/>
              <a:gd name="connsiteX6" fmla="*/ 252341 w 2523410"/>
              <a:gd name="connsiteY6" fmla="*/ 3313700 h 3313700"/>
              <a:gd name="connsiteX7" fmla="*/ 0 w 2523410"/>
              <a:gd name="connsiteY7" fmla="*/ 3061359 h 3313700"/>
              <a:gd name="connsiteX8" fmla="*/ 0 w 2523410"/>
              <a:gd name="connsiteY8" fmla="*/ 252341 h 331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3410" h="3313700">
                <a:moveTo>
                  <a:pt x="0" y="252341"/>
                </a:moveTo>
                <a:cubicBezTo>
                  <a:pt x="0" y="112977"/>
                  <a:pt x="112977" y="0"/>
                  <a:pt x="252341" y="0"/>
                </a:cubicBezTo>
                <a:lnTo>
                  <a:pt x="2271069" y="0"/>
                </a:lnTo>
                <a:cubicBezTo>
                  <a:pt x="2410433" y="0"/>
                  <a:pt x="2523410" y="112977"/>
                  <a:pt x="2523410" y="252341"/>
                </a:cubicBezTo>
                <a:lnTo>
                  <a:pt x="2523410" y="3061359"/>
                </a:lnTo>
                <a:cubicBezTo>
                  <a:pt x="2523410" y="3200723"/>
                  <a:pt x="2410433" y="3313700"/>
                  <a:pt x="2271069" y="3313700"/>
                </a:cubicBezTo>
                <a:lnTo>
                  <a:pt x="252341" y="3313700"/>
                </a:lnTo>
                <a:cubicBezTo>
                  <a:pt x="112977" y="3313700"/>
                  <a:pt x="0" y="3200723"/>
                  <a:pt x="0" y="3061359"/>
                </a:cubicBezTo>
                <a:lnTo>
                  <a:pt x="0" y="2523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1439271" rIns="113792" bIns="776534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600" kern="12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356E4E3-8F85-4703-B6D4-2B09D1822D08}"/>
              </a:ext>
            </a:extLst>
          </p:cNvPr>
          <p:cNvSpPr/>
          <p:nvPr/>
        </p:nvSpPr>
        <p:spPr>
          <a:xfrm>
            <a:off x="2576049" y="1077843"/>
            <a:ext cx="977840" cy="917356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1351215-7284-44D3-841F-FA6F92A170C6}"/>
              </a:ext>
            </a:extLst>
          </p:cNvPr>
          <p:cNvSpPr/>
          <p:nvPr/>
        </p:nvSpPr>
        <p:spPr>
          <a:xfrm>
            <a:off x="3626836" y="1030200"/>
            <a:ext cx="2523410" cy="3313700"/>
          </a:xfrm>
          <a:custGeom>
            <a:avLst/>
            <a:gdLst>
              <a:gd name="connsiteX0" fmla="*/ 0 w 2523410"/>
              <a:gd name="connsiteY0" fmla="*/ 252341 h 3313700"/>
              <a:gd name="connsiteX1" fmla="*/ 252341 w 2523410"/>
              <a:gd name="connsiteY1" fmla="*/ 0 h 3313700"/>
              <a:gd name="connsiteX2" fmla="*/ 2271069 w 2523410"/>
              <a:gd name="connsiteY2" fmla="*/ 0 h 3313700"/>
              <a:gd name="connsiteX3" fmla="*/ 2523410 w 2523410"/>
              <a:gd name="connsiteY3" fmla="*/ 252341 h 3313700"/>
              <a:gd name="connsiteX4" fmla="*/ 2523410 w 2523410"/>
              <a:gd name="connsiteY4" fmla="*/ 3061359 h 3313700"/>
              <a:gd name="connsiteX5" fmla="*/ 2271069 w 2523410"/>
              <a:gd name="connsiteY5" fmla="*/ 3313700 h 3313700"/>
              <a:gd name="connsiteX6" fmla="*/ 252341 w 2523410"/>
              <a:gd name="connsiteY6" fmla="*/ 3313700 h 3313700"/>
              <a:gd name="connsiteX7" fmla="*/ 0 w 2523410"/>
              <a:gd name="connsiteY7" fmla="*/ 3061359 h 3313700"/>
              <a:gd name="connsiteX8" fmla="*/ 0 w 2523410"/>
              <a:gd name="connsiteY8" fmla="*/ 252341 h 331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3410" h="3313700">
                <a:moveTo>
                  <a:pt x="0" y="252341"/>
                </a:moveTo>
                <a:cubicBezTo>
                  <a:pt x="0" y="112977"/>
                  <a:pt x="112977" y="0"/>
                  <a:pt x="252341" y="0"/>
                </a:cubicBezTo>
                <a:lnTo>
                  <a:pt x="2271069" y="0"/>
                </a:lnTo>
                <a:cubicBezTo>
                  <a:pt x="2410433" y="0"/>
                  <a:pt x="2523410" y="112977"/>
                  <a:pt x="2523410" y="252341"/>
                </a:cubicBezTo>
                <a:lnTo>
                  <a:pt x="2523410" y="3061359"/>
                </a:lnTo>
                <a:cubicBezTo>
                  <a:pt x="2523410" y="3200723"/>
                  <a:pt x="2410433" y="3313700"/>
                  <a:pt x="2271069" y="3313700"/>
                </a:cubicBezTo>
                <a:lnTo>
                  <a:pt x="252341" y="3313700"/>
                </a:lnTo>
                <a:cubicBezTo>
                  <a:pt x="112977" y="3313700"/>
                  <a:pt x="0" y="3200723"/>
                  <a:pt x="0" y="3061359"/>
                </a:cubicBezTo>
                <a:lnTo>
                  <a:pt x="0" y="2523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173197"/>
              <a:satOff val="-7419"/>
              <a:lumOff val="10233"/>
              <a:alphaOff val="0"/>
            </a:schemeClr>
          </a:fillRef>
          <a:effectRef idx="0">
            <a:schemeClr val="accent6">
              <a:shade val="80000"/>
              <a:hueOff val="173197"/>
              <a:satOff val="-7419"/>
              <a:lumOff val="1023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1439271" rIns="113792" bIns="776534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       </a:t>
            </a:r>
          </a:p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   </a:t>
            </a:r>
            <a:endParaRPr lang="en-US" sz="1100" kern="12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C037B1-2412-4A9D-9AF2-FC7881E42864}"/>
              </a:ext>
            </a:extLst>
          </p:cNvPr>
          <p:cNvSpPr/>
          <p:nvPr/>
        </p:nvSpPr>
        <p:spPr>
          <a:xfrm>
            <a:off x="5131679" y="1079619"/>
            <a:ext cx="970733" cy="863444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25550"/>
              <a:satOff val="-1045"/>
              <a:lumOff val="383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129BA0-BE38-45BB-9FCC-3632852FEDA3}"/>
              </a:ext>
            </a:extLst>
          </p:cNvPr>
          <p:cNvSpPr/>
          <p:nvPr/>
        </p:nvSpPr>
        <p:spPr>
          <a:xfrm>
            <a:off x="6179139" y="1033453"/>
            <a:ext cx="2523410" cy="3313700"/>
          </a:xfrm>
          <a:custGeom>
            <a:avLst/>
            <a:gdLst>
              <a:gd name="connsiteX0" fmla="*/ 0 w 2523410"/>
              <a:gd name="connsiteY0" fmla="*/ 252341 h 3313700"/>
              <a:gd name="connsiteX1" fmla="*/ 252341 w 2523410"/>
              <a:gd name="connsiteY1" fmla="*/ 0 h 3313700"/>
              <a:gd name="connsiteX2" fmla="*/ 2271069 w 2523410"/>
              <a:gd name="connsiteY2" fmla="*/ 0 h 3313700"/>
              <a:gd name="connsiteX3" fmla="*/ 2523410 w 2523410"/>
              <a:gd name="connsiteY3" fmla="*/ 252341 h 3313700"/>
              <a:gd name="connsiteX4" fmla="*/ 2523410 w 2523410"/>
              <a:gd name="connsiteY4" fmla="*/ 3061359 h 3313700"/>
              <a:gd name="connsiteX5" fmla="*/ 2271069 w 2523410"/>
              <a:gd name="connsiteY5" fmla="*/ 3313700 h 3313700"/>
              <a:gd name="connsiteX6" fmla="*/ 252341 w 2523410"/>
              <a:gd name="connsiteY6" fmla="*/ 3313700 h 3313700"/>
              <a:gd name="connsiteX7" fmla="*/ 0 w 2523410"/>
              <a:gd name="connsiteY7" fmla="*/ 3061359 h 3313700"/>
              <a:gd name="connsiteX8" fmla="*/ 0 w 2523410"/>
              <a:gd name="connsiteY8" fmla="*/ 252341 h 331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3410" h="3313700">
                <a:moveTo>
                  <a:pt x="0" y="252341"/>
                </a:moveTo>
                <a:cubicBezTo>
                  <a:pt x="0" y="112977"/>
                  <a:pt x="112977" y="0"/>
                  <a:pt x="252341" y="0"/>
                </a:cubicBezTo>
                <a:lnTo>
                  <a:pt x="2271069" y="0"/>
                </a:lnTo>
                <a:cubicBezTo>
                  <a:pt x="2410433" y="0"/>
                  <a:pt x="2523410" y="112977"/>
                  <a:pt x="2523410" y="252341"/>
                </a:cubicBezTo>
                <a:lnTo>
                  <a:pt x="2523410" y="3061359"/>
                </a:lnTo>
                <a:cubicBezTo>
                  <a:pt x="2523410" y="3200723"/>
                  <a:pt x="2410433" y="3313700"/>
                  <a:pt x="2271069" y="3313700"/>
                </a:cubicBezTo>
                <a:lnTo>
                  <a:pt x="252341" y="3313700"/>
                </a:lnTo>
                <a:cubicBezTo>
                  <a:pt x="112977" y="3313700"/>
                  <a:pt x="0" y="3200723"/>
                  <a:pt x="0" y="3061359"/>
                </a:cubicBezTo>
                <a:lnTo>
                  <a:pt x="0" y="2523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346395"/>
              <a:satOff val="-14838"/>
              <a:lumOff val="20465"/>
              <a:alphaOff val="0"/>
            </a:schemeClr>
          </a:fillRef>
          <a:effectRef idx="0">
            <a:schemeClr val="accent6">
              <a:shade val="80000"/>
              <a:hueOff val="346395"/>
              <a:satOff val="-14838"/>
              <a:lumOff val="204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1439271" rIns="113792" bIns="776534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        </a:t>
            </a:r>
            <a:endParaRPr lang="en-US" sz="1000" kern="12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3A800F-19E7-490C-9F54-5EF1C0F96210}"/>
              </a:ext>
            </a:extLst>
          </p:cNvPr>
          <p:cNvSpPr/>
          <p:nvPr/>
        </p:nvSpPr>
        <p:spPr>
          <a:xfrm>
            <a:off x="7707837" y="1077018"/>
            <a:ext cx="955065" cy="886827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51099"/>
              <a:satOff val="-2089"/>
              <a:lumOff val="766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BC5978-0AEE-4037-8E41-35B465E84CD3}"/>
              </a:ext>
            </a:extLst>
          </p:cNvPr>
          <p:cNvSpPr/>
          <p:nvPr/>
        </p:nvSpPr>
        <p:spPr>
          <a:xfrm>
            <a:off x="8739387" y="1028908"/>
            <a:ext cx="2523410" cy="3313700"/>
          </a:xfrm>
          <a:custGeom>
            <a:avLst/>
            <a:gdLst>
              <a:gd name="connsiteX0" fmla="*/ 0 w 2523410"/>
              <a:gd name="connsiteY0" fmla="*/ 252341 h 3313700"/>
              <a:gd name="connsiteX1" fmla="*/ 252341 w 2523410"/>
              <a:gd name="connsiteY1" fmla="*/ 0 h 3313700"/>
              <a:gd name="connsiteX2" fmla="*/ 2271069 w 2523410"/>
              <a:gd name="connsiteY2" fmla="*/ 0 h 3313700"/>
              <a:gd name="connsiteX3" fmla="*/ 2523410 w 2523410"/>
              <a:gd name="connsiteY3" fmla="*/ 252341 h 3313700"/>
              <a:gd name="connsiteX4" fmla="*/ 2523410 w 2523410"/>
              <a:gd name="connsiteY4" fmla="*/ 3061359 h 3313700"/>
              <a:gd name="connsiteX5" fmla="*/ 2271069 w 2523410"/>
              <a:gd name="connsiteY5" fmla="*/ 3313700 h 3313700"/>
              <a:gd name="connsiteX6" fmla="*/ 252341 w 2523410"/>
              <a:gd name="connsiteY6" fmla="*/ 3313700 h 3313700"/>
              <a:gd name="connsiteX7" fmla="*/ 0 w 2523410"/>
              <a:gd name="connsiteY7" fmla="*/ 3061359 h 3313700"/>
              <a:gd name="connsiteX8" fmla="*/ 0 w 2523410"/>
              <a:gd name="connsiteY8" fmla="*/ 252341 h 331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3410" h="3313700">
                <a:moveTo>
                  <a:pt x="0" y="252341"/>
                </a:moveTo>
                <a:cubicBezTo>
                  <a:pt x="0" y="112977"/>
                  <a:pt x="112977" y="0"/>
                  <a:pt x="252341" y="0"/>
                </a:cubicBezTo>
                <a:lnTo>
                  <a:pt x="2271069" y="0"/>
                </a:lnTo>
                <a:cubicBezTo>
                  <a:pt x="2410433" y="0"/>
                  <a:pt x="2523410" y="112977"/>
                  <a:pt x="2523410" y="252341"/>
                </a:cubicBezTo>
                <a:lnTo>
                  <a:pt x="2523410" y="3061359"/>
                </a:lnTo>
                <a:cubicBezTo>
                  <a:pt x="2523410" y="3200723"/>
                  <a:pt x="2410433" y="3313700"/>
                  <a:pt x="2271069" y="3313700"/>
                </a:cubicBezTo>
                <a:lnTo>
                  <a:pt x="252341" y="3313700"/>
                </a:lnTo>
                <a:cubicBezTo>
                  <a:pt x="112977" y="3313700"/>
                  <a:pt x="0" y="3200723"/>
                  <a:pt x="0" y="3061359"/>
                </a:cubicBezTo>
                <a:lnTo>
                  <a:pt x="0" y="2523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519592"/>
              <a:satOff val="-22257"/>
              <a:lumOff val="30698"/>
              <a:alphaOff val="0"/>
            </a:schemeClr>
          </a:fillRef>
          <a:effectRef idx="0">
            <a:schemeClr val="accent6">
              <a:shade val="80000"/>
              <a:hueOff val="519592"/>
              <a:satOff val="-22257"/>
              <a:lumOff val="3069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1489055" rIns="163576" bIns="826318" numCol="1" spcCol="1270" anchor="t" anchorCtr="1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3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8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800" kern="12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C3DB80C-F053-414A-822D-EE92F265B975}"/>
              </a:ext>
            </a:extLst>
          </p:cNvPr>
          <p:cNvSpPr/>
          <p:nvPr/>
        </p:nvSpPr>
        <p:spPr>
          <a:xfrm>
            <a:off x="10262369" y="1077018"/>
            <a:ext cx="957671" cy="863444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000" r="-3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76649"/>
              <a:satOff val="-3134"/>
              <a:lumOff val="1149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DD23727E-A431-46DA-AFF2-D6F230E0802D}"/>
              </a:ext>
            </a:extLst>
          </p:cNvPr>
          <p:cNvSpPr/>
          <p:nvPr/>
        </p:nvSpPr>
        <p:spPr>
          <a:xfrm rot="10800000">
            <a:off x="1061511" y="3416311"/>
            <a:ext cx="10325596" cy="1024166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E9E5AF-32EA-4549-8A22-5F21ACFD70B4}"/>
              </a:ext>
            </a:extLst>
          </p:cNvPr>
          <p:cNvSpPr/>
          <p:nvPr/>
        </p:nvSpPr>
        <p:spPr>
          <a:xfrm>
            <a:off x="1743569" y="4668748"/>
            <a:ext cx="1276217" cy="290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Customer</a:t>
            </a:r>
            <a:endParaRPr lang="en-GB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661BA9-356C-4211-8C7F-A3BF61656922}"/>
              </a:ext>
            </a:extLst>
          </p:cNvPr>
          <p:cNvSpPr/>
          <p:nvPr/>
        </p:nvSpPr>
        <p:spPr>
          <a:xfrm>
            <a:off x="1743569" y="5060836"/>
            <a:ext cx="1276217" cy="310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Opportunity</a:t>
            </a:r>
            <a:endParaRPr lang="en-GB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57B9AA-808E-4972-BA40-9B538AFB7C11}"/>
              </a:ext>
            </a:extLst>
          </p:cNvPr>
          <p:cNvSpPr/>
          <p:nvPr/>
        </p:nvSpPr>
        <p:spPr>
          <a:xfrm>
            <a:off x="4340829" y="4676248"/>
            <a:ext cx="1276217" cy="275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Boost</a:t>
            </a:r>
            <a:endParaRPr lang="en-GB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D83EDC-F35F-438C-A7A8-72EC1251B0B8}"/>
              </a:ext>
            </a:extLst>
          </p:cNvPr>
          <p:cNvSpPr/>
          <p:nvPr/>
        </p:nvSpPr>
        <p:spPr>
          <a:xfrm>
            <a:off x="7045912" y="4704913"/>
            <a:ext cx="1276217" cy="290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Communicate</a:t>
            </a:r>
            <a:endParaRPr lang="en-GB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533DEE-F14A-4851-A5B0-98AD0655FE02}"/>
              </a:ext>
            </a:extLst>
          </p:cNvPr>
          <p:cNvSpPr/>
          <p:nvPr/>
        </p:nvSpPr>
        <p:spPr>
          <a:xfrm>
            <a:off x="7045913" y="5099477"/>
            <a:ext cx="1276217" cy="290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Collaborate</a:t>
            </a:r>
            <a:endParaRPr lang="en-GB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F225EB-598E-4658-8635-64B336DA4597}"/>
              </a:ext>
            </a:extLst>
          </p:cNvPr>
          <p:cNvSpPr/>
          <p:nvPr/>
        </p:nvSpPr>
        <p:spPr>
          <a:xfrm>
            <a:off x="9535346" y="4621794"/>
            <a:ext cx="1268907" cy="310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Tasks</a:t>
            </a:r>
            <a:endParaRPr lang="en-GB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D1CF05-E66C-4283-847D-70759989DB4C}"/>
              </a:ext>
            </a:extLst>
          </p:cNvPr>
          <p:cNvSpPr/>
          <p:nvPr/>
        </p:nvSpPr>
        <p:spPr>
          <a:xfrm>
            <a:off x="9535347" y="5060837"/>
            <a:ext cx="1268907" cy="310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Quotations</a:t>
            </a:r>
            <a:endParaRPr lang="en-GB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B49F37-37B5-4480-B4C3-9DF32AECA671}"/>
              </a:ext>
            </a:extLst>
          </p:cNvPr>
          <p:cNvSpPr txBox="1"/>
          <p:nvPr/>
        </p:nvSpPr>
        <p:spPr>
          <a:xfrm>
            <a:off x="1124255" y="2096289"/>
            <a:ext cx="22708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buNone/>
            </a:pPr>
            <a:r>
              <a:rPr lang="en-US" sz="1600" b="1" dirty="0">
                <a:solidFill>
                  <a:schemeClr val="bg1"/>
                </a:solidFill>
              </a:rPr>
              <a:t>Track</a:t>
            </a:r>
          </a:p>
          <a:p>
            <a:r>
              <a:rPr lang="en-US" sz="1200" dirty="0">
                <a:solidFill>
                  <a:schemeClr val="bg1"/>
                </a:solidFill>
              </a:rPr>
              <a:t>- Configure multi sales processes</a:t>
            </a:r>
          </a:p>
          <a:p>
            <a:r>
              <a:rPr lang="en-US" sz="1200" dirty="0">
                <a:solidFill>
                  <a:schemeClr val="bg1"/>
                </a:solidFill>
              </a:rPr>
              <a:t>- Manage multi currency opportunities</a:t>
            </a:r>
          </a:p>
          <a:p>
            <a:r>
              <a:rPr lang="en-US" sz="1200" dirty="0">
                <a:solidFill>
                  <a:schemeClr val="bg1"/>
                </a:solidFill>
              </a:rPr>
              <a:t>- Actionable insights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F767E5-4341-40CE-9936-22B7A125B047}"/>
              </a:ext>
            </a:extLst>
          </p:cNvPr>
          <p:cNvSpPr txBox="1"/>
          <p:nvPr/>
        </p:nvSpPr>
        <p:spPr>
          <a:xfrm>
            <a:off x="3635943" y="2083483"/>
            <a:ext cx="287858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en-US" sz="1600" b="1" dirty="0">
                <a:solidFill>
                  <a:schemeClr val="bg1"/>
                </a:solidFill>
              </a:rPr>
              <a:t>Enrich</a:t>
            </a:r>
          </a:p>
          <a:p>
            <a:pPr lvl="0" algn="l"/>
            <a:r>
              <a:rPr lang="en-US" sz="1200" dirty="0">
                <a:solidFill>
                  <a:schemeClr val="bg1"/>
                </a:solidFill>
              </a:rPr>
              <a:t>- Horizon scanning on social media</a:t>
            </a:r>
          </a:p>
          <a:p>
            <a:pPr lvl="0" algn="l"/>
            <a:r>
              <a:rPr lang="en-US" sz="1200" dirty="0">
                <a:solidFill>
                  <a:schemeClr val="bg1"/>
                </a:solidFill>
              </a:rPr>
              <a:t>- Know more about customers using powerful search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3152BF-5BE7-4111-817F-B1FE25589DA5}"/>
              </a:ext>
            </a:extLst>
          </p:cNvPr>
          <p:cNvSpPr txBox="1"/>
          <p:nvPr/>
        </p:nvSpPr>
        <p:spPr>
          <a:xfrm>
            <a:off x="6290104" y="2066766"/>
            <a:ext cx="23651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en-US" sz="1600" b="1" dirty="0">
                <a:solidFill>
                  <a:schemeClr val="bg1"/>
                </a:solidFill>
              </a:rPr>
              <a:t>Engage</a:t>
            </a:r>
          </a:p>
          <a:p>
            <a:pPr lvl="0" algn="l"/>
            <a:r>
              <a:rPr lang="en-US" sz="1200" dirty="0">
                <a:solidFill>
                  <a:schemeClr val="bg1"/>
                </a:solidFill>
              </a:rPr>
              <a:t>- Multi channel communication</a:t>
            </a:r>
          </a:p>
          <a:p>
            <a:pPr lvl="0" algn="l"/>
            <a:r>
              <a:rPr lang="en-US" sz="1200" dirty="0">
                <a:solidFill>
                  <a:schemeClr val="bg1"/>
                </a:solidFill>
              </a:rPr>
              <a:t>- Rules based document share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9948B9-AE9A-40BB-A491-05BD14BA69E1}"/>
              </a:ext>
            </a:extLst>
          </p:cNvPr>
          <p:cNvSpPr txBox="1"/>
          <p:nvPr/>
        </p:nvSpPr>
        <p:spPr>
          <a:xfrm>
            <a:off x="8909765" y="2091173"/>
            <a:ext cx="236511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en-US" sz="1600" b="1" dirty="0">
                <a:solidFill>
                  <a:schemeClr val="bg1"/>
                </a:solidFill>
              </a:rPr>
              <a:t>Automate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</a:rPr>
              <a:t>Automate repetitive tasks – sending quotations, notifications 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</a:rPr>
              <a:t>Notify customers and internal stakeholders </a:t>
            </a:r>
          </a:p>
        </p:txBody>
      </p:sp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1DC978CD-A434-4922-B6CE-23D0A901B868}"/>
              </a:ext>
            </a:extLst>
          </p:cNvPr>
          <p:cNvSpPr/>
          <p:nvPr/>
        </p:nvSpPr>
        <p:spPr>
          <a:xfrm>
            <a:off x="1377098" y="5467248"/>
            <a:ext cx="2017972" cy="630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FE5AD41-81A0-402F-9003-6800754F4C60}"/>
              </a:ext>
            </a:extLst>
          </p:cNvPr>
          <p:cNvGrpSpPr/>
          <p:nvPr/>
        </p:nvGrpSpPr>
        <p:grpSpPr>
          <a:xfrm>
            <a:off x="9256907" y="5464801"/>
            <a:ext cx="2017972" cy="630710"/>
            <a:chOff x="7645915" y="5055466"/>
            <a:chExt cx="2017972" cy="630710"/>
          </a:xfrm>
        </p:grpSpPr>
        <p:sp>
          <p:nvSpPr>
            <p:cNvPr id="35" name="Rounded Rectangle 2">
              <a:extLst>
                <a:ext uri="{FF2B5EF4-FFF2-40B4-BE49-F238E27FC236}">
                  <a16:creationId xmlns:a16="http://schemas.microsoft.com/office/drawing/2014/main" id="{C8A1FA77-C42A-423F-A59B-AC960B3F270F}"/>
                </a:ext>
              </a:extLst>
            </p:cNvPr>
            <p:cNvSpPr/>
            <p:nvPr/>
          </p:nvSpPr>
          <p:spPr>
            <a:xfrm>
              <a:off x="7645915" y="5055466"/>
              <a:ext cx="2017972" cy="63071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Picture 6" descr="Image result for opportunity icon">
              <a:extLst>
                <a:ext uri="{FF2B5EF4-FFF2-40B4-BE49-F238E27FC236}">
                  <a16:creationId xmlns:a16="http://schemas.microsoft.com/office/drawing/2014/main" id="{EB7FA52C-D318-46DA-AFD9-52C4D323F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3912" y="5123528"/>
              <a:ext cx="580989" cy="476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B86A300-E096-46F3-A0C2-E297F71EF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41911" y="5105563"/>
              <a:ext cx="501632" cy="501632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837108F-8F95-4CD5-B321-891CFCB79BA2}"/>
              </a:ext>
            </a:extLst>
          </p:cNvPr>
          <p:cNvGrpSpPr/>
          <p:nvPr/>
        </p:nvGrpSpPr>
        <p:grpSpPr>
          <a:xfrm>
            <a:off x="3969951" y="5467248"/>
            <a:ext cx="2017972" cy="630710"/>
            <a:chOff x="8141746" y="2197082"/>
            <a:chExt cx="2482711" cy="630710"/>
          </a:xfrm>
        </p:grpSpPr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id="{F9CDE6C1-A4D6-4658-9A87-C4F6964B7B1A}"/>
                </a:ext>
              </a:extLst>
            </p:cNvPr>
            <p:cNvSpPr/>
            <p:nvPr/>
          </p:nvSpPr>
          <p:spPr>
            <a:xfrm>
              <a:off x="8141746" y="2197082"/>
              <a:ext cx="2482711" cy="63071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1074F5F-3635-4DE0-B16F-02B1447D7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44398" y="2266996"/>
              <a:ext cx="694962" cy="476557"/>
            </a:xfrm>
            <a:prstGeom prst="rect">
              <a:avLst/>
            </a:prstGeom>
          </p:spPr>
        </p:pic>
        <p:pic>
          <p:nvPicPr>
            <p:cNvPr id="41" name="Picture 2" descr="Twitter logo">
              <a:extLst>
                <a:ext uri="{FF2B5EF4-FFF2-40B4-BE49-F238E27FC236}">
                  <a16:creationId xmlns:a16="http://schemas.microsoft.com/office/drawing/2014/main" id="{509B555D-BC8A-48F5-97EC-83AE5C7D67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8167" y="2263870"/>
              <a:ext cx="694962" cy="476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D6B0F8D-9C5A-4885-9B05-C7168DAF0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831936" y="2249183"/>
              <a:ext cx="655563" cy="53079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F5D9DA5-521A-4F00-B63E-292998A83AE1}"/>
              </a:ext>
            </a:extLst>
          </p:cNvPr>
          <p:cNvGrpSpPr/>
          <p:nvPr/>
        </p:nvGrpSpPr>
        <p:grpSpPr>
          <a:xfrm>
            <a:off x="6637246" y="5467248"/>
            <a:ext cx="2017972" cy="630710"/>
            <a:chOff x="7637491" y="3915114"/>
            <a:chExt cx="2017972" cy="630710"/>
          </a:xfrm>
        </p:grpSpPr>
        <p:sp>
          <p:nvSpPr>
            <p:cNvPr id="44" name="Rounded Rectangle 2">
              <a:extLst>
                <a:ext uri="{FF2B5EF4-FFF2-40B4-BE49-F238E27FC236}">
                  <a16:creationId xmlns:a16="http://schemas.microsoft.com/office/drawing/2014/main" id="{D8018A9C-2181-4772-833F-B09EC4012ACE}"/>
                </a:ext>
              </a:extLst>
            </p:cNvPr>
            <p:cNvSpPr/>
            <p:nvPr/>
          </p:nvSpPr>
          <p:spPr>
            <a:xfrm>
              <a:off x="7637491" y="3915114"/>
              <a:ext cx="2017972" cy="63071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71E09D1-B21C-454E-A0BD-5DECA10BC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787665" y="4001248"/>
              <a:ext cx="552740" cy="449901"/>
            </a:xfrm>
            <a:prstGeom prst="rect">
              <a:avLst/>
            </a:prstGeom>
          </p:spPr>
        </p:pic>
        <p:pic>
          <p:nvPicPr>
            <p:cNvPr id="46" name="Picture 6" descr="Image result for email clipart png">
              <a:extLst>
                <a:ext uri="{FF2B5EF4-FFF2-40B4-BE49-F238E27FC236}">
                  <a16:creationId xmlns:a16="http://schemas.microsoft.com/office/drawing/2014/main" id="{8F26E925-8514-4A08-A6BB-F71BFA13C4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1091" y="3990778"/>
              <a:ext cx="486352" cy="486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8" descr="Image result for call clipart">
              <a:extLst>
                <a:ext uri="{FF2B5EF4-FFF2-40B4-BE49-F238E27FC236}">
                  <a16:creationId xmlns:a16="http://schemas.microsoft.com/office/drawing/2014/main" id="{9881FFDB-C3E9-40BB-A06B-8714762650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3844" y="3990778"/>
              <a:ext cx="520811" cy="486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10" descr="Image result for funnel icon">
            <a:extLst>
              <a:ext uri="{FF2B5EF4-FFF2-40B4-BE49-F238E27FC236}">
                <a16:creationId xmlns:a16="http://schemas.microsoft.com/office/drawing/2014/main" id="{85A1F90F-48A3-42DF-B9A0-D14D19663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923" y="5520404"/>
            <a:ext cx="633730" cy="51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ounded Rectangle 61"/>
          <p:cNvSpPr/>
          <p:nvPr/>
        </p:nvSpPr>
        <p:spPr>
          <a:xfrm>
            <a:off x="1719359" y="3574776"/>
            <a:ext cx="8919559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B7321"/>
                </a:solidFill>
              </a:rPr>
              <a:t>Governance</a:t>
            </a:r>
          </a:p>
          <a:p>
            <a:pPr algn="ctr"/>
            <a:r>
              <a:rPr lang="en-US" b="1" dirty="0">
                <a:solidFill>
                  <a:srgbClr val="EB7321"/>
                </a:solidFill>
              </a:rPr>
              <a:t>Team management </a:t>
            </a:r>
            <a:endParaRPr lang="en-GB" b="1" dirty="0">
              <a:solidFill>
                <a:srgbClr val="EB732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716945-BF33-45D4-AF51-A45831A3BF4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239420"/>
            <a:ext cx="1225170" cy="368352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4DE63D68-359B-406C-92B4-1D1487E1241B}"/>
              </a:ext>
            </a:extLst>
          </p:cNvPr>
          <p:cNvSpPr/>
          <p:nvPr/>
        </p:nvSpPr>
        <p:spPr>
          <a:xfrm>
            <a:off x="0" y="6195741"/>
            <a:ext cx="12192000" cy="666044"/>
          </a:xfrm>
          <a:prstGeom prst="rect">
            <a:avLst/>
          </a:prstGeom>
          <a:solidFill>
            <a:srgbClr val="2BC7FE"/>
          </a:solidFill>
          <a:ln>
            <a:solidFill>
              <a:srgbClr val="2B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C82C86-4B8A-4BA5-A328-C700442017E3}"/>
              </a:ext>
            </a:extLst>
          </p:cNvPr>
          <p:cNvCxnSpPr/>
          <p:nvPr/>
        </p:nvCxnSpPr>
        <p:spPr>
          <a:xfrm>
            <a:off x="0" y="885828"/>
            <a:ext cx="12192000" cy="0"/>
          </a:xfrm>
          <a:prstGeom prst="line">
            <a:avLst/>
          </a:prstGeom>
          <a:ln w="38100" cmpd="sng">
            <a:solidFill>
              <a:srgbClr val="2BC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45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194332"/>
            <a:ext cx="12192000" cy="666044"/>
          </a:xfrm>
          <a:prstGeom prst="rect">
            <a:avLst/>
          </a:prstGeom>
          <a:gradFill flip="none" rotWithShape="1">
            <a:gsLst>
              <a:gs pos="3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8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0" y="171854"/>
            <a:ext cx="897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will Korero help achieve higher Win Rate?</a:t>
            </a:r>
            <a:endParaRPr lang="en-GB" sz="2000" dirty="0">
              <a:latin typeface="Arial" panose="020B0604020202020204" pitchFamily="34" charset="0"/>
            </a:endParaRPr>
          </a:p>
        </p:txBody>
      </p:sp>
      <p:pic>
        <p:nvPicPr>
          <p:cNvPr id="2050" name="Picture 2" descr="Clipart   Design Elements   Business People Vector Clipart   Busi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210" y="2395974"/>
            <a:ext cx="3525122" cy="318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loud 25"/>
          <p:cNvSpPr/>
          <p:nvPr/>
        </p:nvSpPr>
        <p:spPr>
          <a:xfrm>
            <a:off x="4800295" y="1124330"/>
            <a:ext cx="2169261" cy="1378039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Automation for faster turnaround</a:t>
            </a:r>
            <a:endParaRPr lang="en-GB" dirty="0"/>
          </a:p>
        </p:txBody>
      </p:sp>
      <p:sp>
        <p:nvSpPr>
          <p:cNvPr id="27" name="Cloud 26"/>
          <p:cNvSpPr/>
          <p:nvPr/>
        </p:nvSpPr>
        <p:spPr>
          <a:xfrm>
            <a:off x="7781332" y="1902199"/>
            <a:ext cx="2287832" cy="1378039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Improve engagement with</a:t>
            </a:r>
            <a:endParaRPr lang="en-GB" dirty="0"/>
          </a:p>
          <a:p>
            <a:pPr algn="ctr"/>
            <a:r>
              <a:rPr lang="en-US" dirty="0"/>
              <a:t>Customers</a:t>
            </a:r>
            <a:endParaRPr lang="en-GB" dirty="0"/>
          </a:p>
        </p:txBody>
      </p:sp>
      <p:sp>
        <p:nvSpPr>
          <p:cNvPr id="28" name="Cloud 27"/>
          <p:cNvSpPr/>
          <p:nvPr/>
        </p:nvSpPr>
        <p:spPr>
          <a:xfrm>
            <a:off x="777160" y="3748449"/>
            <a:ext cx="2287832" cy="1462993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Prioritize Opportunities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61375" y="5798810"/>
            <a:ext cx="882202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Real time insights help strategize and focus</a:t>
            </a:r>
          </a:p>
        </p:txBody>
      </p:sp>
      <p:sp>
        <p:nvSpPr>
          <p:cNvPr id="13" name="Cloud 12"/>
          <p:cNvSpPr/>
          <p:nvPr/>
        </p:nvSpPr>
        <p:spPr>
          <a:xfrm>
            <a:off x="8972550" y="3438068"/>
            <a:ext cx="2442290" cy="1378039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Collaboration for quality proposals</a:t>
            </a:r>
            <a:endParaRPr lang="en-GB" dirty="0"/>
          </a:p>
        </p:txBody>
      </p:sp>
      <p:sp>
        <p:nvSpPr>
          <p:cNvPr id="16" name="Cloud 15"/>
          <p:cNvSpPr/>
          <p:nvPr/>
        </p:nvSpPr>
        <p:spPr>
          <a:xfrm>
            <a:off x="1814906" y="1835080"/>
            <a:ext cx="2169261" cy="1378039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Understand buyer’s journey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5C9921-6CA8-4F23-BAB8-0F51D24F1F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239420"/>
            <a:ext cx="1225170" cy="36835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84B6FD-6B70-4E21-837F-03CADDE33978}"/>
              </a:ext>
            </a:extLst>
          </p:cNvPr>
          <p:cNvSpPr/>
          <p:nvPr/>
        </p:nvSpPr>
        <p:spPr>
          <a:xfrm>
            <a:off x="0" y="6195741"/>
            <a:ext cx="12192000" cy="666044"/>
          </a:xfrm>
          <a:prstGeom prst="rect">
            <a:avLst/>
          </a:prstGeom>
          <a:solidFill>
            <a:srgbClr val="2BC7FE"/>
          </a:solidFill>
          <a:ln>
            <a:solidFill>
              <a:srgbClr val="2B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B8C04B-1811-4361-96B2-73ACF5A6B53F}"/>
              </a:ext>
            </a:extLst>
          </p:cNvPr>
          <p:cNvCxnSpPr/>
          <p:nvPr/>
        </p:nvCxnSpPr>
        <p:spPr>
          <a:xfrm>
            <a:off x="0" y="885828"/>
            <a:ext cx="12192000" cy="0"/>
          </a:xfrm>
          <a:prstGeom prst="line">
            <a:avLst/>
          </a:prstGeom>
          <a:ln w="38100" cmpd="sng">
            <a:solidFill>
              <a:srgbClr val="2BC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39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194332"/>
            <a:ext cx="12192000" cy="666044"/>
          </a:xfrm>
          <a:prstGeom prst="rect">
            <a:avLst/>
          </a:prstGeom>
          <a:gradFill flip="none" rotWithShape="1">
            <a:gsLst>
              <a:gs pos="3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8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5C9921-6CA8-4F23-BAB8-0F51D24F1F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239420"/>
            <a:ext cx="1225170" cy="36835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84B6FD-6B70-4E21-837F-03CADDE33978}"/>
              </a:ext>
            </a:extLst>
          </p:cNvPr>
          <p:cNvSpPr/>
          <p:nvPr/>
        </p:nvSpPr>
        <p:spPr>
          <a:xfrm>
            <a:off x="-71024" y="6133676"/>
            <a:ext cx="12192000" cy="666044"/>
          </a:xfrm>
          <a:prstGeom prst="rect">
            <a:avLst/>
          </a:prstGeom>
          <a:solidFill>
            <a:srgbClr val="2BC7FE"/>
          </a:solidFill>
          <a:ln>
            <a:solidFill>
              <a:srgbClr val="2B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B8C04B-1811-4361-96B2-73ACF5A6B53F}"/>
              </a:ext>
            </a:extLst>
          </p:cNvPr>
          <p:cNvCxnSpPr/>
          <p:nvPr/>
        </p:nvCxnSpPr>
        <p:spPr>
          <a:xfrm>
            <a:off x="0" y="885828"/>
            <a:ext cx="12192000" cy="0"/>
          </a:xfrm>
          <a:prstGeom prst="line">
            <a:avLst/>
          </a:prstGeom>
          <a:ln w="38100" cmpd="sng">
            <a:solidFill>
              <a:srgbClr val="2BC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BB4E9BEF-CF04-49A9-A14C-82407B1B8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65" y="3365542"/>
            <a:ext cx="1145023" cy="85766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7423BE6-3360-42CC-9F4F-1021BAAEB4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59" y="1968230"/>
            <a:ext cx="533215" cy="598609"/>
          </a:xfrm>
          <a:prstGeom prst="rect">
            <a:avLst/>
          </a:prstGeom>
        </p:spPr>
      </p:pic>
      <p:pic>
        <p:nvPicPr>
          <p:cNvPr id="2049" name="Picture 2048">
            <a:extLst>
              <a:ext uri="{FF2B5EF4-FFF2-40B4-BE49-F238E27FC236}">
                <a16:creationId xmlns:a16="http://schemas.microsoft.com/office/drawing/2014/main" id="{62D78AFE-D01D-4F9F-9C13-85EF3B4EFC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23" y="1968230"/>
            <a:ext cx="712084" cy="666044"/>
          </a:xfrm>
          <a:prstGeom prst="rect">
            <a:avLst/>
          </a:prstGeom>
        </p:spPr>
      </p:pic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653A0484-853A-4AAA-BA25-C1F8985A1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5714939"/>
              </p:ext>
            </p:extLst>
          </p:nvPr>
        </p:nvGraphicFramePr>
        <p:xfrm>
          <a:off x="1168893" y="5335261"/>
          <a:ext cx="9854213" cy="857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F9470210-8145-44E0-AEDD-111C3C35738A}"/>
              </a:ext>
            </a:extLst>
          </p:cNvPr>
          <p:cNvSpPr txBox="1"/>
          <p:nvPr/>
        </p:nvSpPr>
        <p:spPr>
          <a:xfrm>
            <a:off x="0" y="21867"/>
            <a:ext cx="104881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Our solution</a:t>
            </a:r>
          </a:p>
          <a:p>
            <a:r>
              <a:rPr lang="en-US" sz="2000" b="1" dirty="0"/>
              <a:t>Empower your sales team – Actionable insights and Automation for high throughput</a:t>
            </a: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EEC05-2785-4E2D-A229-8240DDB684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35" y="1876244"/>
            <a:ext cx="712084" cy="7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2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885828"/>
            <a:ext cx="12192000" cy="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21867"/>
            <a:ext cx="104881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Our solution</a:t>
            </a:r>
          </a:p>
          <a:p>
            <a:r>
              <a:rPr lang="en-US" sz="2000" b="1" dirty="0"/>
              <a:t>Boost sales – Faster turnaround and high quality quotes for high customer engagement </a:t>
            </a:r>
            <a:endParaRPr lang="en-US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6566721"/>
            <a:ext cx="7455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Powered by InnoverenIT Services Private Limited.</a:t>
            </a:r>
            <a:endParaRPr lang="en-GB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018" y="3292707"/>
            <a:ext cx="19971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Intuitive User Interface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NO training needed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Use out-of-the-box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9738804" y="3222549"/>
            <a:ext cx="23601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Collaborate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Internal, task governance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External, quality proposal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48476" y="3218226"/>
            <a:ext cx="23795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Automation</a:t>
            </a:r>
            <a:r>
              <a:rPr lang="en-US" sz="1400" dirty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reduce turnaround time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increase throughput &amp;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improve productivity</a:t>
            </a:r>
          </a:p>
        </p:txBody>
      </p:sp>
      <p:pic>
        <p:nvPicPr>
          <p:cNvPr id="13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6" y="2184608"/>
            <a:ext cx="1290613" cy="102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617" y="2221140"/>
            <a:ext cx="1499832" cy="99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62770326"/>
              </p:ext>
            </p:extLst>
          </p:nvPr>
        </p:nvGraphicFramePr>
        <p:xfrm>
          <a:off x="1531470" y="5040782"/>
          <a:ext cx="9129059" cy="1103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DDACFE0-5F83-432C-B1A6-B851DB4D1C89}"/>
              </a:ext>
            </a:extLst>
          </p:cNvPr>
          <p:cNvSpPr/>
          <p:nvPr/>
        </p:nvSpPr>
        <p:spPr>
          <a:xfrm>
            <a:off x="0" y="6207788"/>
            <a:ext cx="12192000" cy="666044"/>
          </a:xfrm>
          <a:prstGeom prst="rect">
            <a:avLst/>
          </a:prstGeom>
          <a:solidFill>
            <a:srgbClr val="2BC7FE"/>
          </a:solidFill>
          <a:ln>
            <a:solidFill>
              <a:srgbClr val="2B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9826678-A55F-4CB6-BB6B-4151481101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239420"/>
            <a:ext cx="1225170" cy="3683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CFD1B83-2B78-4641-8195-DD386C66A15F}"/>
              </a:ext>
            </a:extLst>
          </p:cNvPr>
          <p:cNvSpPr/>
          <p:nvPr/>
        </p:nvSpPr>
        <p:spPr>
          <a:xfrm>
            <a:off x="7325390" y="3222549"/>
            <a:ext cx="221813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Integration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improved communication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Better insights, horizon scanning</a:t>
            </a:r>
          </a:p>
          <a:p>
            <a:endParaRPr lang="en-GB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100D86-1959-48AC-9B94-B7B8EB4AD480}"/>
              </a:ext>
            </a:extLst>
          </p:cNvPr>
          <p:cNvSpPr/>
          <p:nvPr/>
        </p:nvSpPr>
        <p:spPr>
          <a:xfrm>
            <a:off x="5128751" y="3259305"/>
            <a:ext cx="213598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Governance in Real time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Access to KPIs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Easy reporting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00BDBA2-CCA4-4705-A6C8-FA96A56ABE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0617" y="2221140"/>
            <a:ext cx="1270451" cy="768714"/>
          </a:xfrm>
          <a:prstGeom prst="rect">
            <a:avLst/>
          </a:prstGeom>
        </p:spPr>
      </p:pic>
      <p:pic>
        <p:nvPicPr>
          <p:cNvPr id="25" name="Picture 2" descr="Related image">
            <a:extLst>
              <a:ext uri="{FF2B5EF4-FFF2-40B4-BE49-F238E27FC236}">
                <a16:creationId xmlns:a16="http://schemas.microsoft.com/office/drawing/2014/main" id="{E040990F-254A-4A45-949C-E913F0C04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080" y="2221140"/>
            <a:ext cx="993328" cy="99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EC6009-3E34-468E-838D-7D7E4BFFEC5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794" y="2184608"/>
            <a:ext cx="1222241" cy="99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4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DF545C0-E9BE-41CA-9F4A-CD524D15DFF9}"/>
              </a:ext>
            </a:extLst>
          </p:cNvPr>
          <p:cNvSpPr/>
          <p:nvPr/>
        </p:nvSpPr>
        <p:spPr>
          <a:xfrm>
            <a:off x="0" y="6195741"/>
            <a:ext cx="12192000" cy="666044"/>
          </a:xfrm>
          <a:prstGeom prst="rect">
            <a:avLst/>
          </a:prstGeom>
          <a:gradFill flip="none" rotWithShape="1">
            <a:gsLst>
              <a:gs pos="3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8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4428" y="7140630"/>
            <a:ext cx="12192000" cy="666044"/>
          </a:xfrm>
          <a:prstGeom prst="rect">
            <a:avLst/>
          </a:prstGeom>
          <a:gradFill flip="none" rotWithShape="1">
            <a:gsLst>
              <a:gs pos="37000">
                <a:schemeClr val="accent1">
                  <a:lumMod val="75000"/>
                </a:schemeClr>
              </a:gs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8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19163" y="-2151"/>
            <a:ext cx="9652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Arial" panose="020B0604020202020204" pitchFamily="34" charset="0"/>
              </a:rPr>
              <a:t>Korero </a:t>
            </a:r>
          </a:p>
          <a:p>
            <a:r>
              <a:rPr lang="en-IN" dirty="0">
                <a:ln w="0"/>
                <a:solidFill>
                  <a:srgbClr val="2BC7F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Out-of-the-box use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8F8925D8-A764-4E31-B5E3-EE58A50160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4123861"/>
              </p:ext>
            </p:extLst>
          </p:nvPr>
        </p:nvGraphicFramePr>
        <p:xfrm>
          <a:off x="104503" y="866159"/>
          <a:ext cx="9728877" cy="5671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7CB9ABFB-B594-4F29-B8E4-BA03AF2D7534}"/>
              </a:ext>
            </a:extLst>
          </p:cNvPr>
          <p:cNvGrpSpPr/>
          <p:nvPr/>
        </p:nvGrpSpPr>
        <p:grpSpPr>
          <a:xfrm>
            <a:off x="5007874" y="4527326"/>
            <a:ext cx="652364" cy="654710"/>
            <a:chOff x="5947732" y="5022619"/>
            <a:chExt cx="688020" cy="61292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8F61531-7C8E-4AE2-8D92-6155C9F600AB}"/>
                </a:ext>
              </a:extLst>
            </p:cNvPr>
            <p:cNvSpPr/>
            <p:nvPr/>
          </p:nvSpPr>
          <p:spPr>
            <a:xfrm>
              <a:off x="5947732" y="5022619"/>
              <a:ext cx="688020" cy="6129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6D32553-2EA4-4DE4-B17D-65B4962FB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881" y="5113537"/>
              <a:ext cx="445871" cy="44587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C03819B-1EC8-401D-BA7B-06C0081D5F31}"/>
              </a:ext>
            </a:extLst>
          </p:cNvPr>
          <p:cNvGrpSpPr/>
          <p:nvPr/>
        </p:nvGrpSpPr>
        <p:grpSpPr>
          <a:xfrm>
            <a:off x="4595270" y="5185464"/>
            <a:ext cx="684026" cy="673689"/>
            <a:chOff x="4438650" y="5635548"/>
            <a:chExt cx="688020" cy="61292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3BF7090-0334-4A3D-A501-7D0CF24D2DF5}"/>
                </a:ext>
              </a:extLst>
            </p:cNvPr>
            <p:cNvSpPr/>
            <p:nvPr/>
          </p:nvSpPr>
          <p:spPr>
            <a:xfrm>
              <a:off x="4438650" y="5635548"/>
              <a:ext cx="688020" cy="6129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48F3960-954A-4A13-835F-275750B5E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1431" y="5755417"/>
              <a:ext cx="425328" cy="42532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FA11A4C-B75E-4833-9377-9D8236AD2C78}"/>
              </a:ext>
            </a:extLst>
          </p:cNvPr>
          <p:cNvGrpSpPr/>
          <p:nvPr/>
        </p:nvGrpSpPr>
        <p:grpSpPr>
          <a:xfrm>
            <a:off x="3911243" y="5628166"/>
            <a:ext cx="684027" cy="673689"/>
            <a:chOff x="3750628" y="6005639"/>
            <a:chExt cx="759227" cy="67368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B531975-D0BD-4321-A6CB-F83133DA3289}"/>
                </a:ext>
              </a:extLst>
            </p:cNvPr>
            <p:cNvSpPr/>
            <p:nvPr/>
          </p:nvSpPr>
          <p:spPr>
            <a:xfrm>
              <a:off x="3750628" y="6005639"/>
              <a:ext cx="759227" cy="6736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49" name="Picture 2048">
              <a:extLst>
                <a:ext uri="{FF2B5EF4-FFF2-40B4-BE49-F238E27FC236}">
                  <a16:creationId xmlns:a16="http://schemas.microsoft.com/office/drawing/2014/main" id="{302E3EB0-9C03-4527-9C36-2AE2A97D5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90948" y="6088421"/>
              <a:ext cx="463301" cy="463301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C7F0870-99C0-4D17-A593-683E1E1B57F7}"/>
              </a:ext>
            </a:extLst>
          </p:cNvPr>
          <p:cNvGrpSpPr/>
          <p:nvPr/>
        </p:nvGrpSpPr>
        <p:grpSpPr>
          <a:xfrm>
            <a:off x="4797041" y="2035907"/>
            <a:ext cx="684027" cy="673689"/>
            <a:chOff x="5335288" y="2598093"/>
            <a:chExt cx="759227" cy="673689"/>
          </a:xfrm>
        </p:grpSpPr>
        <p:sp>
          <p:nvSpPr>
            <p:cNvPr id="2051" name="Oval 2050">
              <a:extLst>
                <a:ext uri="{FF2B5EF4-FFF2-40B4-BE49-F238E27FC236}">
                  <a16:creationId xmlns:a16="http://schemas.microsoft.com/office/drawing/2014/main" id="{9D4306E9-932F-477A-AAA4-8278FA26CE26}"/>
                </a:ext>
              </a:extLst>
            </p:cNvPr>
            <p:cNvSpPr/>
            <p:nvPr/>
          </p:nvSpPr>
          <p:spPr>
            <a:xfrm>
              <a:off x="5335288" y="2598093"/>
              <a:ext cx="759227" cy="6736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3" name="Picture 2052">
              <a:extLst>
                <a:ext uri="{FF2B5EF4-FFF2-40B4-BE49-F238E27FC236}">
                  <a16:creationId xmlns:a16="http://schemas.microsoft.com/office/drawing/2014/main" id="{DAFB0B77-914C-4D15-B259-A38A45B3D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0948" y="2701507"/>
              <a:ext cx="445545" cy="445545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3A1140B-E9B7-4E81-9228-664B9B1A677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31" y="2291088"/>
            <a:ext cx="2209652" cy="25635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32C7B4-2C52-4931-BB9F-9E0A55064D73}"/>
              </a:ext>
            </a:extLst>
          </p:cNvPr>
          <p:cNvSpPr txBox="1"/>
          <p:nvPr/>
        </p:nvSpPr>
        <p:spPr>
          <a:xfrm>
            <a:off x="5586247" y="2102036"/>
            <a:ext cx="6134198" cy="50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600" dirty="0">
                <a:solidFill>
                  <a:srgbClr val="EB7321"/>
                </a:solidFill>
                <a:latin typeface="Calibri" panose="020F0502020204030204"/>
              </a:rPr>
              <a:t>Out-of-the-box Key Performance Indicators, analytics and reports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200" dirty="0">
                <a:solidFill>
                  <a:srgbClr val="58B6C0">
                    <a:lumMod val="75000"/>
                  </a:srgbClr>
                </a:solidFill>
                <a:latin typeface="Calibri" panose="020F0502020204030204"/>
              </a:rPr>
              <a:t>Pre-configured metrics and reports, ready to 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ECBC05-8F17-46E5-B129-2CCBE34A72F4}"/>
              </a:ext>
            </a:extLst>
          </p:cNvPr>
          <p:cNvSpPr txBox="1"/>
          <p:nvPr/>
        </p:nvSpPr>
        <p:spPr>
          <a:xfrm>
            <a:off x="5817835" y="4441717"/>
            <a:ext cx="5152763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600" dirty="0">
                <a:solidFill>
                  <a:srgbClr val="EB7321"/>
                </a:solidFill>
                <a:latin typeface="Calibri" panose="020F0502020204030204"/>
              </a:rPr>
              <a:t>Sales pipeline / processes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200" dirty="0">
                <a:solidFill>
                  <a:srgbClr val="58B6C0">
                    <a:lumMod val="75000"/>
                  </a:srgbClr>
                </a:solidFill>
                <a:latin typeface="Calibri" panose="020F0502020204030204"/>
              </a:rPr>
              <a:t>Workflow driven sales lifecycle management with task governance, approval and escalation processes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42EA7A-F8DC-4EF1-85F8-970A43F8AE09}"/>
              </a:ext>
            </a:extLst>
          </p:cNvPr>
          <p:cNvSpPr txBox="1"/>
          <p:nvPr/>
        </p:nvSpPr>
        <p:spPr>
          <a:xfrm>
            <a:off x="5361852" y="5155869"/>
            <a:ext cx="5817161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600" dirty="0">
                <a:solidFill>
                  <a:srgbClr val="EB7321"/>
                </a:solidFill>
                <a:latin typeface="Calibri" panose="020F0502020204030204"/>
              </a:rPr>
              <a:t>Role based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200" dirty="0">
                <a:solidFill>
                  <a:srgbClr val="58B6C0">
                    <a:lumMod val="75000"/>
                  </a:srgbClr>
                </a:solidFill>
                <a:latin typeface="Calibri" panose="020F0502020204030204"/>
              </a:rPr>
              <a:t>Beyond “Sales” – custom modules creation to include users from other functions for quality quotations and improved operations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20EABD-BFB9-46CB-874B-5E7100933EC3}"/>
              </a:ext>
            </a:extLst>
          </p:cNvPr>
          <p:cNvSpPr txBox="1"/>
          <p:nvPr/>
        </p:nvSpPr>
        <p:spPr>
          <a:xfrm>
            <a:off x="4797041" y="5787946"/>
            <a:ext cx="6915494" cy="50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600" dirty="0">
                <a:solidFill>
                  <a:srgbClr val="EB7321"/>
                </a:solidFill>
                <a:latin typeface="Calibri" panose="020F0502020204030204"/>
              </a:rPr>
              <a:t>Geo distributed operations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200" dirty="0">
                <a:solidFill>
                  <a:srgbClr val="58B6C0">
                    <a:lumMod val="75000"/>
                  </a:srgbClr>
                </a:solidFill>
                <a:latin typeface="Calibri" panose="020F0502020204030204"/>
              </a:rPr>
              <a:t>Integrated Live currency exchange rate, auto calculation for reporting in a single currency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B75D0C-25F8-4355-A7EC-FAEBFEFBCEF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239420"/>
            <a:ext cx="1225170" cy="36835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A80360A-3D9A-42EE-8AA6-A84A86554167}"/>
              </a:ext>
            </a:extLst>
          </p:cNvPr>
          <p:cNvSpPr txBox="1"/>
          <p:nvPr/>
        </p:nvSpPr>
        <p:spPr>
          <a:xfrm>
            <a:off x="2570765" y="6331163"/>
            <a:ext cx="745415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</a:rPr>
              <a:t>ONE platform for Customer Relationship, Communication and Collaboration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E677E3-64B3-47B1-9A93-0E1EE903CFF1}"/>
              </a:ext>
            </a:extLst>
          </p:cNvPr>
          <p:cNvSpPr/>
          <p:nvPr/>
        </p:nvSpPr>
        <p:spPr>
          <a:xfrm>
            <a:off x="0" y="6207788"/>
            <a:ext cx="12192000" cy="666044"/>
          </a:xfrm>
          <a:prstGeom prst="rect">
            <a:avLst/>
          </a:prstGeom>
          <a:solidFill>
            <a:srgbClr val="2BC7FE"/>
          </a:solidFill>
          <a:ln>
            <a:solidFill>
              <a:srgbClr val="2B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C8D19AB-0BCA-47D9-8545-7DCFB59C2F9A}"/>
              </a:ext>
            </a:extLst>
          </p:cNvPr>
          <p:cNvCxnSpPr/>
          <p:nvPr/>
        </p:nvCxnSpPr>
        <p:spPr>
          <a:xfrm>
            <a:off x="0" y="885828"/>
            <a:ext cx="12192000" cy="0"/>
          </a:xfrm>
          <a:prstGeom prst="line">
            <a:avLst/>
          </a:prstGeom>
          <a:ln w="38100" cmpd="sng">
            <a:solidFill>
              <a:srgbClr val="2BC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59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14112" y="2632844"/>
            <a:ext cx="75637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latin typeface="Arial" panose="020B0604020202020204" pitchFamily="34" charset="0"/>
              </a:rPr>
              <a:t>Differentiators </a:t>
            </a:r>
          </a:p>
          <a:p>
            <a:pPr algn="ctr"/>
            <a:r>
              <a:rPr lang="en-IN" sz="2800" dirty="0">
                <a:latin typeface="Arial" panose="020B0604020202020204" pitchFamily="34" charset="0"/>
              </a:rPr>
              <a:t>&amp; </a:t>
            </a:r>
          </a:p>
          <a:p>
            <a:pPr algn="ctr"/>
            <a:r>
              <a:rPr lang="en-IN" sz="2800" dirty="0">
                <a:latin typeface="Arial" panose="020B0604020202020204" pitchFamily="34" charset="0"/>
              </a:rPr>
              <a:t>Interesting features</a:t>
            </a:r>
            <a:endParaRPr lang="en-IN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GB" sz="2800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A7761B-151F-4C2B-8858-C2EB0CB694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239420"/>
            <a:ext cx="1225170" cy="3683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B8313D-A05E-4AE5-80DD-B177CB3CEAB2}"/>
              </a:ext>
            </a:extLst>
          </p:cNvPr>
          <p:cNvSpPr/>
          <p:nvPr/>
        </p:nvSpPr>
        <p:spPr>
          <a:xfrm>
            <a:off x="0" y="6195741"/>
            <a:ext cx="12192000" cy="666044"/>
          </a:xfrm>
          <a:prstGeom prst="rect">
            <a:avLst/>
          </a:prstGeom>
          <a:solidFill>
            <a:srgbClr val="2BC7FE"/>
          </a:solidFill>
          <a:ln>
            <a:solidFill>
              <a:srgbClr val="2B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027976-7354-43AC-B4A4-656FB4CD4168}"/>
              </a:ext>
            </a:extLst>
          </p:cNvPr>
          <p:cNvCxnSpPr/>
          <p:nvPr/>
        </p:nvCxnSpPr>
        <p:spPr>
          <a:xfrm>
            <a:off x="0" y="885828"/>
            <a:ext cx="12192000" cy="0"/>
          </a:xfrm>
          <a:prstGeom prst="line">
            <a:avLst/>
          </a:prstGeom>
          <a:ln w="38100" cmpd="sng">
            <a:solidFill>
              <a:srgbClr val="2BC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66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FB1D6CD-3384-4BF3-AF35-DA842DF31B5B}"/>
              </a:ext>
            </a:extLst>
          </p:cNvPr>
          <p:cNvSpPr txBox="1"/>
          <p:nvPr/>
        </p:nvSpPr>
        <p:spPr>
          <a:xfrm>
            <a:off x="82639" y="177438"/>
            <a:ext cx="9454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Arial" panose="020B0604020202020204" pitchFamily="34" charset="0"/>
              </a:rPr>
              <a:t>Highlights </a:t>
            </a:r>
            <a:endParaRPr lang="en-IN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25560-787A-4C43-B467-0782A7B92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239420"/>
            <a:ext cx="1225170" cy="3683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A202E8-2167-493F-AE0B-276F05BA3ABE}"/>
              </a:ext>
            </a:extLst>
          </p:cNvPr>
          <p:cNvSpPr/>
          <p:nvPr/>
        </p:nvSpPr>
        <p:spPr>
          <a:xfrm>
            <a:off x="0" y="6195741"/>
            <a:ext cx="12192000" cy="666044"/>
          </a:xfrm>
          <a:prstGeom prst="rect">
            <a:avLst/>
          </a:prstGeom>
          <a:solidFill>
            <a:srgbClr val="2BC7FE"/>
          </a:solidFill>
          <a:ln>
            <a:solidFill>
              <a:srgbClr val="2B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87992F-4BE4-465B-BECE-4B9DD9A4BDFB}"/>
              </a:ext>
            </a:extLst>
          </p:cNvPr>
          <p:cNvCxnSpPr/>
          <p:nvPr/>
        </p:nvCxnSpPr>
        <p:spPr>
          <a:xfrm>
            <a:off x="0" y="885828"/>
            <a:ext cx="12192000" cy="0"/>
          </a:xfrm>
          <a:prstGeom prst="line">
            <a:avLst/>
          </a:prstGeom>
          <a:ln w="38100" cmpd="sng">
            <a:solidFill>
              <a:srgbClr val="2BC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3D918E0-5B07-4E77-8474-840B24DB8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4521481"/>
              </p:ext>
            </p:extLst>
          </p:nvPr>
        </p:nvGraphicFramePr>
        <p:xfrm>
          <a:off x="858330" y="1434140"/>
          <a:ext cx="10155741" cy="5031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1292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FB1D6CD-3384-4BF3-AF35-DA842DF31B5B}"/>
              </a:ext>
            </a:extLst>
          </p:cNvPr>
          <p:cNvSpPr txBox="1"/>
          <p:nvPr/>
        </p:nvSpPr>
        <p:spPr>
          <a:xfrm>
            <a:off x="82639" y="177438"/>
            <a:ext cx="9454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Arial" panose="020B0604020202020204" pitchFamily="34" charset="0"/>
              </a:rPr>
              <a:t>Out-of-the-box Use</a:t>
            </a:r>
            <a:endParaRPr lang="en-IN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8B4518-5D00-44AC-9F90-AABC88F9D34B}"/>
              </a:ext>
            </a:extLst>
          </p:cNvPr>
          <p:cNvSpPr txBox="1"/>
          <p:nvPr/>
        </p:nvSpPr>
        <p:spPr>
          <a:xfrm>
            <a:off x="6620127" y="1131250"/>
            <a:ext cx="54242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Perspectives View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6292C"/>
                </a:solidFill>
                <a:latin typeface="SourceSansPro"/>
              </a:rPr>
              <a:t>Identity &amp; Quantitative </a:t>
            </a:r>
            <a:r>
              <a:rPr lang="en-US" sz="1400" i="0" dirty="0">
                <a:solidFill>
                  <a:srgbClr val="26292C"/>
                </a:solidFill>
                <a:effectLst/>
                <a:latin typeface="SourceSansPro"/>
              </a:rPr>
              <a:t>data presented in Perspectives views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rgbClr val="26292C"/>
                </a:solidFill>
                <a:effectLst/>
                <a:latin typeface="SourceSansPro"/>
              </a:rPr>
              <a:t>Real time analytics on each tile provides a quic</a:t>
            </a:r>
            <a:r>
              <a:rPr lang="en-US" sz="1400" dirty="0">
                <a:solidFill>
                  <a:srgbClr val="26292C"/>
                </a:solidFill>
                <a:latin typeface="SourceSansPro"/>
              </a:rPr>
              <a:t>k overview with </a:t>
            </a:r>
            <a:r>
              <a:rPr lang="en-US" sz="1400" i="0" dirty="0">
                <a:solidFill>
                  <a:srgbClr val="26292C"/>
                </a:solidFill>
                <a:effectLst/>
                <a:latin typeface="SourceSansPro"/>
              </a:rPr>
              <a:t>more analytics on </a:t>
            </a:r>
            <a:endParaRPr lang="en-IN" sz="1400" dirty="0"/>
          </a:p>
        </p:txBody>
      </p:sp>
      <p:sp>
        <p:nvSpPr>
          <p:cNvPr id="32" name="Rounded Rectangle 44">
            <a:extLst>
              <a:ext uri="{FF2B5EF4-FFF2-40B4-BE49-F238E27FC236}">
                <a16:creationId xmlns:a16="http://schemas.microsoft.com/office/drawing/2014/main" id="{BD4E45DF-0400-4D10-A35D-8C9DF1DE0D86}"/>
              </a:ext>
            </a:extLst>
          </p:cNvPr>
          <p:cNvSpPr/>
          <p:nvPr/>
        </p:nvSpPr>
        <p:spPr>
          <a:xfrm>
            <a:off x="6318344" y="976610"/>
            <a:ext cx="5684035" cy="16713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DEBCB-97F3-4853-914B-4BE8D2C6B8B2}"/>
              </a:ext>
            </a:extLst>
          </p:cNvPr>
          <p:cNvSpPr txBox="1"/>
          <p:nvPr/>
        </p:nvSpPr>
        <p:spPr>
          <a:xfrm>
            <a:off x="635554" y="4303724"/>
            <a:ext cx="535177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Out-of-the-box Analytics &amp; Reports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0" dirty="0">
                <a:effectLst/>
                <a:latin typeface="SourceSansPro"/>
              </a:rPr>
              <a:t>Pre configured Key Performance Indicators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/>
              <a:t>Configurable Fiscal period settings for deeper insights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i="0" dirty="0">
                <a:effectLst/>
                <a:latin typeface="SourceSansPro"/>
              </a:rPr>
              <a:t>Real time Business performance reports for CEOs &amp; Sales leaders</a:t>
            </a:r>
            <a:endParaRPr lang="en-IN" sz="1400" dirty="0"/>
          </a:p>
        </p:txBody>
      </p:sp>
      <p:sp>
        <p:nvSpPr>
          <p:cNvPr id="28" name="Rounded Rectangle 44">
            <a:extLst>
              <a:ext uri="{FF2B5EF4-FFF2-40B4-BE49-F238E27FC236}">
                <a16:creationId xmlns:a16="http://schemas.microsoft.com/office/drawing/2014/main" id="{915DB50A-F29A-4C6D-93C8-B2CAC17C888B}"/>
              </a:ext>
            </a:extLst>
          </p:cNvPr>
          <p:cNvSpPr/>
          <p:nvPr/>
        </p:nvSpPr>
        <p:spPr>
          <a:xfrm>
            <a:off x="469423" y="4138546"/>
            <a:ext cx="5684035" cy="173074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25560-787A-4C43-B467-0782A7B92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239420"/>
            <a:ext cx="1225170" cy="3683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A202E8-2167-493F-AE0B-276F05BA3ABE}"/>
              </a:ext>
            </a:extLst>
          </p:cNvPr>
          <p:cNvSpPr/>
          <p:nvPr/>
        </p:nvSpPr>
        <p:spPr>
          <a:xfrm>
            <a:off x="0" y="6195741"/>
            <a:ext cx="12192000" cy="666044"/>
          </a:xfrm>
          <a:prstGeom prst="rect">
            <a:avLst/>
          </a:prstGeom>
          <a:solidFill>
            <a:srgbClr val="2BC7FE"/>
          </a:solidFill>
          <a:ln>
            <a:solidFill>
              <a:srgbClr val="2BC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87992F-4BE4-465B-BECE-4B9DD9A4BDFB}"/>
              </a:ext>
            </a:extLst>
          </p:cNvPr>
          <p:cNvCxnSpPr/>
          <p:nvPr/>
        </p:nvCxnSpPr>
        <p:spPr>
          <a:xfrm>
            <a:off x="0" y="885828"/>
            <a:ext cx="12192000" cy="0"/>
          </a:xfrm>
          <a:prstGeom prst="line">
            <a:avLst/>
          </a:prstGeom>
          <a:ln w="38100" cmpd="sng">
            <a:solidFill>
              <a:srgbClr val="2BC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9D361F8-FA47-4CF4-9F2E-8E49CCBAB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400" y="2078670"/>
            <a:ext cx="333375" cy="30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C6E3BE-B341-4382-A483-E18E1082C0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3" y="959803"/>
            <a:ext cx="5199762" cy="24664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584752-A55E-4694-940F-EABE1E0120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15" y="3377287"/>
            <a:ext cx="5199762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5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51AB467-49EA-4685-8F4B-F0DDFF9B796A}">
  <we:reference id="wa104380510" version="1.0.0.3" store="en-US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26199</TotalTime>
  <Words>1166</Words>
  <Application>Microsoft Office PowerPoint</Application>
  <PresentationFormat>Widescreen</PresentationFormat>
  <Paragraphs>224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Graphik Web</vt:lpstr>
      <vt:lpstr>SourceSansPro</vt:lpstr>
      <vt:lpstr>Office Theme</vt:lpstr>
      <vt:lpstr>                          “Sales is as simple as story telling”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Santoshi Rath</dc:creator>
  <cp:lastModifiedBy>Santoshi Rath</cp:lastModifiedBy>
  <cp:revision>524</cp:revision>
  <cp:lastPrinted>2020-09-26T08:03:00Z</cp:lastPrinted>
  <dcterms:created xsi:type="dcterms:W3CDTF">2015-08-30T12:39:46Z</dcterms:created>
  <dcterms:modified xsi:type="dcterms:W3CDTF">2020-12-26T17:22:47Z</dcterms:modified>
</cp:coreProperties>
</file>