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 id="2147483698" r:id="rId8"/>
    <p:sldMasterId id="214748369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Lst>
  <p:sldSz cy="6858000" cx="12192000"/>
  <p:notesSz cx="6858000" cy="9144000"/>
  <p:embeddedFontLst>
    <p:embeddedFont>
      <p:font typeface="Open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5178">
          <p15:clr>
            <a:srgbClr val="A4A3A4"/>
          </p15:clr>
        </p15:guide>
        <p15:guide id="3" orient="horz" pos="26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0D4531-F366-4839-95C3-EB1336E98354}">
  <a:tblStyle styleId="{8A0D4531-F366-4839-95C3-EB1336E9835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A8BC4F8-86A4-4555-8EEA-4E8877654544}" styleName="Table_1">
    <a:wholeTbl>
      <a:tcTxStyle b="off" i="off">
        <a:font>
          <a:latin typeface="Arial"/>
          <a:ea typeface="Arial"/>
          <a:cs typeface="Arial"/>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957604C-1A65-4B10-8351-92650B73C763}"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890A7D-BCE8-4467-88DF-81D9D564E4D2}" styleName="Table_3">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8F7F4E5-E74E-43B9-9F6B-50F642F93E17}" styleName="Table_4">
    <a:wholeTbl>
      <a:tcTxStyle b="off" i="off">
        <a:font>
          <a:latin typeface="Cambria"/>
          <a:ea typeface="Cambria"/>
          <a:cs typeface="Cambria"/>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EEEE6"/>
          </a:solidFill>
        </a:fill>
      </a:tcStyle>
    </a:wholeTbl>
    <a:band1H>
      <a:tcTxStyle/>
      <a:tcStyle>
        <a:fill>
          <a:solidFill>
            <a:srgbClr val="FCDCCA"/>
          </a:solidFill>
        </a:fill>
      </a:tcStyle>
    </a:band1H>
    <a:band2H>
      <a:tcTxStyle/>
    </a:band2H>
    <a:band1V>
      <a:tcTxStyle/>
      <a:tcStyle>
        <a:fill>
          <a:solidFill>
            <a:srgbClr val="FCDCCA"/>
          </a:solidFill>
        </a:fill>
      </a:tcStyle>
    </a:band1V>
    <a:band2V>
      <a:tcTxStyle/>
    </a:band2V>
    <a:lastCol>
      <a:tcTxStyle b="on" i="off">
        <a:font>
          <a:latin typeface="Cambria"/>
          <a:ea typeface="Cambria"/>
          <a:cs typeface="Cambria"/>
        </a:font>
        <a:srgbClr val="FFFFFF"/>
      </a:tcTxStyle>
      <a:tcStyle>
        <a:fill>
          <a:solidFill>
            <a:srgbClr val="F89406"/>
          </a:solidFill>
        </a:fill>
      </a:tcStyle>
    </a:lastCol>
    <a:firstCol>
      <a:tcTxStyle b="on" i="off">
        <a:font>
          <a:latin typeface="Cambria"/>
          <a:ea typeface="Cambria"/>
          <a:cs typeface="Cambria"/>
        </a:font>
        <a:srgbClr val="FFFFFF"/>
      </a:tcTxStyle>
      <a:tcStyle>
        <a:fill>
          <a:solidFill>
            <a:srgbClr val="F89406"/>
          </a:solidFill>
        </a:fill>
      </a:tcStyle>
    </a:firstCol>
    <a:lastRow>
      <a:tcTxStyle b="on" i="off">
        <a:font>
          <a:latin typeface="Cambria"/>
          <a:ea typeface="Cambria"/>
          <a:cs typeface="Cambria"/>
        </a:font>
        <a:srgbClr val="FFFFFF"/>
      </a:tcTxStyle>
      <a:tcStyle>
        <a:tcBdr>
          <a:top>
            <a:ln cap="flat" cmpd="sng" w="38100">
              <a:solidFill>
                <a:srgbClr val="FFFFFF"/>
              </a:solidFill>
              <a:prstDash val="solid"/>
              <a:round/>
              <a:headEnd len="sm" w="sm" type="none"/>
              <a:tailEnd len="sm" w="sm" type="none"/>
            </a:ln>
          </a:top>
        </a:tcBdr>
        <a:fill>
          <a:solidFill>
            <a:srgbClr val="F89406"/>
          </a:solidFill>
        </a:fill>
      </a:tcStyle>
    </a:lastRow>
    <a:seCell>
      <a:tcTxStyle/>
    </a:seCell>
    <a:swCell>
      <a:tcTxStyle/>
    </a:swCell>
    <a:firstRow>
      <a:tcTxStyle b="on" i="off">
        <a:font>
          <a:latin typeface="Cambria"/>
          <a:ea typeface="Cambria"/>
          <a:cs typeface="Cambria"/>
        </a:font>
        <a:srgbClr val="FFFFFF"/>
      </a:tcTxStyle>
      <a:tcStyle>
        <a:tcBdr>
          <a:bottom>
            <a:ln cap="flat" cmpd="sng" w="38100">
              <a:solidFill>
                <a:srgbClr val="FFFFFF"/>
              </a:solidFill>
              <a:prstDash val="solid"/>
              <a:round/>
              <a:headEnd len="sm" w="sm" type="none"/>
              <a:tailEnd len="sm" w="sm" type="none"/>
            </a:ln>
          </a:bottom>
        </a:tcBdr>
        <a:fill>
          <a:solidFill>
            <a:srgbClr val="F8940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5178"/>
        <p:guide pos="266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OpenSans-regular.fntdata"/><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2.xml"/><Relationship Id="rId21" Type="http://schemas.openxmlformats.org/officeDocument/2006/relationships/slide" Target="slides/slide11.xml"/><Relationship Id="rId65" Type="http://schemas.openxmlformats.org/officeDocument/2006/relationships/font" Target="fonts/OpenSans-boldItalic.fntdata"/><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cxn.com/a/reports/pha7h0nBCNjCF2qydnJOJz0MpSxqp9UBL7o0z0SWWEg/Vlocity%20-%20Company%20Repor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fd8aff3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fd8aff3b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SLIDES_API1671228376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SLIDES_API1671228376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4 Slides</a:t>
            </a:r>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b75abce723_0_325:notes"/>
          <p:cNvSpPr/>
          <p:nvPr>
            <p:ph idx="2" type="sldImg"/>
          </p:nvPr>
        </p:nvSpPr>
        <p:spPr>
          <a:xfrm>
            <a:off x="-51441" y="711200"/>
            <a:ext cx="32682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b75abce723_0_325: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00"/>
              <a:buFont typeface="Arial"/>
              <a:buNone/>
            </a:pPr>
            <a:r>
              <a:t/>
            </a:r>
            <a:endParaRPr sz="1000">
              <a:highlight>
                <a:srgbClr val="FFFFFF"/>
              </a:highlight>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SLIDES_API1783170788_14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SLIDES_API1783170788_14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520" name="Google Shape;520;SLIDES_API1783170788_144: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b75abce723_0_40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b75abce723_0_40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88900" lvl="0" marL="0" rtl="0" algn="l">
              <a:spcBef>
                <a:spcPts val="0"/>
              </a:spcBef>
              <a:spcAft>
                <a:spcPts val="0"/>
              </a:spcAft>
              <a:buSzPts val="1400"/>
              <a:buChar char="-"/>
            </a:pPr>
            <a:r>
              <a:rPr lang="en-US"/>
              <a:t>Includes the analysis on the investors spread across the World (US + Non US)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b466a71adc_0_575: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b466a71adc_0_575: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88900" lvl="0" marL="0" rtl="0" algn="l">
              <a:spcBef>
                <a:spcPts val="0"/>
              </a:spcBef>
              <a:spcAft>
                <a:spcPts val="0"/>
              </a:spcAft>
              <a:buSzPts val="1400"/>
              <a:buChar char="-"/>
            </a:pPr>
            <a:r>
              <a:rPr lang="en-US"/>
              <a:t>Includes the analysis on the investors spread across the World (US + Non US)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b97b5895ad_0_1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b97b5895ad_0_1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b97b5895ad_0_34: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b97b5895ad_0_34: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b75abce723_0_46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b75abce723_0_46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b75abce723_0_48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b75abce723_0_48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b75abce723_0_49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b75abce723_0_49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SLIDES_API1783170788_64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SLIDES_API1783170788_64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95" name="Google Shape;295;SLIDES_API1783170788_64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SLIDES_API1783170788_21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SLIDES_API1783170788_21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665" name="Google Shape;665;SLIDES_API1783170788_216: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29456a9d92_0_0:notes"/>
          <p:cNvSpPr txBox="1"/>
          <p:nvPr>
            <p:ph idx="1" type="body"/>
          </p:nvPr>
        </p:nvSpPr>
        <p:spPr>
          <a:xfrm>
            <a:off x="3218860" y="711199"/>
            <a:ext cx="3519900" cy="797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129456a9d92_0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129456a9d92_0_0:notes"/>
          <p:cNvSpPr txBox="1"/>
          <p:nvPr>
            <p:ph idx="12" type="sldNum"/>
          </p:nvPr>
        </p:nvSpPr>
        <p:spPr>
          <a:xfrm>
            <a:off x="3884303" y="8684684"/>
            <a:ext cx="2972700" cy="459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b75abce723_0_596: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gb75abce723_0_596: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SLIDES_API117746807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SLIDES_API117746807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b7dc8659ee_1_309: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gb7dc8659ee_1_309: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b75abce723_0_69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gb75abce723_0_69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1 Slide</a:t>
            </a:r>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SLIDES_API1783170788_28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SLIDES_API1783170788_28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812" name="Google Shape;812;SLIDES_API1783170788_28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b9f590ba91_0_156:notes"/>
          <p:cNvSpPr txBox="1"/>
          <p:nvPr>
            <p:ph idx="1" type="body"/>
          </p:nvPr>
        </p:nvSpPr>
        <p:spPr>
          <a:xfrm>
            <a:off x="3218860" y="711199"/>
            <a:ext cx="3519900" cy="797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Compare Quarter data with Previous Year data</a:t>
            </a:r>
            <a:endParaRPr/>
          </a:p>
        </p:txBody>
      </p:sp>
      <p:sp>
        <p:nvSpPr>
          <p:cNvPr id="819" name="Google Shape;819;gb9f590ba91_0_15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b9f590ba91_0_156:notes"/>
          <p:cNvSpPr txBox="1"/>
          <p:nvPr>
            <p:ph idx="12" type="sldNum"/>
          </p:nvPr>
        </p:nvSpPr>
        <p:spPr>
          <a:xfrm>
            <a:off x="3884303" y="8684684"/>
            <a:ext cx="2972700" cy="459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b75abce723_0_80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891" name="Google Shape;891;gb75abce723_0_80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SLIDES_API1678282775_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907" name="Google Shape;907;SLIDES_API1678282775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SLIDES_API1783170788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SLIDES_API1783170788_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302" name="Google Shape;302;SLIDES_API1783170788_0: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SLIDES_API1678282775_1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923" name="Google Shape;923;SLIDES_API1678282775_1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SLIDES_API1678282775_3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939" name="Google Shape;939;SLIDES_API1678282775_3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SLIDES_API1678282775_4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955" name="Google Shape;955;SLIDES_API1678282775_4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SLIDES_API1678282775_6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971" name="Google Shape;971;SLIDES_API1678282775_6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b75abce723_0_882: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gb75abce723_0_882: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SLIDES_API1783170788_36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6" name="Google Shape;1026;SLIDES_API1783170788_36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1027" name="Google Shape;1027;SLIDES_API1783170788_360: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3de7ad07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3de7ad078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5" name="Google Shape;1035;g13de7ad078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31c4c6c216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31c4c6c216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g31c4c6c216f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0d589b343c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0d589b343c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g10d589b343c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31c4c6c216f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31c4c6c216f_1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g31c4c6c216f_1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c4c6c21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1c4c6c216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31c4c6c216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0a76e3f157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20a76e3f157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9" name="Google Shape;1189;g20a76e3f157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31c4c6c216f_1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31c4c6c216f_1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0" name="Google Shape;1230;g31c4c6c216f_1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SLIDES_API1783170788_43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1" name="Google Shape;1271;SLIDES_API1783170788_43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1272" name="Google Shape;1272;SLIDES_API1783170788_432: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b75abce723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9" name="Google Shape;1279;gb75abce723_0_114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0" name="Google Shape;1280;gb75abce723_0_1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SLIDES_API133568514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8" name="Google Shape;1288;SLIDES_API133568514_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9" name="Google Shape;1289;SLIDES_API133568514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SLIDES_API13356851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7" name="Google Shape;1297;SLIDES_API133568514_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98" name="Google Shape;1298;SLIDES_API133568514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SLIDES_API1783170788_50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6" name="Google Shape;1306;SLIDES_API1783170788_50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1307" name="Google Shape;1307;SLIDES_API1783170788_504: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b75abce723_0_121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gb75abce723_0_121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SLIDES_API1783170788_57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4" name="Google Shape;1354;SLIDES_API1783170788_57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1355" name="Google Shape;1355;SLIDES_API1783170788_576: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99a143ee16_1_1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2" name="Google Shape;1362;g99a143ee16_1_139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Companies</a:t>
            </a:r>
            <a:endParaRPr/>
          </a:p>
          <a:p>
            <a:pPr indent="-317500" lvl="0" marL="457200" rtl="0" algn="l">
              <a:spcBef>
                <a:spcPts val="0"/>
              </a:spcBef>
              <a:spcAft>
                <a:spcPts val="0"/>
              </a:spcAft>
              <a:buSzPts val="1400"/>
              <a:buChar char="●"/>
            </a:pPr>
            <a:r>
              <a:rPr lang="en-US"/>
              <a:t>Companies covered = All Tech companies on platform</a:t>
            </a:r>
            <a:endParaRPr/>
          </a:p>
          <a:p>
            <a:pPr indent="-317500" lvl="0" marL="457200" rtl="0" algn="l">
              <a:spcBef>
                <a:spcPts val="0"/>
              </a:spcBef>
              <a:spcAft>
                <a:spcPts val="0"/>
              </a:spcAft>
              <a:buSzPts val="1400"/>
              <a:buChar char="●"/>
            </a:pPr>
            <a:r>
              <a:rPr lang="en-US"/>
              <a:t>Soonicorn club in Enterprise Applications</a:t>
            </a:r>
            <a:endParaRPr/>
          </a:p>
          <a:p>
            <a:pPr indent="-317500" lvl="0" marL="457200" rtl="0" algn="l">
              <a:spcBef>
                <a:spcPts val="0"/>
              </a:spcBef>
              <a:spcAft>
                <a:spcPts val="0"/>
              </a:spcAft>
              <a:buSzPts val="1400"/>
              <a:buChar char="●"/>
            </a:pPr>
            <a:r>
              <a:rPr lang="en-US"/>
              <a:t>Editor’s Pick in Consumer</a:t>
            </a:r>
            <a:endParaRPr/>
          </a:p>
          <a:p>
            <a:pPr indent="-317500" lvl="0" marL="457200" rtl="0" algn="l">
              <a:spcBef>
                <a:spcPts val="0"/>
              </a:spcBef>
              <a:spcAft>
                <a:spcPts val="0"/>
              </a:spcAft>
              <a:buSzPts val="1400"/>
              <a:buChar char="●"/>
            </a:pPr>
            <a:r>
              <a:rPr lang="en-US"/>
              <a:t>AI Comapnies in Enterprise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Company Due Diligence</a:t>
            </a:r>
            <a:endParaRPr/>
          </a:p>
          <a:p>
            <a:pPr indent="-317500" lvl="0" marL="457200" rtl="0" algn="l">
              <a:spcBef>
                <a:spcPts val="0"/>
              </a:spcBef>
              <a:spcAft>
                <a:spcPts val="0"/>
              </a:spcAft>
              <a:buSzPts val="1400"/>
              <a:buChar char="●"/>
            </a:pPr>
            <a:r>
              <a:rPr lang="en-US"/>
              <a:t>Detailed profile &lt;C1&gt; - CDP homepage</a:t>
            </a:r>
            <a:endParaRPr/>
          </a:p>
          <a:p>
            <a:pPr indent="-317500" lvl="0" marL="457200" rtl="0" algn="l">
              <a:spcBef>
                <a:spcPts val="0"/>
              </a:spcBef>
              <a:spcAft>
                <a:spcPts val="0"/>
              </a:spcAft>
              <a:buSzPts val="1400"/>
              <a:buChar char="●"/>
            </a:pPr>
            <a:r>
              <a:rPr lang="en-US"/>
              <a:t>Competitors of &lt;C2&gt; - Competitors page</a:t>
            </a:r>
            <a:endParaRPr/>
          </a:p>
          <a:p>
            <a:pPr indent="-317500" lvl="0" marL="457200" rtl="0" algn="l">
              <a:spcBef>
                <a:spcPts val="0"/>
              </a:spcBef>
              <a:spcAft>
                <a:spcPts val="0"/>
              </a:spcAft>
              <a:buSzPts val="1400"/>
              <a:buChar char="●"/>
            </a:pPr>
            <a:r>
              <a:rPr lang="en-US"/>
              <a:t>Cap Tables - Last six month. Select top company. Show Captable view on CDP.</a:t>
            </a:r>
            <a:endParaRPr/>
          </a:p>
          <a:p>
            <a:pPr indent="-317500" lvl="0" marL="457200" rtl="0" algn="l">
              <a:spcBef>
                <a:spcPts val="0"/>
              </a:spcBef>
              <a:spcAft>
                <a:spcPts val="0"/>
              </a:spcAft>
              <a:buSzPts val="1400"/>
              <a:buChar char="●"/>
            </a:pPr>
            <a:r>
              <a:rPr lang="en-US"/>
              <a:t>Financials - Parked. Pending API</a:t>
            </a:r>
            <a:endParaRPr/>
          </a:p>
          <a:p>
            <a:pPr indent="-317500" lvl="0" marL="457200" rtl="0" algn="l">
              <a:spcBef>
                <a:spcPts val="0"/>
              </a:spcBef>
              <a:spcAft>
                <a:spcPts val="0"/>
              </a:spcAft>
              <a:buSzPts val="1400"/>
              <a:buChar char="●"/>
            </a:pPr>
            <a:r>
              <a:rPr lang="en-US"/>
              <a:t>Employee Count - Parked. Pending API</a:t>
            </a:r>
            <a:endParaRPr/>
          </a:p>
          <a:p>
            <a:pPr indent="0" lvl="0" marL="0" rtl="0" algn="l">
              <a:spcBef>
                <a:spcPts val="0"/>
              </a:spcBef>
              <a:spcAft>
                <a:spcPts val="0"/>
              </a:spcAft>
              <a:buNone/>
            </a:pPr>
            <a:r>
              <a:rPr lang="en-US"/>
              <a:t>Investment Activity</a:t>
            </a:r>
            <a:endParaRPr/>
          </a:p>
          <a:p>
            <a:pPr indent="-317500" lvl="0" marL="457200" rtl="0" algn="l">
              <a:spcBef>
                <a:spcPts val="0"/>
              </a:spcBef>
              <a:spcAft>
                <a:spcPts val="0"/>
              </a:spcAft>
              <a:buSzPts val="1400"/>
              <a:buChar char="●"/>
            </a:pPr>
            <a:r>
              <a:rPr lang="en-US"/>
              <a:t>Links are static</a:t>
            </a:r>
            <a:endParaRPr/>
          </a:p>
          <a:p>
            <a:pPr indent="0" lvl="0" marL="0" rtl="0" algn="l">
              <a:spcBef>
                <a:spcPts val="0"/>
              </a:spcBef>
              <a:spcAft>
                <a:spcPts val="0"/>
              </a:spcAft>
              <a:buNone/>
            </a:pPr>
            <a:r>
              <a:rPr lang="en-US"/>
              <a:t>Exits</a:t>
            </a:r>
            <a:endParaRPr/>
          </a:p>
          <a:p>
            <a:pPr indent="-317500" lvl="0" marL="457200" rtl="0" algn="l">
              <a:spcBef>
                <a:spcPts val="0"/>
              </a:spcBef>
              <a:spcAft>
                <a:spcPts val="0"/>
              </a:spcAft>
              <a:buSzPts val="1400"/>
              <a:buChar char="●"/>
            </a:pPr>
            <a:r>
              <a:rPr lang="en-US"/>
              <a:t>Links are static</a:t>
            </a:r>
            <a:endParaRPr/>
          </a:p>
          <a:p>
            <a:pPr indent="0" lvl="0" marL="0" rtl="0" algn="l">
              <a:spcBef>
                <a:spcPts val="0"/>
              </a:spcBef>
              <a:spcAft>
                <a:spcPts val="0"/>
              </a:spcAft>
              <a:buNone/>
            </a:pPr>
            <a:r>
              <a:rPr lang="en-US"/>
              <a:t>Reports</a:t>
            </a:r>
            <a:endParaRPr/>
          </a:p>
          <a:p>
            <a:pPr indent="-317500" lvl="0" marL="457200" rtl="0" algn="l">
              <a:spcBef>
                <a:spcPts val="0"/>
              </a:spcBef>
              <a:spcAft>
                <a:spcPts val="0"/>
              </a:spcAft>
              <a:buSzPts val="1400"/>
              <a:buChar char="●"/>
            </a:pPr>
            <a:r>
              <a:rPr lang="en-US"/>
              <a:t>Report category = Company DD/ Company Report, Sort by Tracxn Score for domain. Date filter = Last 3 months. Take the first company. Give link for this. Example - </a:t>
            </a:r>
            <a:r>
              <a:rPr lang="en-US" sz="1100" u="sng">
                <a:solidFill>
                  <a:schemeClr val="hlink"/>
                </a:solidFill>
                <a:latin typeface="Arial"/>
                <a:ea typeface="Arial"/>
                <a:cs typeface="Arial"/>
                <a:sym typeface="Arial"/>
                <a:hlinkClick r:id="rId2"/>
              </a:rPr>
              <a:t>https://tracxn.com/a/reports/pha7h0nBCNjCF2qydnJOJz0MpSxqp9UBL7o0z0SWWEg/Vlocity%20-%20Company%20Report</a:t>
            </a:r>
            <a:endParaRPr/>
          </a:p>
          <a:p>
            <a:pPr indent="-317500" lvl="0" marL="457200" rtl="0" algn="l">
              <a:spcBef>
                <a:spcPts val="0"/>
              </a:spcBef>
              <a:spcAft>
                <a:spcPts val="0"/>
              </a:spcAft>
              <a:buSzPts val="1400"/>
              <a:buChar char="●"/>
            </a:pPr>
            <a:r>
              <a:t/>
            </a:r>
            <a:endParaRPr/>
          </a:p>
        </p:txBody>
      </p:sp>
      <p:sp>
        <p:nvSpPr>
          <p:cNvPr id="1363" name="Google Shape;1363;g99a143ee16_1_1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1c4c6c216f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1c4c6c216f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1c4c6c216f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99a143ee16_1_1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1" name="Google Shape;1381;g99a143ee16_1_1416: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Show recent three reports for each category</a:t>
            </a:r>
            <a:endParaRPr/>
          </a:p>
        </p:txBody>
      </p:sp>
      <p:sp>
        <p:nvSpPr>
          <p:cNvPr id="1382" name="Google Shape;1382;g99a143ee16_1_14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99a143ee16_1_1572:notes"/>
          <p:cNvSpPr/>
          <p:nvPr>
            <p:ph idx="2" type="sldImg"/>
          </p:nvPr>
        </p:nvSpPr>
        <p:spPr>
          <a:xfrm>
            <a:off x="-51441" y="711200"/>
            <a:ext cx="32682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0" name="Google Shape;1420;g99a143ee16_1_157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396"/>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SLIDES_API1783170788_7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SLIDES_API1783170788_7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393" name="Google Shape;393;SLIDES_API1783170788_72: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b7dc8659ee_1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b7dc8659ee_1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Add in one box</a:t>
            </a:r>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b7dc8659ee_1_206: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b7dc8659ee_1_206: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Add Legend for Totals</a:t>
            </a:r>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b75abce723_0_161: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b75abce723_0_161: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4 Slides</a:t>
            </a:r>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19" name="Shape 19"/>
        <p:cNvGrpSpPr/>
        <p:nvPr/>
      </p:nvGrpSpPr>
      <p:grpSpPr>
        <a:xfrm>
          <a:off x="0" y="0"/>
          <a:ext cx="0" cy="0"/>
          <a:chOff x="0" y="0"/>
          <a:chExt cx="0" cy="0"/>
        </a:xfrm>
      </p:grpSpPr>
      <p:sp>
        <p:nvSpPr>
          <p:cNvPr id="20" name="Google Shape;20;p2"/>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1pPr>
            <a:lvl2pPr indent="0" lvl="1"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2pPr>
            <a:lvl3pPr indent="0" lvl="2"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3pPr>
            <a:lvl4pPr indent="0" lvl="3"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4pPr>
            <a:lvl5pPr indent="0" lvl="4"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5pPr>
            <a:lvl6pPr indent="0" lvl="5"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6pPr>
            <a:lvl7pPr indent="0" lvl="6"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7pPr>
            <a:lvl8pPr indent="0" lvl="7"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8pPr>
            <a:lvl9pPr indent="0" lvl="8"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9" name="Google Shape;5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13"/>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2" name="Google Shape;62;p13"/>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3" name="Google Shape;63;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 name="Shape 64"/>
        <p:cNvGrpSpPr/>
        <p:nvPr/>
      </p:nvGrpSpPr>
      <p:grpSpPr>
        <a:xfrm>
          <a:off x="0" y="0"/>
          <a:ext cx="0" cy="0"/>
          <a:chOff x="0" y="0"/>
          <a:chExt cx="0" cy="0"/>
        </a:xfrm>
      </p:grpSpPr>
      <p:sp>
        <p:nvSpPr>
          <p:cNvPr id="65" name="Google Shape;65;p14"/>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66" name="Google Shape;66;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1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70" name="Google Shape;70;p15"/>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5"/>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2" name="Google Shape;72;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6"/>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SzPts val="2400"/>
              <a:buNone/>
              <a:defRPr/>
            </a:lvl1pPr>
          </a:lstStyle>
          <a:p/>
        </p:txBody>
      </p:sp>
      <p:sp>
        <p:nvSpPr>
          <p:cNvPr id="75" name="Google Shape;75;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p1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78" name="Google Shape;78;p17"/>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79" name="Google Shape;79;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89" name="Shape 8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90" name="Shape 90"/>
        <p:cNvGrpSpPr/>
        <p:nvPr/>
      </p:nvGrpSpPr>
      <p:grpSpPr>
        <a:xfrm>
          <a:off x="0" y="0"/>
          <a:ext cx="0" cy="0"/>
          <a:chOff x="0" y="0"/>
          <a:chExt cx="0" cy="0"/>
        </a:xfrm>
      </p:grpSpPr>
      <p:sp>
        <p:nvSpPr>
          <p:cNvPr id="91" name="Google Shape;91;p21"/>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92" name="Google Shape;92;p21"/>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93" name="Google Shape;93;p2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4" name="Google Shape;94;p21"/>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95" name="Google Shape;95;p2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96" name="Google Shape;96;p21"/>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97" name="Google Shape;97;p21"/>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98"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1">
  <p:cSld name="1_Only_Title_Main_1">
    <p:spTree>
      <p:nvGrpSpPr>
        <p:cNvPr id="21" name="Shape 21"/>
        <p:cNvGrpSpPr/>
        <p:nvPr/>
      </p:nvGrpSpPr>
      <p:grpSpPr>
        <a:xfrm>
          <a:off x="0" y="0"/>
          <a:ext cx="0" cy="0"/>
          <a:chOff x="0" y="0"/>
          <a:chExt cx="0" cy="0"/>
        </a:xfrm>
      </p:grpSpPr>
      <p:sp>
        <p:nvSpPr>
          <p:cNvPr id="22" name="Google Shape;22;p3"/>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3" name="Google Shape;23;p3"/>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4" name="Google Shape;24;p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99" name="Shape 99"/>
        <p:cNvGrpSpPr/>
        <p:nvPr/>
      </p:nvGrpSpPr>
      <p:grpSpPr>
        <a:xfrm>
          <a:off x="0" y="0"/>
          <a:ext cx="0" cy="0"/>
          <a:chOff x="0" y="0"/>
          <a:chExt cx="0" cy="0"/>
        </a:xfrm>
      </p:grpSpPr>
      <p:sp>
        <p:nvSpPr>
          <p:cNvPr id="100" name="Google Shape;100;p23"/>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01" name="Google Shape;101;p23"/>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02" name="Google Shape;102;p23"/>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000000"/>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103" name="Google Shape;103;p23"/>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04" name="Google Shape;104;p2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23"/>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06" name="Google Shape;106;p23"/>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United States Tech - Q4 2020</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7" name="Shape 10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108" name="Shape 108"/>
        <p:cNvGrpSpPr/>
        <p:nvPr/>
      </p:nvGrpSpPr>
      <p:grpSpPr>
        <a:xfrm>
          <a:off x="0" y="0"/>
          <a:ext cx="0" cy="0"/>
          <a:chOff x="0" y="0"/>
          <a:chExt cx="0" cy="0"/>
        </a:xfrm>
      </p:grpSpPr>
      <p:sp>
        <p:nvSpPr>
          <p:cNvPr id="109" name="Google Shape;109;p25"/>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10" name="Google Shape;110;p25"/>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rtl="0" algn="l">
              <a:lnSpc>
                <a:spcPct val="100000"/>
              </a:lnSpc>
              <a:spcBef>
                <a:spcPts val="0"/>
              </a:spcBef>
              <a:spcAft>
                <a:spcPts val="0"/>
              </a:spcAft>
              <a:buSzPts val="1400"/>
              <a:buNone/>
              <a:defRPr i="0" sz="1400">
                <a:solidFill>
                  <a:schemeClr val="dk1"/>
                </a:solidFill>
              </a:defRPr>
            </a:lvl1pPr>
            <a:lvl2pPr indent="-228600" lvl="1" marL="914400" rtl="0" algn="l">
              <a:lnSpc>
                <a:spcPct val="100000"/>
              </a:lnSpc>
              <a:spcBef>
                <a:spcPts val="0"/>
              </a:spcBef>
              <a:spcAft>
                <a:spcPts val="0"/>
              </a:spcAft>
              <a:buSzPts val="1500"/>
              <a:buFont typeface="Calibri"/>
              <a:buNone/>
              <a:defRPr sz="1500"/>
            </a:lvl2pPr>
            <a:lvl3pPr indent="-228600" lvl="2" marL="1371600" rtl="0" algn="l">
              <a:lnSpc>
                <a:spcPct val="100000"/>
              </a:lnSpc>
              <a:spcBef>
                <a:spcPts val="0"/>
              </a:spcBef>
              <a:spcAft>
                <a:spcPts val="0"/>
              </a:spcAft>
              <a:buSzPts val="1500"/>
              <a:buFont typeface="Calibri"/>
              <a:buNone/>
              <a:defRPr sz="1500"/>
            </a:lvl3pPr>
            <a:lvl4pPr indent="-228600" lvl="3" marL="1828800" rtl="0" algn="l">
              <a:lnSpc>
                <a:spcPct val="100000"/>
              </a:lnSpc>
              <a:spcBef>
                <a:spcPts val="0"/>
              </a:spcBef>
              <a:spcAft>
                <a:spcPts val="0"/>
              </a:spcAft>
              <a:buSzPts val="1500"/>
              <a:buNone/>
              <a:defRPr sz="1500"/>
            </a:lvl4pPr>
            <a:lvl5pPr indent="-228600" lvl="4" marL="2286000" rtl="0" algn="l">
              <a:lnSpc>
                <a:spcPct val="100000"/>
              </a:lnSpc>
              <a:spcBef>
                <a:spcPts val="0"/>
              </a:spcBef>
              <a:spcAft>
                <a:spcPts val="0"/>
              </a:spcAft>
              <a:buSzPts val="1500"/>
              <a:buNone/>
              <a:defRPr sz="1500"/>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11" name="Google Shape;111;p25"/>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800"/>
              <a:buNone/>
              <a:defRPr sz="800">
                <a:solidFill>
                  <a:srgbClr val="7F7F7F"/>
                </a:solidFill>
              </a:defRPr>
            </a:lvl1pPr>
            <a:lvl2pPr indent="-342900" lvl="1" marL="914400" rtl="0" algn="l">
              <a:lnSpc>
                <a:spcPct val="100000"/>
              </a:lnSpc>
              <a:spcBef>
                <a:spcPts val="1150"/>
              </a:spcBef>
              <a:spcAft>
                <a:spcPts val="0"/>
              </a:spcAft>
              <a:buSzPts val="1800"/>
              <a:buFont typeface="Calibri"/>
              <a:buChar char="▪"/>
              <a:defRPr/>
            </a:lvl2pPr>
            <a:lvl3pPr indent="-342900" lvl="2" marL="1371600" rtl="0" algn="l">
              <a:lnSpc>
                <a:spcPct val="100000"/>
              </a:lnSpc>
              <a:spcBef>
                <a:spcPts val="1150"/>
              </a:spcBef>
              <a:spcAft>
                <a:spcPts val="0"/>
              </a:spcAft>
              <a:buSzPts val="1800"/>
              <a:buFont typeface="Calibri"/>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12" name="Google Shape;112;p25"/>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3" name="Google Shape;113;p25"/>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114" name="Google Shape;114;p25"/>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15" name="Google Shape;115;p25"/>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116" name="Shape 116"/>
        <p:cNvGrpSpPr/>
        <p:nvPr/>
      </p:nvGrpSpPr>
      <p:grpSpPr>
        <a:xfrm>
          <a:off x="0" y="0"/>
          <a:ext cx="0" cy="0"/>
          <a:chOff x="0" y="0"/>
          <a:chExt cx="0" cy="0"/>
        </a:xfrm>
      </p:grpSpPr>
      <p:sp>
        <p:nvSpPr>
          <p:cNvPr id="117" name="Google Shape;117;p26"/>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18" name="Google Shape;118;p26"/>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119" name="Google Shape;119;p26"/>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20" name="Google Shape;120;p2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26"/>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22" name="Google Shape;122;p26"/>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123" name="Shape 123"/>
        <p:cNvGrpSpPr/>
        <p:nvPr/>
      </p:nvGrpSpPr>
      <p:grpSpPr>
        <a:xfrm>
          <a:off x="0" y="0"/>
          <a:ext cx="0" cy="0"/>
          <a:chOff x="0" y="0"/>
          <a:chExt cx="0" cy="0"/>
        </a:xfrm>
      </p:grpSpPr>
      <p:sp>
        <p:nvSpPr>
          <p:cNvPr id="124" name="Google Shape;124;p27"/>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27"/>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rtl="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26" name="Google Shape;126;p27"/>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lvl5pPr>
            <a:lvl6pPr indent="-228600" lvl="5" marL="27432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127" name="Google Shape;127;p27"/>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128" name="Google Shape;128;p27"/>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29" name="Google Shape;129;p2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27"/>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31" name="Google Shape;131;p27"/>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132" name="Shape 132"/>
        <p:cNvGrpSpPr/>
        <p:nvPr/>
      </p:nvGrpSpPr>
      <p:grpSpPr>
        <a:xfrm>
          <a:off x="0" y="0"/>
          <a:ext cx="0" cy="0"/>
          <a:chOff x="0" y="0"/>
          <a:chExt cx="0" cy="0"/>
        </a:xfrm>
      </p:grpSpPr>
      <p:sp>
        <p:nvSpPr>
          <p:cNvPr id="133" name="Google Shape;133;p28"/>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34" name="Google Shape;134;p28"/>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35" name="Google Shape;135;p28"/>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7F7F7F"/>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136" name="Google Shape;136;p28"/>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37" name="Google Shape;137;p28"/>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138" name="Shape 138"/>
        <p:cNvGrpSpPr/>
        <p:nvPr/>
      </p:nvGrpSpPr>
      <p:grpSpPr>
        <a:xfrm>
          <a:off x="0" y="0"/>
          <a:ext cx="0" cy="0"/>
          <a:chOff x="0" y="0"/>
          <a:chExt cx="0" cy="0"/>
        </a:xfrm>
      </p:grpSpPr>
      <p:sp>
        <p:nvSpPr>
          <p:cNvPr id="139" name="Google Shape;139;p29"/>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140" name="Google Shape;140;p29"/>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141" name="Google Shape;141;p29"/>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142" name="Google Shape;142;p29"/>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rtl="0" algn="l">
              <a:spcBef>
                <a:spcPts val="0"/>
              </a:spcBef>
              <a:spcAft>
                <a:spcPts val="0"/>
              </a:spcAft>
              <a:buSzPts val="1800"/>
              <a:buNone/>
              <a:defRPr/>
            </a:lvl2pPr>
            <a:lvl3pPr lvl="2" rtl="0" algn="l">
              <a:spcBef>
                <a:spcPts val="0"/>
              </a:spcBef>
              <a:spcAft>
                <a:spcPts val="0"/>
              </a:spcAft>
              <a:buSzPts val="1800"/>
              <a:buNone/>
              <a:defRPr/>
            </a:lvl3pPr>
            <a:lvl4pPr lvl="3" rtl="0" algn="l">
              <a:spcBef>
                <a:spcPts val="0"/>
              </a:spcBef>
              <a:spcAft>
                <a:spcPts val="0"/>
              </a:spcAft>
              <a:buSzPts val="1800"/>
              <a:buNone/>
              <a:defRPr/>
            </a:lvl4pPr>
            <a:lvl5pPr lvl="4" rtl="0" algn="l">
              <a:spcBef>
                <a:spcPts val="0"/>
              </a:spcBef>
              <a:spcAft>
                <a:spcPts val="0"/>
              </a:spcAft>
              <a:buSzPts val="1800"/>
              <a:buNone/>
              <a:defRPr/>
            </a:lvl5pPr>
            <a:lvl6pPr lvl="5" rtl="0" algn="l">
              <a:spcBef>
                <a:spcPts val="0"/>
              </a:spcBef>
              <a:spcAft>
                <a:spcPts val="0"/>
              </a:spcAft>
              <a:buSzPts val="1800"/>
              <a:buNone/>
              <a:defRPr/>
            </a:lvl6pPr>
            <a:lvl7pPr lvl="6" rtl="0" algn="l">
              <a:spcBef>
                <a:spcPts val="0"/>
              </a:spcBef>
              <a:spcAft>
                <a:spcPts val="0"/>
              </a:spcAft>
              <a:buSzPts val="1800"/>
              <a:buNone/>
              <a:defRPr/>
            </a:lvl7pPr>
            <a:lvl8pPr lvl="7" rtl="0" algn="l">
              <a:spcBef>
                <a:spcPts val="0"/>
              </a:spcBef>
              <a:spcAft>
                <a:spcPts val="0"/>
              </a:spcAft>
              <a:buSzPts val="1800"/>
              <a:buNone/>
              <a:defRPr/>
            </a:lvl8pPr>
            <a:lvl9pPr lvl="8" rtl="0" algn="l">
              <a:spcBef>
                <a:spcPts val="0"/>
              </a:spcBef>
              <a:spcAft>
                <a:spcPts val="0"/>
              </a:spcAft>
              <a:buSzPts val="1800"/>
              <a:buNone/>
              <a:defRPr/>
            </a:lvl9pPr>
          </a:lstStyle>
          <a:p/>
        </p:txBody>
      </p:sp>
      <p:pic>
        <p:nvPicPr>
          <p:cNvPr id="143" name="Google Shape;143;p29"/>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144" name="Google Shape;144;p29"/>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145" name="Google Shape;145;p29"/>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46" name="Google Shape;146;p29"/>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154" name="Shape 15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155" name="Shape 155"/>
        <p:cNvGrpSpPr/>
        <p:nvPr/>
      </p:nvGrpSpPr>
      <p:grpSpPr>
        <a:xfrm>
          <a:off x="0" y="0"/>
          <a:ext cx="0" cy="0"/>
          <a:chOff x="0" y="0"/>
          <a:chExt cx="0" cy="0"/>
        </a:xfrm>
      </p:grpSpPr>
      <p:sp>
        <p:nvSpPr>
          <p:cNvPr id="156" name="Google Shape;156;p32"/>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57" name="Google Shape;157;p32"/>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58" name="Google Shape;158;p3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9" name="Google Shape;159;p32"/>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60" name="Google Shape;160;p32"/>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61" name="Google Shape;161;p32"/>
          <p:cNvSpPr/>
          <p:nvPr/>
        </p:nvSpPr>
        <p:spPr>
          <a:xfrm>
            <a:off x="6326875" y="6556550"/>
            <a:ext cx="43383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62" name="Google Shape;162;p32"/>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163"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2">
  <p:cSld name="1_Only_Title_Main_2">
    <p:spTree>
      <p:nvGrpSpPr>
        <p:cNvPr id="26" name="Shape 26"/>
        <p:cNvGrpSpPr/>
        <p:nvPr/>
      </p:nvGrpSpPr>
      <p:grpSpPr>
        <a:xfrm>
          <a:off x="0" y="0"/>
          <a:ext cx="0" cy="0"/>
          <a:chOff x="0" y="0"/>
          <a:chExt cx="0" cy="0"/>
        </a:xfrm>
      </p:grpSpPr>
      <p:sp>
        <p:nvSpPr>
          <p:cNvPr id="27" name="Google Shape;27;p4"/>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8" name="Google Shape;28;p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9" name="Google Shape;29;p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164" name="Shape 164"/>
        <p:cNvGrpSpPr/>
        <p:nvPr/>
      </p:nvGrpSpPr>
      <p:grpSpPr>
        <a:xfrm>
          <a:off x="0" y="0"/>
          <a:ext cx="0" cy="0"/>
          <a:chOff x="0" y="0"/>
          <a:chExt cx="0" cy="0"/>
        </a:xfrm>
      </p:grpSpPr>
      <p:sp>
        <p:nvSpPr>
          <p:cNvPr id="165" name="Google Shape;165;p34"/>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66" name="Google Shape;166;p34"/>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67" name="Google Shape;167;p34"/>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000000"/>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168" name="Google Shape;168;p34"/>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69" name="Google Shape;169;p3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34"/>
          <p:cNvSpPr/>
          <p:nvPr/>
        </p:nvSpPr>
        <p:spPr>
          <a:xfrm>
            <a:off x="6326873" y="6556550"/>
            <a:ext cx="42306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71" name="Google Shape;171;p34"/>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72" name="Shape 17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173" name="Shape 173"/>
        <p:cNvGrpSpPr/>
        <p:nvPr/>
      </p:nvGrpSpPr>
      <p:grpSpPr>
        <a:xfrm>
          <a:off x="0" y="0"/>
          <a:ext cx="0" cy="0"/>
          <a:chOff x="0" y="0"/>
          <a:chExt cx="0" cy="0"/>
        </a:xfrm>
      </p:grpSpPr>
      <p:sp>
        <p:nvSpPr>
          <p:cNvPr id="174" name="Google Shape;174;p36"/>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75" name="Google Shape;175;p36"/>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rtl="0" algn="l">
              <a:lnSpc>
                <a:spcPct val="100000"/>
              </a:lnSpc>
              <a:spcBef>
                <a:spcPts val="0"/>
              </a:spcBef>
              <a:spcAft>
                <a:spcPts val="0"/>
              </a:spcAft>
              <a:buSzPts val="1400"/>
              <a:buNone/>
              <a:defRPr i="0" sz="1400">
                <a:solidFill>
                  <a:schemeClr val="dk1"/>
                </a:solidFill>
              </a:defRPr>
            </a:lvl1pPr>
            <a:lvl2pPr indent="-228600" lvl="1" marL="914400" rtl="0" algn="l">
              <a:lnSpc>
                <a:spcPct val="100000"/>
              </a:lnSpc>
              <a:spcBef>
                <a:spcPts val="0"/>
              </a:spcBef>
              <a:spcAft>
                <a:spcPts val="0"/>
              </a:spcAft>
              <a:buSzPts val="1500"/>
              <a:buFont typeface="Calibri"/>
              <a:buNone/>
              <a:defRPr sz="1500"/>
            </a:lvl2pPr>
            <a:lvl3pPr indent="-228600" lvl="2" marL="1371600" rtl="0" algn="l">
              <a:lnSpc>
                <a:spcPct val="100000"/>
              </a:lnSpc>
              <a:spcBef>
                <a:spcPts val="0"/>
              </a:spcBef>
              <a:spcAft>
                <a:spcPts val="0"/>
              </a:spcAft>
              <a:buSzPts val="1500"/>
              <a:buFont typeface="Calibri"/>
              <a:buNone/>
              <a:defRPr sz="1500"/>
            </a:lvl3pPr>
            <a:lvl4pPr indent="-228600" lvl="3" marL="1828800" rtl="0" algn="l">
              <a:lnSpc>
                <a:spcPct val="100000"/>
              </a:lnSpc>
              <a:spcBef>
                <a:spcPts val="0"/>
              </a:spcBef>
              <a:spcAft>
                <a:spcPts val="0"/>
              </a:spcAft>
              <a:buSzPts val="1500"/>
              <a:buNone/>
              <a:defRPr sz="1500"/>
            </a:lvl4pPr>
            <a:lvl5pPr indent="-228600" lvl="4" marL="2286000" rtl="0" algn="l">
              <a:lnSpc>
                <a:spcPct val="100000"/>
              </a:lnSpc>
              <a:spcBef>
                <a:spcPts val="0"/>
              </a:spcBef>
              <a:spcAft>
                <a:spcPts val="0"/>
              </a:spcAft>
              <a:buSzPts val="1500"/>
              <a:buNone/>
              <a:defRPr sz="1500"/>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76" name="Google Shape;176;p36"/>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800"/>
              <a:buNone/>
              <a:defRPr sz="800">
                <a:solidFill>
                  <a:srgbClr val="7F7F7F"/>
                </a:solidFill>
              </a:defRPr>
            </a:lvl1pPr>
            <a:lvl2pPr indent="-342900" lvl="1" marL="914400" rtl="0" algn="l">
              <a:lnSpc>
                <a:spcPct val="100000"/>
              </a:lnSpc>
              <a:spcBef>
                <a:spcPts val="1150"/>
              </a:spcBef>
              <a:spcAft>
                <a:spcPts val="0"/>
              </a:spcAft>
              <a:buSzPts val="1800"/>
              <a:buFont typeface="Calibri"/>
              <a:buChar char="▪"/>
              <a:defRPr/>
            </a:lvl2pPr>
            <a:lvl3pPr indent="-342900" lvl="2" marL="1371600" rtl="0" algn="l">
              <a:lnSpc>
                <a:spcPct val="100000"/>
              </a:lnSpc>
              <a:spcBef>
                <a:spcPts val="1150"/>
              </a:spcBef>
              <a:spcAft>
                <a:spcPts val="0"/>
              </a:spcAft>
              <a:buSzPts val="1800"/>
              <a:buFont typeface="Calibri"/>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77" name="Google Shape;177;p36"/>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8" name="Google Shape;178;p36"/>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179" name="Google Shape;179;p36"/>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80" name="Google Shape;180;p36"/>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181" name="Shape 181"/>
        <p:cNvGrpSpPr/>
        <p:nvPr/>
      </p:nvGrpSpPr>
      <p:grpSpPr>
        <a:xfrm>
          <a:off x="0" y="0"/>
          <a:ext cx="0" cy="0"/>
          <a:chOff x="0" y="0"/>
          <a:chExt cx="0" cy="0"/>
        </a:xfrm>
      </p:grpSpPr>
      <p:sp>
        <p:nvSpPr>
          <p:cNvPr id="182" name="Google Shape;182;p37"/>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83" name="Google Shape;183;p37"/>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184" name="Google Shape;184;p37"/>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85" name="Google Shape;185;p3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37"/>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87" name="Google Shape;187;p37"/>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188" name="Shape 188"/>
        <p:cNvGrpSpPr/>
        <p:nvPr/>
      </p:nvGrpSpPr>
      <p:grpSpPr>
        <a:xfrm>
          <a:off x="0" y="0"/>
          <a:ext cx="0" cy="0"/>
          <a:chOff x="0" y="0"/>
          <a:chExt cx="0" cy="0"/>
        </a:xfrm>
      </p:grpSpPr>
      <p:sp>
        <p:nvSpPr>
          <p:cNvPr id="189" name="Google Shape;189;p38"/>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0" name="Google Shape;190;p38"/>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rtl="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91" name="Google Shape;191;p38"/>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lvl5pPr>
            <a:lvl6pPr indent="-228600" lvl="5" marL="27432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192" name="Google Shape;192;p38"/>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193" name="Google Shape;193;p38"/>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94" name="Google Shape;194;p3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38"/>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96" name="Google Shape;196;p38"/>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197" name="Shape 197"/>
        <p:cNvGrpSpPr/>
        <p:nvPr/>
      </p:nvGrpSpPr>
      <p:grpSpPr>
        <a:xfrm>
          <a:off x="0" y="0"/>
          <a:ext cx="0" cy="0"/>
          <a:chOff x="0" y="0"/>
          <a:chExt cx="0" cy="0"/>
        </a:xfrm>
      </p:grpSpPr>
      <p:sp>
        <p:nvSpPr>
          <p:cNvPr id="198" name="Google Shape;198;p39"/>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99" name="Google Shape;199;p39"/>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00" name="Google Shape;200;p39"/>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7F7F7F"/>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201" name="Google Shape;201;p39"/>
          <p:cNvSpPr/>
          <p:nvPr/>
        </p:nvSpPr>
        <p:spPr>
          <a:xfrm>
            <a:off x="7850873" y="6556550"/>
            <a:ext cx="423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202" name="Google Shape;202;p39"/>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203" name="Shape 203"/>
        <p:cNvGrpSpPr/>
        <p:nvPr/>
      </p:nvGrpSpPr>
      <p:grpSpPr>
        <a:xfrm>
          <a:off x="0" y="0"/>
          <a:ext cx="0" cy="0"/>
          <a:chOff x="0" y="0"/>
          <a:chExt cx="0" cy="0"/>
        </a:xfrm>
      </p:grpSpPr>
      <p:sp>
        <p:nvSpPr>
          <p:cNvPr id="204" name="Google Shape;204;p40"/>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05" name="Google Shape;205;p40"/>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06" name="Google Shape;206;p40"/>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207" name="Google Shape;207;p40"/>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rtl="0" algn="l">
              <a:spcBef>
                <a:spcPts val="0"/>
              </a:spcBef>
              <a:spcAft>
                <a:spcPts val="0"/>
              </a:spcAft>
              <a:buSzPts val="1800"/>
              <a:buNone/>
              <a:defRPr/>
            </a:lvl2pPr>
            <a:lvl3pPr lvl="2" rtl="0" algn="l">
              <a:spcBef>
                <a:spcPts val="0"/>
              </a:spcBef>
              <a:spcAft>
                <a:spcPts val="0"/>
              </a:spcAft>
              <a:buSzPts val="1800"/>
              <a:buNone/>
              <a:defRPr/>
            </a:lvl3pPr>
            <a:lvl4pPr lvl="3" rtl="0" algn="l">
              <a:spcBef>
                <a:spcPts val="0"/>
              </a:spcBef>
              <a:spcAft>
                <a:spcPts val="0"/>
              </a:spcAft>
              <a:buSzPts val="1800"/>
              <a:buNone/>
              <a:defRPr/>
            </a:lvl4pPr>
            <a:lvl5pPr lvl="4" rtl="0" algn="l">
              <a:spcBef>
                <a:spcPts val="0"/>
              </a:spcBef>
              <a:spcAft>
                <a:spcPts val="0"/>
              </a:spcAft>
              <a:buSzPts val="1800"/>
              <a:buNone/>
              <a:defRPr/>
            </a:lvl5pPr>
            <a:lvl6pPr lvl="5" rtl="0" algn="l">
              <a:spcBef>
                <a:spcPts val="0"/>
              </a:spcBef>
              <a:spcAft>
                <a:spcPts val="0"/>
              </a:spcAft>
              <a:buSzPts val="1800"/>
              <a:buNone/>
              <a:defRPr/>
            </a:lvl6pPr>
            <a:lvl7pPr lvl="6" rtl="0" algn="l">
              <a:spcBef>
                <a:spcPts val="0"/>
              </a:spcBef>
              <a:spcAft>
                <a:spcPts val="0"/>
              </a:spcAft>
              <a:buSzPts val="1800"/>
              <a:buNone/>
              <a:defRPr/>
            </a:lvl7pPr>
            <a:lvl8pPr lvl="7" rtl="0" algn="l">
              <a:spcBef>
                <a:spcPts val="0"/>
              </a:spcBef>
              <a:spcAft>
                <a:spcPts val="0"/>
              </a:spcAft>
              <a:buSzPts val="1800"/>
              <a:buNone/>
              <a:defRPr/>
            </a:lvl8pPr>
            <a:lvl9pPr lvl="8" rtl="0" algn="l">
              <a:spcBef>
                <a:spcPts val="0"/>
              </a:spcBef>
              <a:spcAft>
                <a:spcPts val="0"/>
              </a:spcAft>
              <a:buSzPts val="1800"/>
              <a:buNone/>
              <a:defRPr/>
            </a:lvl9pPr>
          </a:lstStyle>
          <a:p/>
        </p:txBody>
      </p:sp>
      <p:pic>
        <p:nvPicPr>
          <p:cNvPr id="208" name="Google Shape;208;p40"/>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209" name="Google Shape;209;p40"/>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210" name="Google Shape;210;p40"/>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3">
  <p:cSld name="1_Only_Title_Main_3">
    <p:spTree>
      <p:nvGrpSpPr>
        <p:cNvPr id="211" name="Shape 211"/>
        <p:cNvGrpSpPr/>
        <p:nvPr/>
      </p:nvGrpSpPr>
      <p:grpSpPr>
        <a:xfrm>
          <a:off x="0" y="0"/>
          <a:ext cx="0" cy="0"/>
          <a:chOff x="0" y="0"/>
          <a:chExt cx="0" cy="0"/>
        </a:xfrm>
      </p:grpSpPr>
      <p:sp>
        <p:nvSpPr>
          <p:cNvPr id="212" name="Google Shape;212;p41"/>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13" name="Google Shape;213;p41"/>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14" name="Google Shape;214;p4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4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223" name="Shape 22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224" name="Shape 224"/>
        <p:cNvGrpSpPr/>
        <p:nvPr/>
      </p:nvGrpSpPr>
      <p:grpSpPr>
        <a:xfrm>
          <a:off x="0" y="0"/>
          <a:ext cx="0" cy="0"/>
          <a:chOff x="0" y="0"/>
          <a:chExt cx="0" cy="0"/>
        </a:xfrm>
      </p:grpSpPr>
      <p:sp>
        <p:nvSpPr>
          <p:cNvPr id="225" name="Google Shape;225;p44"/>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algn="l">
              <a:lnSpc>
                <a:spcPct val="100000"/>
              </a:lnSpc>
              <a:spcBef>
                <a:spcPts val="0"/>
              </a:spcBef>
              <a:spcAft>
                <a:spcPts val="0"/>
              </a:spcAft>
              <a:buClr>
                <a:srgbClr val="606060"/>
              </a:buClr>
              <a:buSzPts val="1600"/>
              <a:buNone/>
              <a:defRPr sz="1600">
                <a:solidFill>
                  <a:srgbClr val="000000"/>
                </a:solidFill>
              </a:defRPr>
            </a:lvl1pPr>
            <a:lvl2pPr indent="-311975" lvl="1" marL="914400" algn="l">
              <a:lnSpc>
                <a:spcPct val="100000"/>
              </a:lnSpc>
              <a:spcBef>
                <a:spcPts val="1150"/>
              </a:spcBef>
              <a:spcAft>
                <a:spcPts val="0"/>
              </a:spcAft>
              <a:buSzPts val="1313"/>
              <a:buChar char="▪"/>
              <a:defRPr sz="1313">
                <a:solidFill>
                  <a:srgbClr val="000000"/>
                </a:solidFill>
              </a:defRPr>
            </a:lvl2pPr>
            <a:lvl3pPr indent="-311975" lvl="2" marL="1371600" algn="l">
              <a:lnSpc>
                <a:spcPct val="100000"/>
              </a:lnSpc>
              <a:spcBef>
                <a:spcPts val="1150"/>
              </a:spcBef>
              <a:spcAft>
                <a:spcPts val="0"/>
              </a:spcAft>
              <a:buSzPts val="1313"/>
              <a:buChar char="»"/>
              <a:defRPr sz="1313">
                <a:solidFill>
                  <a:srgbClr val="000000"/>
                </a:solidFill>
              </a:defRPr>
            </a:lvl3pPr>
            <a:lvl4pPr indent="-311975" lvl="3" marL="1828800" algn="l">
              <a:lnSpc>
                <a:spcPct val="100000"/>
              </a:lnSpc>
              <a:spcBef>
                <a:spcPts val="1150"/>
              </a:spcBef>
              <a:spcAft>
                <a:spcPts val="0"/>
              </a:spcAft>
              <a:buSzPts val="1313"/>
              <a:buChar char="–"/>
              <a:defRPr sz="1313">
                <a:solidFill>
                  <a:srgbClr val="000000"/>
                </a:solidFill>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26" name="Google Shape;226;p4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27" name="Google Shape;227;p4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8" name="Google Shape;228;p44"/>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29" name="Google Shape;229;p4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algn="l">
              <a:lnSpc>
                <a:spcPct val="100000"/>
              </a:lnSpc>
              <a:spcBef>
                <a:spcPts val="1150"/>
              </a:spcBef>
              <a:spcAft>
                <a:spcPts val="0"/>
              </a:spcAft>
              <a:buSzPts val="1800"/>
              <a:buChar char="▪"/>
              <a:defRPr/>
            </a:lvl2pPr>
            <a:lvl3pPr indent="-342900" lvl="2" marL="1371600" algn="l">
              <a:lnSpc>
                <a:spcPct val="100000"/>
              </a:lnSpc>
              <a:spcBef>
                <a:spcPts val="1150"/>
              </a:spcBef>
              <a:spcAft>
                <a:spcPts val="0"/>
              </a:spcAft>
              <a:buSzPts val="1800"/>
              <a:buChar char="»"/>
              <a:defRPr/>
            </a:lvl3pPr>
            <a:lvl4pPr indent="-342900" lvl="3" marL="1828800" algn="l">
              <a:lnSpc>
                <a:spcPct val="100000"/>
              </a:lnSpc>
              <a:spcBef>
                <a:spcPts val="1150"/>
              </a:spcBef>
              <a:spcAft>
                <a:spcPts val="0"/>
              </a:spcAft>
              <a:buSzPts val="1800"/>
              <a:buChar char="–"/>
              <a:defRPr/>
            </a:lvl4pPr>
            <a:lvl5pPr indent="-311975" lvl="4" marL="228600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30" name="Google Shape;230;p44"/>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US Tech - 2024</a:t>
            </a:r>
            <a:endParaRPr/>
          </a:p>
        </p:txBody>
      </p:sp>
      <p:sp>
        <p:nvSpPr>
          <p:cNvPr id="231" name="Google Shape;231;p44"/>
          <p:cNvSpPr/>
          <p:nvPr/>
        </p:nvSpPr>
        <p:spPr>
          <a:xfrm>
            <a:off x="6465675" y="6537775"/>
            <a:ext cx="56184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3">
  <p:cSld name="1_Only_Title_Main_3">
    <p:spTree>
      <p:nvGrpSpPr>
        <p:cNvPr id="31" name="Shape 31"/>
        <p:cNvGrpSpPr/>
        <p:nvPr/>
      </p:nvGrpSpPr>
      <p:grpSpPr>
        <a:xfrm>
          <a:off x="0" y="0"/>
          <a:ext cx="0" cy="0"/>
          <a:chOff x="0" y="0"/>
          <a:chExt cx="0" cy="0"/>
        </a:xfrm>
      </p:grpSpPr>
      <p:sp>
        <p:nvSpPr>
          <p:cNvPr id="32" name="Google Shape;32;p5"/>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33" name="Google Shape;33;p5"/>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34" name="Google Shape;34;p5"/>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232" name="Shape 23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233" name="Shape 233"/>
        <p:cNvGrpSpPr/>
        <p:nvPr/>
      </p:nvGrpSpPr>
      <p:grpSpPr>
        <a:xfrm>
          <a:off x="0" y="0"/>
          <a:ext cx="0" cy="0"/>
          <a:chOff x="0" y="0"/>
          <a:chExt cx="0" cy="0"/>
        </a:xfrm>
      </p:grpSpPr>
      <p:sp>
        <p:nvSpPr>
          <p:cNvPr id="234" name="Google Shape;234;p46"/>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606060"/>
              </a:buClr>
              <a:buSzPts val="1600"/>
              <a:buNone/>
              <a:defRPr sz="1600">
                <a:solidFill>
                  <a:srgbClr val="000000"/>
                </a:solidFill>
              </a:defRPr>
            </a:lvl1pPr>
            <a:lvl2pPr indent="-311975" lvl="1" marL="914400" algn="l">
              <a:lnSpc>
                <a:spcPct val="100000"/>
              </a:lnSpc>
              <a:spcBef>
                <a:spcPts val="1150"/>
              </a:spcBef>
              <a:spcAft>
                <a:spcPts val="0"/>
              </a:spcAft>
              <a:buSzPts val="1313"/>
              <a:buChar char="▪"/>
              <a:defRPr sz="1313">
                <a:solidFill>
                  <a:srgbClr val="000000"/>
                </a:solidFill>
              </a:defRPr>
            </a:lvl2pPr>
            <a:lvl3pPr indent="-311975" lvl="2" marL="1371600" algn="l">
              <a:lnSpc>
                <a:spcPct val="100000"/>
              </a:lnSpc>
              <a:spcBef>
                <a:spcPts val="1150"/>
              </a:spcBef>
              <a:spcAft>
                <a:spcPts val="0"/>
              </a:spcAft>
              <a:buSzPts val="1313"/>
              <a:buChar char="»"/>
              <a:defRPr sz="1313">
                <a:solidFill>
                  <a:srgbClr val="000000"/>
                </a:solidFill>
              </a:defRPr>
            </a:lvl3pPr>
            <a:lvl4pPr indent="-311975" lvl="3" marL="1828800" algn="l">
              <a:lnSpc>
                <a:spcPct val="100000"/>
              </a:lnSpc>
              <a:spcBef>
                <a:spcPts val="1150"/>
              </a:spcBef>
              <a:spcAft>
                <a:spcPts val="0"/>
              </a:spcAft>
              <a:buSzPts val="1313"/>
              <a:buChar char="–"/>
              <a:defRPr sz="1313">
                <a:solidFill>
                  <a:srgbClr val="000000"/>
                </a:solidFill>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35" name="Google Shape;235;p46"/>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36" name="Google Shape;236;p46"/>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1125"/>
              </a:spcBef>
              <a:spcAft>
                <a:spcPts val="0"/>
              </a:spcAft>
              <a:buSzPts val="900"/>
              <a:buNone/>
              <a:defRPr sz="900">
                <a:solidFill>
                  <a:srgbClr val="000000"/>
                </a:solidFill>
              </a:defRPr>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solidFill>
                  <a:srgbClr val="000000"/>
                </a:solidFill>
              </a:defRPr>
            </a:lvl5pPr>
            <a:lvl6pPr indent="-228600" lvl="5" marL="274320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237" name="Google Shape;237;p46"/>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38" name="Google Shape;238;p46"/>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chemeClr val="accent4"/>
              </a:buClr>
              <a:buSzPts val="300"/>
              <a:buFont typeface="Cambria"/>
              <a:buNone/>
            </a:pPr>
            <a:r>
              <a:rPr b="1" lang="en-US" sz="1300">
                <a:solidFill>
                  <a:schemeClr val="accent4"/>
                </a:solidFill>
                <a:latin typeface="Calibri"/>
                <a:ea typeface="Calibri"/>
                <a:cs typeface="Calibri"/>
                <a:sym typeface="Calibri"/>
              </a:rPr>
              <a:t>Geo Annual Report - US Tech - 2024</a:t>
            </a:r>
            <a:endParaRPr/>
          </a:p>
        </p:txBody>
      </p:sp>
      <p:sp>
        <p:nvSpPr>
          <p:cNvPr id="239" name="Google Shape;239;p46"/>
          <p:cNvSpPr/>
          <p:nvPr/>
        </p:nvSpPr>
        <p:spPr>
          <a:xfrm>
            <a:off x="6478325" y="6537775"/>
            <a:ext cx="56061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
        <p:nvSpPr>
          <p:cNvPr id="240" name="Google Shape;240;p4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41" name="Shape 24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242" name="Shape 242"/>
        <p:cNvGrpSpPr/>
        <p:nvPr/>
      </p:nvGrpSpPr>
      <p:grpSpPr>
        <a:xfrm>
          <a:off x="0" y="0"/>
          <a:ext cx="0" cy="0"/>
          <a:chOff x="0" y="0"/>
          <a:chExt cx="0" cy="0"/>
        </a:xfrm>
      </p:grpSpPr>
      <p:sp>
        <p:nvSpPr>
          <p:cNvPr id="243" name="Google Shape;243;p48"/>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44" name="Google Shape;244;p48"/>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algn="l">
              <a:lnSpc>
                <a:spcPct val="100000"/>
              </a:lnSpc>
              <a:spcBef>
                <a:spcPts val="0"/>
              </a:spcBef>
              <a:spcAft>
                <a:spcPts val="0"/>
              </a:spcAft>
              <a:buSzPts val="1400"/>
              <a:buNone/>
              <a:defRPr i="0" sz="1400">
                <a:solidFill>
                  <a:schemeClr val="dk1"/>
                </a:solidFill>
              </a:defRPr>
            </a:lvl1pPr>
            <a:lvl2pPr indent="-228600" lvl="1" marL="914400" algn="l">
              <a:lnSpc>
                <a:spcPct val="100000"/>
              </a:lnSpc>
              <a:spcBef>
                <a:spcPts val="0"/>
              </a:spcBef>
              <a:spcAft>
                <a:spcPts val="0"/>
              </a:spcAft>
              <a:buSzPts val="1500"/>
              <a:buFont typeface="Calibri"/>
              <a:buNone/>
              <a:defRPr sz="1500"/>
            </a:lvl2pPr>
            <a:lvl3pPr indent="-228600" lvl="2" marL="1371600" algn="l">
              <a:lnSpc>
                <a:spcPct val="100000"/>
              </a:lnSpc>
              <a:spcBef>
                <a:spcPts val="0"/>
              </a:spcBef>
              <a:spcAft>
                <a:spcPts val="0"/>
              </a:spcAft>
              <a:buSzPts val="1500"/>
              <a:buFont typeface="Calibri"/>
              <a:buNone/>
              <a:defRPr sz="1500"/>
            </a:lvl3pPr>
            <a:lvl4pPr indent="-228600" lvl="3" marL="1828800" algn="l">
              <a:lnSpc>
                <a:spcPct val="100000"/>
              </a:lnSpc>
              <a:spcBef>
                <a:spcPts val="0"/>
              </a:spcBef>
              <a:spcAft>
                <a:spcPts val="0"/>
              </a:spcAft>
              <a:buSzPts val="1500"/>
              <a:buNone/>
              <a:defRPr sz="1500"/>
            </a:lvl4pPr>
            <a:lvl5pPr indent="-228600" lvl="4" marL="2286000" algn="l">
              <a:lnSpc>
                <a:spcPct val="100000"/>
              </a:lnSpc>
              <a:spcBef>
                <a:spcPts val="0"/>
              </a:spcBef>
              <a:spcAft>
                <a:spcPts val="0"/>
              </a:spcAft>
              <a:buSzPts val="1500"/>
              <a:buNone/>
              <a:defRPr sz="1500"/>
            </a:lvl5pPr>
            <a:lvl6pPr indent="-228600" lvl="5" marL="274320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245" name="Google Shape;245;p48"/>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algn="l">
              <a:lnSpc>
                <a:spcPct val="100000"/>
              </a:lnSpc>
              <a:spcBef>
                <a:spcPts val="1125"/>
              </a:spcBef>
              <a:spcAft>
                <a:spcPts val="0"/>
              </a:spcAft>
              <a:buSzPts val="800"/>
              <a:buNone/>
              <a:defRPr sz="800">
                <a:solidFill>
                  <a:srgbClr val="7F7F7F"/>
                </a:solidFill>
              </a:defRPr>
            </a:lvl1pPr>
            <a:lvl2pPr indent="-342900" lvl="1" marL="914400" algn="l">
              <a:lnSpc>
                <a:spcPct val="100000"/>
              </a:lnSpc>
              <a:spcBef>
                <a:spcPts val="1150"/>
              </a:spcBef>
              <a:spcAft>
                <a:spcPts val="0"/>
              </a:spcAft>
              <a:buSzPts val="1800"/>
              <a:buFont typeface="Calibri"/>
              <a:buChar char="▪"/>
              <a:defRPr/>
            </a:lvl2pPr>
            <a:lvl3pPr indent="-342900" lvl="2" marL="1371600" algn="l">
              <a:lnSpc>
                <a:spcPct val="100000"/>
              </a:lnSpc>
              <a:spcBef>
                <a:spcPts val="1150"/>
              </a:spcBef>
              <a:spcAft>
                <a:spcPts val="0"/>
              </a:spcAft>
              <a:buSzPts val="1800"/>
              <a:buFont typeface="Calibri"/>
              <a:buChar char="»"/>
              <a:defRPr/>
            </a:lvl3pPr>
            <a:lvl4pPr indent="-342900" lvl="3" marL="1828800" algn="l">
              <a:lnSpc>
                <a:spcPct val="100000"/>
              </a:lnSpc>
              <a:spcBef>
                <a:spcPts val="1150"/>
              </a:spcBef>
              <a:spcAft>
                <a:spcPts val="0"/>
              </a:spcAft>
              <a:buSzPts val="1800"/>
              <a:buChar char="–"/>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246" name="Google Shape;246;p48"/>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7" name="Google Shape;247;p48"/>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248" name="Google Shape;248;p48"/>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US Tech - 2024</a:t>
            </a:r>
            <a:endParaRPr/>
          </a:p>
        </p:txBody>
      </p:sp>
      <p:sp>
        <p:nvSpPr>
          <p:cNvPr id="249" name="Google Shape;249;p48"/>
          <p:cNvSpPr/>
          <p:nvPr/>
        </p:nvSpPr>
        <p:spPr>
          <a:xfrm>
            <a:off x="6453000" y="6537775"/>
            <a:ext cx="5631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250" name="Shape 250"/>
        <p:cNvGrpSpPr/>
        <p:nvPr/>
      </p:nvGrpSpPr>
      <p:grpSpPr>
        <a:xfrm>
          <a:off x="0" y="0"/>
          <a:ext cx="0" cy="0"/>
          <a:chOff x="0" y="0"/>
          <a:chExt cx="0" cy="0"/>
        </a:xfrm>
      </p:grpSpPr>
      <p:sp>
        <p:nvSpPr>
          <p:cNvPr id="251" name="Google Shape;251;p49"/>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1150"/>
              </a:spcBef>
              <a:spcAft>
                <a:spcPts val="0"/>
              </a:spcAft>
              <a:buSzPts val="2000"/>
              <a:buChar char="•"/>
              <a:defRPr sz="2000"/>
            </a:lvl1pPr>
            <a:lvl2pPr indent="-355600" lvl="1" marL="914400" algn="l">
              <a:lnSpc>
                <a:spcPct val="100000"/>
              </a:lnSpc>
              <a:spcBef>
                <a:spcPts val="1150"/>
              </a:spcBef>
              <a:spcAft>
                <a:spcPts val="0"/>
              </a:spcAft>
              <a:buSzPts val="2000"/>
              <a:buChar char="▪"/>
              <a:defRPr sz="2000"/>
            </a:lvl2pPr>
            <a:lvl3pPr indent="-355600" lvl="2" marL="1371600" algn="l">
              <a:lnSpc>
                <a:spcPct val="100000"/>
              </a:lnSpc>
              <a:spcBef>
                <a:spcPts val="1150"/>
              </a:spcBef>
              <a:spcAft>
                <a:spcPts val="0"/>
              </a:spcAft>
              <a:buSzPts val="2000"/>
              <a:buChar char="»"/>
              <a:defRPr sz="2000"/>
            </a:lvl3pPr>
            <a:lvl4pPr indent="-355600" lvl="3" marL="1828800" algn="l">
              <a:lnSpc>
                <a:spcPct val="100000"/>
              </a:lnSpc>
              <a:spcBef>
                <a:spcPts val="1150"/>
              </a:spcBef>
              <a:spcAft>
                <a:spcPts val="0"/>
              </a:spcAft>
              <a:buSzPts val="2000"/>
              <a:buChar char="–"/>
              <a:defRPr sz="2000"/>
            </a:lvl4pPr>
            <a:lvl5pPr indent="-355600" lvl="4" marL="2286000" algn="l">
              <a:lnSpc>
                <a:spcPct val="100000"/>
              </a:lnSpc>
              <a:spcBef>
                <a:spcPts val="1150"/>
              </a:spcBef>
              <a:spcAft>
                <a:spcPts val="0"/>
              </a:spcAft>
              <a:buSzPts val="2000"/>
              <a:buChar char="»"/>
              <a:defRPr sz="2000"/>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52" name="Google Shape;252;p49"/>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253" name="Google Shape;253;p49"/>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54" name="Google Shape;254;p4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49"/>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US Tech - 2024</a:t>
            </a:r>
            <a:endParaRPr/>
          </a:p>
        </p:txBody>
      </p:sp>
      <p:sp>
        <p:nvSpPr>
          <p:cNvPr id="256" name="Google Shape;256;p49"/>
          <p:cNvSpPr/>
          <p:nvPr/>
        </p:nvSpPr>
        <p:spPr>
          <a:xfrm>
            <a:off x="6453000" y="6537775"/>
            <a:ext cx="5631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257" name="Shape 257"/>
        <p:cNvGrpSpPr/>
        <p:nvPr/>
      </p:nvGrpSpPr>
      <p:grpSpPr>
        <a:xfrm>
          <a:off x="0" y="0"/>
          <a:ext cx="0" cy="0"/>
          <a:chOff x="0" y="0"/>
          <a:chExt cx="0" cy="0"/>
        </a:xfrm>
      </p:grpSpPr>
      <p:sp>
        <p:nvSpPr>
          <p:cNvPr id="258" name="Google Shape;258;p50"/>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50"/>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60" name="Google Shape;260;p50"/>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1125"/>
              </a:spcBef>
              <a:spcAft>
                <a:spcPts val="0"/>
              </a:spcAft>
              <a:buSzPts val="900"/>
              <a:buNone/>
              <a:defRPr sz="900"/>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lvl5pPr>
            <a:lvl6pPr indent="-228600" lvl="5" marL="27432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261" name="Google Shape;261;p50"/>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262" name="Google Shape;262;p50"/>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63" name="Google Shape;263;p5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4" name="Google Shape;264;p50"/>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US Tech - 2024</a:t>
            </a:r>
            <a:endParaRPr/>
          </a:p>
        </p:txBody>
      </p:sp>
      <p:sp>
        <p:nvSpPr>
          <p:cNvPr id="265" name="Google Shape;265;p50"/>
          <p:cNvSpPr/>
          <p:nvPr/>
        </p:nvSpPr>
        <p:spPr>
          <a:xfrm>
            <a:off x="6397150" y="6537775"/>
            <a:ext cx="56871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chemeClr val="accent4"/>
                </a:solidFill>
                <a:latin typeface="Calibri"/>
                <a:ea typeface="Calibri"/>
                <a:cs typeface="Calibri"/>
                <a:sym typeface="Calibri"/>
              </a:rPr>
              <a:t>Copyright © 2024, Tracxn Technologies Limited. All rights reserved.</a:t>
            </a:r>
            <a:endParaRPr i="1" sz="1150">
              <a:solidFill>
                <a:srgbClr val="7F7F7F"/>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266" name="Shape 266"/>
        <p:cNvGrpSpPr/>
        <p:nvPr/>
      </p:nvGrpSpPr>
      <p:grpSpPr>
        <a:xfrm>
          <a:off x="0" y="0"/>
          <a:ext cx="0" cy="0"/>
          <a:chOff x="0" y="0"/>
          <a:chExt cx="0" cy="0"/>
        </a:xfrm>
      </p:grpSpPr>
      <p:sp>
        <p:nvSpPr>
          <p:cNvPr id="267" name="Google Shape;267;p51"/>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1150"/>
              </a:spcBef>
              <a:spcAft>
                <a:spcPts val="0"/>
              </a:spcAft>
              <a:buSzPts val="2000"/>
              <a:buChar char="•"/>
              <a:defRPr sz="2000"/>
            </a:lvl1pPr>
            <a:lvl2pPr indent="-355600" lvl="1" marL="914400" algn="l">
              <a:lnSpc>
                <a:spcPct val="100000"/>
              </a:lnSpc>
              <a:spcBef>
                <a:spcPts val="1150"/>
              </a:spcBef>
              <a:spcAft>
                <a:spcPts val="0"/>
              </a:spcAft>
              <a:buSzPts val="2000"/>
              <a:buChar char="▪"/>
              <a:defRPr sz="2000"/>
            </a:lvl2pPr>
            <a:lvl3pPr indent="-355600" lvl="2" marL="1371600" algn="l">
              <a:lnSpc>
                <a:spcPct val="100000"/>
              </a:lnSpc>
              <a:spcBef>
                <a:spcPts val="1150"/>
              </a:spcBef>
              <a:spcAft>
                <a:spcPts val="0"/>
              </a:spcAft>
              <a:buSzPts val="2000"/>
              <a:buChar char="»"/>
              <a:defRPr sz="2000"/>
            </a:lvl3pPr>
            <a:lvl4pPr indent="-355600" lvl="3" marL="1828800" algn="l">
              <a:lnSpc>
                <a:spcPct val="100000"/>
              </a:lnSpc>
              <a:spcBef>
                <a:spcPts val="1150"/>
              </a:spcBef>
              <a:spcAft>
                <a:spcPts val="0"/>
              </a:spcAft>
              <a:buSzPts val="2000"/>
              <a:buChar char="–"/>
              <a:defRPr sz="2000"/>
            </a:lvl4pPr>
            <a:lvl5pPr indent="-355600" lvl="4" marL="2286000" algn="l">
              <a:lnSpc>
                <a:spcPct val="100000"/>
              </a:lnSpc>
              <a:spcBef>
                <a:spcPts val="1150"/>
              </a:spcBef>
              <a:spcAft>
                <a:spcPts val="0"/>
              </a:spcAft>
              <a:buSzPts val="2000"/>
              <a:buChar char="»"/>
              <a:defRPr sz="2000"/>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68" name="Google Shape;268;p51"/>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69" name="Google Shape;269;p51"/>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algn="l">
              <a:lnSpc>
                <a:spcPct val="100000"/>
              </a:lnSpc>
              <a:spcBef>
                <a:spcPts val="1125"/>
              </a:spcBef>
              <a:spcAft>
                <a:spcPts val="0"/>
              </a:spcAft>
              <a:buSzPts val="900"/>
              <a:buNone/>
              <a:defRPr sz="900">
                <a:solidFill>
                  <a:srgbClr val="7F7F7F"/>
                </a:solidFill>
              </a:defRPr>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solidFill>
                  <a:srgbClr val="000000"/>
                </a:solidFill>
              </a:defRPr>
            </a:lvl5pPr>
            <a:lvl6pPr indent="-228600" lvl="5" marL="274320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270" name="Google Shape;270;p51"/>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US Tech - 2024</a:t>
            </a:r>
            <a:endParaRPr/>
          </a:p>
        </p:txBody>
      </p:sp>
      <p:sp>
        <p:nvSpPr>
          <p:cNvPr id="271" name="Google Shape;271;p51"/>
          <p:cNvSpPr/>
          <p:nvPr/>
        </p:nvSpPr>
        <p:spPr>
          <a:xfrm>
            <a:off x="7920775" y="6537775"/>
            <a:ext cx="41637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272" name="Shape 272"/>
        <p:cNvGrpSpPr/>
        <p:nvPr/>
      </p:nvGrpSpPr>
      <p:grpSpPr>
        <a:xfrm>
          <a:off x="0" y="0"/>
          <a:ext cx="0" cy="0"/>
          <a:chOff x="0" y="0"/>
          <a:chExt cx="0" cy="0"/>
        </a:xfrm>
      </p:grpSpPr>
      <p:sp>
        <p:nvSpPr>
          <p:cNvPr id="273" name="Google Shape;273;p52"/>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74" name="Google Shape;274;p52"/>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75" name="Google Shape;275;p52"/>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276" name="Google Shape;276;p52"/>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pic>
        <p:nvPicPr>
          <p:cNvPr id="277" name="Google Shape;277;p52"/>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278" name="Google Shape;278;p52"/>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279" name="Google Shape;279;p52"/>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US Tech - 2024</a:t>
            </a:r>
            <a:endParaRPr/>
          </a:p>
        </p:txBody>
      </p:sp>
      <p:sp>
        <p:nvSpPr>
          <p:cNvPr id="280" name="Google Shape;280;p52"/>
          <p:cNvSpPr/>
          <p:nvPr/>
        </p:nvSpPr>
        <p:spPr>
          <a:xfrm>
            <a:off x="6402400" y="6537775"/>
            <a:ext cx="56820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8"/>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43" name="Google Shape;43;p8"/>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44" name="Google Shape;4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9"/>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7" name="Google Shape;47;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0" name="Google Shape;50;p10"/>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51" name="Google Shape;5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4" name="Google Shape;54;p11"/>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5" name="Google Shape;55;p11"/>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 name="Google Shape;56;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4.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theme" Target="../theme/theme1.xml"/><Relationship Id="rId10" Type="http://schemas.openxmlformats.org/officeDocument/2006/relationships/slideLayout" Target="../slideLayouts/slideLayout26.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2.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11" Type="http://schemas.openxmlformats.org/officeDocument/2006/relationships/theme" Target="../theme/theme6.xml"/><Relationship Id="rId10" Type="http://schemas.openxmlformats.org/officeDocument/2006/relationships/slideLayout" Target="../slideLayouts/slideLayout47.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1" name="Google Shape;11;p1"/>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3600"/>
              <a:buFont typeface="Cambria"/>
              <a:buNone/>
              <a:defRPr b="1" i="0" sz="3600" u="none" cap="none" strike="noStrike">
                <a:solidFill>
                  <a:schemeClr val="accent2"/>
                </a:solidFill>
                <a:latin typeface="Cambria"/>
                <a:ea typeface="Cambria"/>
                <a:cs typeface="Cambria"/>
                <a:sym typeface="Cambria"/>
              </a:defRPr>
            </a:lvl1pPr>
            <a:lvl2pPr lvl="1"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2pPr>
            <a:lvl3pPr lvl="2"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3pPr>
            <a:lvl4pPr lvl="3"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4pPr>
            <a:lvl5pPr lvl="4"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5pPr>
            <a:lvl6pPr lvl="5"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6pPr>
            <a:lvl7pPr lvl="6"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7pPr>
            <a:lvl8pPr lvl="7"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8pPr>
            <a:lvl9pPr lvl="8"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9pPr>
          </a:lstStyle>
          <a:p/>
        </p:txBody>
      </p:sp>
      <p:sp>
        <p:nvSpPr>
          <p:cNvPr id="12" name="Google Shape;12;p1"/>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Noto Sans Symbols"/>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Arial"/>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6pPr>
            <a:lvl7pPr indent="-228600" lvl="6" marL="32004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7pPr>
            <a:lvl8pPr indent="-228600" lvl="7" marL="36576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8pPr>
            <a:lvl9pPr indent="-228600" lvl="8" marL="41148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9pPr>
          </a:lstStyle>
          <a:p/>
        </p:txBody>
      </p:sp>
      <p:sp>
        <p:nvSpPr>
          <p:cNvPr id="13" name="Google Shape;13;p1"/>
          <p:cNvSpPr/>
          <p:nvPr/>
        </p:nvSpPr>
        <p:spPr>
          <a:xfrm>
            <a:off x="0" y="0"/>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4" name="Google Shape;14;p1"/>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5" name="Google Shape;15;p1"/>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1pPr>
            <a:lvl2pPr indent="0" lvl="1"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2pPr>
            <a:lvl3pPr indent="0" lvl="2"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3pPr>
            <a:lvl4pPr indent="0" lvl="3"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4pPr>
            <a:lvl5pPr indent="0" lvl="4"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5pPr>
            <a:lvl6pPr indent="0" lvl="5"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6pPr>
            <a:lvl7pPr indent="0" lvl="6"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7pPr>
            <a:lvl8pPr indent="0" lvl="7"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8pPr>
            <a:lvl9pPr indent="0" lvl="8"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
          <p:cNvSpPr/>
          <p:nvPr/>
        </p:nvSpPr>
        <p:spPr>
          <a:xfrm>
            <a:off x="6326873" y="6556550"/>
            <a:ext cx="42306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7" name="Google Shape;17;p1"/>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US Tech - 2024</a:t>
            </a:r>
            <a:endParaRPr b="1" sz="1200">
              <a:solidFill>
                <a:srgbClr val="7F7F7F"/>
              </a:solidFill>
              <a:latin typeface="Calibri"/>
              <a:ea typeface="Calibri"/>
              <a:cs typeface="Calibri"/>
              <a:sym typeface="Calibri"/>
            </a:endParaRPr>
          </a:p>
        </p:txBody>
      </p:sp>
      <p:pic>
        <p:nvPicPr>
          <p:cNvPr id="18" name="Google Shape;18;p1"/>
          <p:cNvPicPr preferRelativeResize="0"/>
          <p:nvPr/>
        </p:nvPicPr>
        <p:blipFill rotWithShape="1">
          <a:blip r:embed="rId1">
            <a:alphaModFix/>
          </a:blip>
          <a:srcRect b="0" l="0" r="0" t="0"/>
          <a:stretch/>
        </p:blipFill>
        <p:spPr>
          <a:xfrm>
            <a:off x="10557565" y="6479137"/>
            <a:ext cx="1634435" cy="3255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39" name="Google Shape;39;p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40" name="Google Shape;40;p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9"/>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4" name="Google Shape;84;p19"/>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85" name="Google Shape;85;p19"/>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86" name="Google Shape;86;p19"/>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7" name="Google Shape;87;p19"/>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8" name="Google Shape;88;p1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0"/>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49" name="Google Shape;149;p30"/>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150" name="Google Shape;150;p30"/>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151" name="Google Shape;151;p30"/>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52" name="Google Shape;152;p30"/>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53" name="Google Shape;153;p3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42"/>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18" name="Google Shape;218;p42"/>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219" name="Google Shape;219;p42"/>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220" name="Google Shape;220;p42"/>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21" name="Google Shape;221;p42"/>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22" name="Google Shape;222;p4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0" Type="http://schemas.openxmlformats.org/officeDocument/2006/relationships/hyperlink" Target="https://platform.tracxn.com/a/s/geography/V9DHi_7vbsShO2GdYqzy-na9zyGzwkc18sv55QMYHL8/t/investments/t/transactions/table?h=8193e4ca1b35e6c6ed18f7525ba830c2033925a7c98c59d3d08168972807ca09&amp;s=sort%3DtransactionFundingRoundDate%7Corder%3DDEFAULT#%7CchartString%3Dview_transactions_fundingRoundDate--yearly%2524fundingAmount--sum--none--none--bar--linear--left--hide%2524numberOfRounds--count--none--none--line--linear--right--hide%7CtableKeys%3DfundingDate%2CcompanyDetails%2CtotalMoneyRaised%2CfoundedYear%2Clocation%2CfundingRoundName%2Camount%2CpostMoneyValuation%2CfundingMultiple%2CinvestorList%2CpracticeArea" TargetMode="External"/><Relationship Id="rId11" Type="http://schemas.openxmlformats.org/officeDocument/2006/relationships/image" Target="../media/image74.png"/><Relationship Id="rId10" Type="http://schemas.openxmlformats.org/officeDocument/2006/relationships/image" Target="../media/image64.jpg"/><Relationship Id="rId13" Type="http://schemas.openxmlformats.org/officeDocument/2006/relationships/image" Target="../media/image82.jpg"/><Relationship Id="rId12" Type="http://schemas.openxmlformats.org/officeDocument/2006/relationships/image" Target="../media/image72.jpg"/><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hyperlink" Target="https://platform.tracxn.com/a/s/query/t/investments/t/transactions/card#%7Cdomain%3Dxaira.com%7CtransactionFundingRoundDate%5Emin%3D23%252F04%252F2024%5Emax%3D23%252F04%252F2024%7Csort%3DtransactionFundingRoundDate%7Corder%3DDEFAULT" TargetMode="External"/><Relationship Id="rId4" Type="http://schemas.openxmlformats.org/officeDocument/2006/relationships/hyperlink" Target="https://platform.tracxn.com/a/s/query/t/investments/t/transactions/card#%7Cdomain%3Dscale.com%7CtransactionFundingRoundDate%5Emin%3D21%252F05%252F2024%5Emax%3D21%252F05%252F2024%7Csort%3DtransactionFundingRoundDate%7Corder%3DDEFAULT" TargetMode="External"/><Relationship Id="rId9" Type="http://schemas.openxmlformats.org/officeDocument/2006/relationships/image" Target="../media/image63.jpg"/><Relationship Id="rId15" Type="http://schemas.openxmlformats.org/officeDocument/2006/relationships/image" Target="../media/image79.png"/><Relationship Id="rId14" Type="http://schemas.openxmlformats.org/officeDocument/2006/relationships/image" Target="../media/image80.png"/><Relationship Id="rId17" Type="http://schemas.openxmlformats.org/officeDocument/2006/relationships/image" Target="../media/image86.jpg"/><Relationship Id="rId16" Type="http://schemas.openxmlformats.org/officeDocument/2006/relationships/image" Target="../media/image73.jpg"/><Relationship Id="rId5" Type="http://schemas.openxmlformats.org/officeDocument/2006/relationships/hyperlink" Target="https://platform.tracxn.com/a/s/query/t/investments/t/transactions/card#%7Cdomain%3Dfigure.ai%7CtransactionFundingRoundDate%5Emin%3D23%252F02%252F2024%5Emax%3D23%252F02%252F2024%7Csort%3DtransactionFundingRoundDate%7Corder%3DDEFAULT" TargetMode="External"/><Relationship Id="rId19" Type="http://schemas.openxmlformats.org/officeDocument/2006/relationships/image" Target="../media/image84.png"/><Relationship Id="rId6" Type="http://schemas.openxmlformats.org/officeDocument/2006/relationships/hyperlink" Target="https://platform.tracxn.com/a/s/query/t/investments/t/transactions/card#%7Cdomain%3Dalpha-sense.com%7CtransactionFundingRoundDate%5Emin%3D11%252F06%252F2024%5Emax%3D11%252F06%252F2024%7Csort%3DtransactionFundingRoundDate%7Corder%3DDEFAULT" TargetMode="External"/><Relationship Id="rId18" Type="http://schemas.openxmlformats.org/officeDocument/2006/relationships/image" Target="../media/image88.png"/><Relationship Id="rId7" Type="http://schemas.openxmlformats.org/officeDocument/2006/relationships/hyperlink" Target="https://platform.tracxn.com/a/s/query/t/investments/t/transactions/card#%7Cdomain%3Dgroq.com%7CtransactionFundingRoundDate%5Emin%3D05%252F08%252F2024%5Emax%3D05%252F08%252F2024%7Csort%3DtransactionFundingRoundDate%7Corder%3DDEFAULT" TargetMode="External"/><Relationship Id="rId8" Type="http://schemas.openxmlformats.org/officeDocument/2006/relationships/image" Target="../media/image75.jpg"/></Relationships>
</file>

<file path=ppt/slides/_rels/slide11.xml.rels><?xml version="1.0" encoding="UTF-8" standalone="yes"?><Relationships xmlns="http://schemas.openxmlformats.org/package/2006/relationships"><Relationship Id="rId10" Type="http://schemas.openxmlformats.org/officeDocument/2006/relationships/image" Target="../media/image91.png"/><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77.png"/><Relationship Id="rId9" Type="http://schemas.openxmlformats.org/officeDocument/2006/relationships/image" Target="../media/image75.jpg"/><Relationship Id="rId5" Type="http://schemas.openxmlformats.org/officeDocument/2006/relationships/image" Target="../media/image20.png"/><Relationship Id="rId6" Type="http://schemas.openxmlformats.org/officeDocument/2006/relationships/image" Target="../media/image85.png"/><Relationship Id="rId7" Type="http://schemas.openxmlformats.org/officeDocument/2006/relationships/image" Target="../media/image18.jpg"/><Relationship Id="rId8" Type="http://schemas.openxmlformats.org/officeDocument/2006/relationships/image" Target="../media/image1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105.png"/><Relationship Id="rId10" Type="http://schemas.openxmlformats.org/officeDocument/2006/relationships/image" Target="../media/image102.png"/><Relationship Id="rId12" Type="http://schemas.openxmlformats.org/officeDocument/2006/relationships/image" Target="../media/image95.png"/><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87.png"/><Relationship Id="rId4" Type="http://schemas.openxmlformats.org/officeDocument/2006/relationships/image" Target="../media/image90.png"/><Relationship Id="rId9" Type="http://schemas.openxmlformats.org/officeDocument/2006/relationships/image" Target="../media/image89.png"/><Relationship Id="rId5" Type="http://schemas.openxmlformats.org/officeDocument/2006/relationships/image" Target="../media/image94.png"/><Relationship Id="rId6" Type="http://schemas.openxmlformats.org/officeDocument/2006/relationships/image" Target="../media/image104.png"/><Relationship Id="rId7" Type="http://schemas.openxmlformats.org/officeDocument/2006/relationships/image" Target="../media/image93.png"/><Relationship Id="rId8" Type="http://schemas.openxmlformats.org/officeDocument/2006/relationships/image" Target="../media/image92.png"/></Relationships>
</file>

<file path=ppt/slides/_rels/slide14.xml.rels><?xml version="1.0" encoding="UTF-8" standalone="yes"?><Relationships xmlns="http://schemas.openxmlformats.org/package/2006/relationships"><Relationship Id="rId11" Type="http://schemas.openxmlformats.org/officeDocument/2006/relationships/image" Target="../media/image106.png"/><Relationship Id="rId10" Type="http://schemas.openxmlformats.org/officeDocument/2006/relationships/image" Target="../media/image109.png"/><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108.png"/><Relationship Id="rId4" Type="http://schemas.openxmlformats.org/officeDocument/2006/relationships/image" Target="../media/image97.png"/><Relationship Id="rId9" Type="http://schemas.openxmlformats.org/officeDocument/2006/relationships/image" Target="../media/image115.png"/><Relationship Id="rId5" Type="http://schemas.openxmlformats.org/officeDocument/2006/relationships/image" Target="../media/image121.png"/><Relationship Id="rId6" Type="http://schemas.openxmlformats.org/officeDocument/2006/relationships/image" Target="../media/image103.png"/><Relationship Id="rId7" Type="http://schemas.openxmlformats.org/officeDocument/2006/relationships/image" Target="../media/image107.png"/><Relationship Id="rId8" Type="http://schemas.openxmlformats.org/officeDocument/2006/relationships/image" Target="../media/image102.png"/></Relationships>
</file>

<file path=ppt/slides/_rels/slide15.xml.rels><?xml version="1.0" encoding="UTF-8" standalone="yes"?><Relationships xmlns="http://schemas.openxmlformats.org/package/2006/relationships"><Relationship Id="rId11" Type="http://schemas.openxmlformats.org/officeDocument/2006/relationships/image" Target="../media/image114.jpg"/><Relationship Id="rId10" Type="http://schemas.openxmlformats.org/officeDocument/2006/relationships/image" Target="../media/image130.png"/><Relationship Id="rId12" Type="http://schemas.openxmlformats.org/officeDocument/2006/relationships/image" Target="../media/image131.png"/><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87.png"/><Relationship Id="rId4" Type="http://schemas.openxmlformats.org/officeDocument/2006/relationships/image" Target="../media/image90.png"/><Relationship Id="rId9" Type="http://schemas.openxmlformats.org/officeDocument/2006/relationships/image" Target="../media/image128.png"/><Relationship Id="rId5" Type="http://schemas.openxmlformats.org/officeDocument/2006/relationships/image" Target="../media/image94.png"/><Relationship Id="rId6" Type="http://schemas.openxmlformats.org/officeDocument/2006/relationships/image" Target="../media/image112.png"/><Relationship Id="rId7" Type="http://schemas.openxmlformats.org/officeDocument/2006/relationships/image" Target="../media/image116.png"/><Relationship Id="rId8" Type="http://schemas.openxmlformats.org/officeDocument/2006/relationships/image" Target="../media/image110.png"/></Relationships>
</file>

<file path=ppt/slides/_rels/slide16.xml.rels><?xml version="1.0" encoding="UTF-8" standalone="yes"?><Relationships xmlns="http://schemas.openxmlformats.org/package/2006/relationships"><Relationship Id="rId11" Type="http://schemas.openxmlformats.org/officeDocument/2006/relationships/image" Target="../media/image141.png"/><Relationship Id="rId10" Type="http://schemas.openxmlformats.org/officeDocument/2006/relationships/image" Target="../media/image143.png"/><Relationship Id="rId12" Type="http://schemas.openxmlformats.org/officeDocument/2006/relationships/image" Target="../media/image132.png"/><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133.png"/><Relationship Id="rId4" Type="http://schemas.openxmlformats.org/officeDocument/2006/relationships/image" Target="../media/image122.png"/><Relationship Id="rId9" Type="http://schemas.openxmlformats.org/officeDocument/2006/relationships/image" Target="../media/image126.png"/><Relationship Id="rId5" Type="http://schemas.openxmlformats.org/officeDocument/2006/relationships/image" Target="../media/image157.png"/><Relationship Id="rId6" Type="http://schemas.openxmlformats.org/officeDocument/2006/relationships/image" Target="../media/image127.png"/><Relationship Id="rId7" Type="http://schemas.openxmlformats.org/officeDocument/2006/relationships/image" Target="../media/image134.png"/><Relationship Id="rId8" Type="http://schemas.openxmlformats.org/officeDocument/2006/relationships/image" Target="../media/image119.png"/></Relationships>
</file>

<file path=ppt/slides/_rels/slide17.xml.rels><?xml version="1.0" encoding="UTF-8" standalone="yes"?><Relationships xmlns="http://schemas.openxmlformats.org/package/2006/relationships"><Relationship Id="rId11" Type="http://schemas.openxmlformats.org/officeDocument/2006/relationships/image" Target="../media/image148.png"/><Relationship Id="rId10" Type="http://schemas.openxmlformats.org/officeDocument/2006/relationships/image" Target="../media/image161.png"/><Relationship Id="rId12" Type="http://schemas.openxmlformats.org/officeDocument/2006/relationships/image" Target="../media/image139.jpg"/><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image" Target="../media/image104.png"/><Relationship Id="rId4" Type="http://schemas.openxmlformats.org/officeDocument/2006/relationships/image" Target="../media/image93.png"/><Relationship Id="rId9" Type="http://schemas.openxmlformats.org/officeDocument/2006/relationships/image" Target="../media/image103.png"/><Relationship Id="rId5" Type="http://schemas.openxmlformats.org/officeDocument/2006/relationships/image" Target="../media/image92.png"/><Relationship Id="rId6" Type="http://schemas.openxmlformats.org/officeDocument/2006/relationships/image" Target="../media/image125.png"/><Relationship Id="rId7" Type="http://schemas.openxmlformats.org/officeDocument/2006/relationships/image" Target="../media/image138.png"/><Relationship Id="rId8" Type="http://schemas.openxmlformats.org/officeDocument/2006/relationships/image" Target="../media/image140.png"/></Relationships>
</file>

<file path=ppt/slides/_rels/slide18.xml.rels><?xml version="1.0" encoding="UTF-8" standalone="yes"?><Relationships xmlns="http://schemas.openxmlformats.org/package/2006/relationships"><Relationship Id="rId11" Type="http://schemas.openxmlformats.org/officeDocument/2006/relationships/image" Target="../media/image152.png"/><Relationship Id="rId10" Type="http://schemas.openxmlformats.org/officeDocument/2006/relationships/image" Target="../media/image150.png"/><Relationship Id="rId12" Type="http://schemas.openxmlformats.org/officeDocument/2006/relationships/image" Target="../media/image142.png"/><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167.png"/><Relationship Id="rId5" Type="http://schemas.openxmlformats.org/officeDocument/2006/relationships/image" Target="../media/image105.png"/><Relationship Id="rId6" Type="http://schemas.openxmlformats.org/officeDocument/2006/relationships/image" Target="../media/image147.png"/><Relationship Id="rId7" Type="http://schemas.openxmlformats.org/officeDocument/2006/relationships/image" Target="../media/image151.png"/><Relationship Id="rId8" Type="http://schemas.openxmlformats.org/officeDocument/2006/relationships/image" Target="../media/image160.jpg"/></Relationships>
</file>

<file path=ppt/slides/_rels/slide19.xml.rels><?xml version="1.0" encoding="UTF-8" standalone="yes"?><Relationships xmlns="http://schemas.openxmlformats.org/package/2006/relationships"><Relationship Id="rId11" Type="http://schemas.openxmlformats.org/officeDocument/2006/relationships/image" Target="../media/image163.png"/><Relationship Id="rId10" Type="http://schemas.openxmlformats.org/officeDocument/2006/relationships/image" Target="../media/image149.png"/><Relationship Id="rId12" Type="http://schemas.openxmlformats.org/officeDocument/2006/relationships/image" Target="../media/image156.png"/><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144.png"/><Relationship Id="rId4" Type="http://schemas.openxmlformats.org/officeDocument/2006/relationships/image" Target="../media/image158.png"/><Relationship Id="rId9" Type="http://schemas.openxmlformats.org/officeDocument/2006/relationships/image" Target="../media/image153.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59.png"/><Relationship Id="rId8" Type="http://schemas.openxmlformats.org/officeDocument/2006/relationships/image" Target="../media/image1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0" Type="http://schemas.openxmlformats.org/officeDocument/2006/relationships/image" Target="../media/image170.png"/><Relationship Id="rId11" Type="http://schemas.openxmlformats.org/officeDocument/2006/relationships/image" Target="../media/image164.png"/><Relationship Id="rId10" Type="http://schemas.openxmlformats.org/officeDocument/2006/relationships/image" Target="../media/image162.png"/><Relationship Id="rId13" Type="http://schemas.openxmlformats.org/officeDocument/2006/relationships/image" Target="../media/image168.png"/><Relationship Id="rId12" Type="http://schemas.openxmlformats.org/officeDocument/2006/relationships/image" Target="../media/image180.pn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5.png"/><Relationship Id="rId4" Type="http://schemas.openxmlformats.org/officeDocument/2006/relationships/image" Target="../media/image24.png"/><Relationship Id="rId9" Type="http://schemas.openxmlformats.org/officeDocument/2006/relationships/image" Target="../media/image157.png"/><Relationship Id="rId15" Type="http://schemas.openxmlformats.org/officeDocument/2006/relationships/image" Target="../media/image176.png"/><Relationship Id="rId14" Type="http://schemas.openxmlformats.org/officeDocument/2006/relationships/image" Target="../media/image183.png"/><Relationship Id="rId17" Type="http://schemas.openxmlformats.org/officeDocument/2006/relationships/image" Target="../media/image179.png"/><Relationship Id="rId16" Type="http://schemas.openxmlformats.org/officeDocument/2006/relationships/image" Target="../media/image177.png"/><Relationship Id="rId5" Type="http://schemas.openxmlformats.org/officeDocument/2006/relationships/image" Target="../media/image36.png"/><Relationship Id="rId19" Type="http://schemas.openxmlformats.org/officeDocument/2006/relationships/image" Target="../media/image172.png"/><Relationship Id="rId6" Type="http://schemas.openxmlformats.org/officeDocument/2006/relationships/image" Target="../media/image113.png"/><Relationship Id="rId18" Type="http://schemas.openxmlformats.org/officeDocument/2006/relationships/image" Target="../media/image178.png"/><Relationship Id="rId7" Type="http://schemas.openxmlformats.org/officeDocument/2006/relationships/image" Target="../media/image19.png"/><Relationship Id="rId8" Type="http://schemas.openxmlformats.org/officeDocument/2006/relationships/image" Target="../media/image87.png"/></Relationships>
</file>

<file path=ppt/slides/_rels/slide22.xml.rels><?xml version="1.0" encoding="UTF-8" standalone="yes"?><Relationships xmlns="http://schemas.openxmlformats.org/package/2006/relationships"><Relationship Id="rId11" Type="http://schemas.openxmlformats.org/officeDocument/2006/relationships/image" Target="../media/image184.png"/><Relationship Id="rId10" Type="http://schemas.openxmlformats.org/officeDocument/2006/relationships/image" Target="../media/image186.jpg"/><Relationship Id="rId12" Type="http://schemas.openxmlformats.org/officeDocument/2006/relationships/image" Target="../media/image207.png"/><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175.png"/><Relationship Id="rId4" Type="http://schemas.openxmlformats.org/officeDocument/2006/relationships/image" Target="../media/image171.png"/><Relationship Id="rId9" Type="http://schemas.openxmlformats.org/officeDocument/2006/relationships/image" Target="../media/image194.png"/><Relationship Id="rId5" Type="http://schemas.openxmlformats.org/officeDocument/2006/relationships/image" Target="../media/image173.jpg"/><Relationship Id="rId6" Type="http://schemas.openxmlformats.org/officeDocument/2006/relationships/image" Target="../media/image192.png"/><Relationship Id="rId7" Type="http://schemas.openxmlformats.org/officeDocument/2006/relationships/image" Target="../media/image187.png"/><Relationship Id="rId8" Type="http://schemas.openxmlformats.org/officeDocument/2006/relationships/image" Target="../media/image185.png"/></Relationships>
</file>

<file path=ppt/slides/_rels/slide23.xml.rels><?xml version="1.0" encoding="UTF-8" standalone="yes"?><Relationships xmlns="http://schemas.openxmlformats.org/package/2006/relationships"><Relationship Id="rId11" Type="http://schemas.openxmlformats.org/officeDocument/2006/relationships/image" Target="../media/image195.png"/><Relationship Id="rId10" Type="http://schemas.openxmlformats.org/officeDocument/2006/relationships/image" Target="../media/image191.png"/><Relationship Id="rId13" Type="http://schemas.openxmlformats.org/officeDocument/2006/relationships/hyperlink" Target="https://platform.tracxn.com/a/s/practicearea/5b8e05fd4f0ca1fbcd643344/t/companiescovered/t/all/card?h=bc38684ac51af7aa2dfb4819428b6e837cc3538a5d56e9ee635b14bc034b812f&amp;s=sort%3DipoDate%7Corder%3DDESC" TargetMode="External"/><Relationship Id="rId12" Type="http://schemas.openxmlformats.org/officeDocument/2006/relationships/image" Target="../media/image193.png"/><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190.png"/><Relationship Id="rId4" Type="http://schemas.openxmlformats.org/officeDocument/2006/relationships/image" Target="../media/image182.png"/><Relationship Id="rId9" Type="http://schemas.openxmlformats.org/officeDocument/2006/relationships/image" Target="../media/image188.png"/><Relationship Id="rId5" Type="http://schemas.openxmlformats.org/officeDocument/2006/relationships/image" Target="../media/image189.png"/><Relationship Id="rId6" Type="http://schemas.openxmlformats.org/officeDocument/2006/relationships/image" Target="../media/image205.png"/><Relationship Id="rId7" Type="http://schemas.openxmlformats.org/officeDocument/2006/relationships/image" Target="../media/image202.png"/><Relationship Id="rId8" Type="http://schemas.openxmlformats.org/officeDocument/2006/relationships/image" Target="../media/image199.png"/></Relationships>
</file>

<file path=ppt/slides/_rels/slide24.xml.rels><?xml version="1.0" encoding="UTF-8" standalone="yes"?><Relationships xmlns="http://schemas.openxmlformats.org/package/2006/relationships"><Relationship Id="rId11" Type="http://schemas.openxmlformats.org/officeDocument/2006/relationships/image" Target="../media/image210.png"/><Relationship Id="rId10" Type="http://schemas.openxmlformats.org/officeDocument/2006/relationships/image" Target="../media/image215.png"/><Relationship Id="rId13" Type="http://schemas.openxmlformats.org/officeDocument/2006/relationships/hyperlink" Target="https://platform.tracxn.com/a/s/geography/V9DHi_7vbsShO2GdYqzy-na9zyGzwkc18sv55QMYHL8/t/companiescovered/t/all/table?h=1ac260f2016e5acc3959633cd27f3470ae335d098eaedb417a2530bfdbe86c27&amp;s=sort%3Drelevance%7Corder%3DDEFAULT#%7CtableKeys%3Dname%2CtracxnScore%2Clocations%2Cdescription%2CtotalMoneyRaised%2CfoundedYear%2Cstage%2CsoonicornFlag%2CspecialFlags%2CipoDate%2CacquisitionDate%2CacquisitionAmount%2CfirstPublishDate%2CpaFeedIdFilter%2CinvestorFilter%2ClatestDomainEmployeeCount" TargetMode="External"/><Relationship Id="rId12" Type="http://schemas.openxmlformats.org/officeDocument/2006/relationships/image" Target="../media/image212.png"/><Relationship Id="rId1" Type="http://schemas.openxmlformats.org/officeDocument/2006/relationships/slideLayout" Target="../slideLayouts/slideLayout28.xml"/><Relationship Id="rId2" Type="http://schemas.openxmlformats.org/officeDocument/2006/relationships/notesSlide" Target="../notesSlides/notesSlide24.xml"/><Relationship Id="rId3" Type="http://schemas.openxmlformats.org/officeDocument/2006/relationships/image" Target="../media/image179.png"/><Relationship Id="rId4" Type="http://schemas.openxmlformats.org/officeDocument/2006/relationships/image" Target="../media/image177.png"/><Relationship Id="rId9" Type="http://schemas.openxmlformats.org/officeDocument/2006/relationships/image" Target="../media/image201.png"/><Relationship Id="rId5" Type="http://schemas.openxmlformats.org/officeDocument/2006/relationships/image" Target="../media/image168.png"/><Relationship Id="rId6" Type="http://schemas.openxmlformats.org/officeDocument/2006/relationships/image" Target="../media/image200.png"/><Relationship Id="rId7" Type="http://schemas.openxmlformats.org/officeDocument/2006/relationships/image" Target="../media/image203.png"/><Relationship Id="rId8" Type="http://schemas.openxmlformats.org/officeDocument/2006/relationships/image" Target="../media/image197.png"/></Relationships>
</file>

<file path=ppt/slides/_rels/slide25.xml.rels><?xml version="1.0" encoding="UTF-8" standalone="yes"?><Relationships xmlns="http://schemas.openxmlformats.org/package/2006/relationships"><Relationship Id="rId11" Type="http://schemas.openxmlformats.org/officeDocument/2006/relationships/image" Target="../media/image234.png"/><Relationship Id="rId10" Type="http://schemas.openxmlformats.org/officeDocument/2006/relationships/image" Target="../media/image208.png"/><Relationship Id="rId13" Type="http://schemas.openxmlformats.org/officeDocument/2006/relationships/image" Target="../media/image219.png"/><Relationship Id="rId12" Type="http://schemas.openxmlformats.org/officeDocument/2006/relationships/image" Target="../media/image216.png"/><Relationship Id="rId1" Type="http://schemas.openxmlformats.org/officeDocument/2006/relationships/slideLayout" Target="../slideLayouts/slideLayout28.xml"/><Relationship Id="rId2" Type="http://schemas.openxmlformats.org/officeDocument/2006/relationships/notesSlide" Target="../notesSlides/notesSlide25.xml"/><Relationship Id="rId3" Type="http://schemas.openxmlformats.org/officeDocument/2006/relationships/hyperlink" Target="https://platform.tracxn.com/a/s/feed/5b8e05fd4f0ca1fbcd643344/t/companiescovered/t/all/card?h=269772f0f5d600ee38d6e3f25c0ada68978d94ecc57d7b57d5d693a9836255ac&amp;s=sort%3DpublishDate%7Corder%3DDEFAULT" TargetMode="External"/><Relationship Id="rId4" Type="http://schemas.openxmlformats.org/officeDocument/2006/relationships/hyperlink" Target="https://platform.tracxn.com/a/s/feed/5b8e05fd4f0ca1fbcd643344/t/companiescovered/t/all/card?h=e617d50e2fe722aca0b21dcabe04adc43ff65ccb3046d3b0c73a67ddfa56812a&amp;s=sort%3DpublishDate%7Corder%3DDEFAULT" TargetMode="External"/><Relationship Id="rId9" Type="http://schemas.openxmlformats.org/officeDocument/2006/relationships/image" Target="../media/image245.png"/><Relationship Id="rId14" Type="http://schemas.openxmlformats.org/officeDocument/2006/relationships/image" Target="../media/image233.png"/><Relationship Id="rId5" Type="http://schemas.openxmlformats.org/officeDocument/2006/relationships/image" Target="../media/image211.png"/><Relationship Id="rId6" Type="http://schemas.openxmlformats.org/officeDocument/2006/relationships/image" Target="../media/image204.png"/><Relationship Id="rId7" Type="http://schemas.openxmlformats.org/officeDocument/2006/relationships/image" Target="../media/image213.png"/><Relationship Id="rId8" Type="http://schemas.openxmlformats.org/officeDocument/2006/relationships/image" Target="../media/image20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0" Type="http://schemas.openxmlformats.org/officeDocument/2006/relationships/image" Target="../media/image161.png"/><Relationship Id="rId11" Type="http://schemas.openxmlformats.org/officeDocument/2006/relationships/image" Target="../media/image231.png"/><Relationship Id="rId22" Type="http://schemas.openxmlformats.org/officeDocument/2006/relationships/hyperlink" Target="https://tinyurl.com/2c36lfzy" TargetMode="External"/><Relationship Id="rId10" Type="http://schemas.openxmlformats.org/officeDocument/2006/relationships/image" Target="../media/image226.png"/><Relationship Id="rId21" Type="http://schemas.openxmlformats.org/officeDocument/2006/relationships/hyperlink" Target="https://tinyurl.com/29rk2eem" TargetMode="External"/><Relationship Id="rId13" Type="http://schemas.openxmlformats.org/officeDocument/2006/relationships/image" Target="../media/image230.png"/><Relationship Id="rId12" Type="http://schemas.openxmlformats.org/officeDocument/2006/relationships/image" Target="../media/image110.png"/><Relationship Id="rId23" Type="http://schemas.openxmlformats.org/officeDocument/2006/relationships/hyperlink" Target="https://tinyurl.com/2y84cc52"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9.png"/><Relationship Id="rId4" Type="http://schemas.openxmlformats.org/officeDocument/2006/relationships/image" Target="../media/image165.png"/><Relationship Id="rId9" Type="http://schemas.openxmlformats.org/officeDocument/2006/relationships/image" Target="../media/image138.png"/><Relationship Id="rId15" Type="http://schemas.openxmlformats.org/officeDocument/2006/relationships/image" Target="../media/image93.png"/><Relationship Id="rId14" Type="http://schemas.openxmlformats.org/officeDocument/2006/relationships/image" Target="../media/image232.png"/><Relationship Id="rId17" Type="http://schemas.openxmlformats.org/officeDocument/2006/relationships/image" Target="../media/image89.png"/><Relationship Id="rId16" Type="http://schemas.openxmlformats.org/officeDocument/2006/relationships/image" Target="../media/image240.png"/><Relationship Id="rId5" Type="http://schemas.openxmlformats.org/officeDocument/2006/relationships/image" Target="../media/image24.png"/><Relationship Id="rId19" Type="http://schemas.openxmlformats.org/officeDocument/2006/relationships/image" Target="../media/image242.png"/><Relationship Id="rId6" Type="http://schemas.openxmlformats.org/officeDocument/2006/relationships/image" Target="../media/image36.png"/><Relationship Id="rId18" Type="http://schemas.openxmlformats.org/officeDocument/2006/relationships/image" Target="../media/image235.png"/><Relationship Id="rId7" Type="http://schemas.openxmlformats.org/officeDocument/2006/relationships/image" Target="../media/image227.png"/><Relationship Id="rId8" Type="http://schemas.openxmlformats.org/officeDocument/2006/relationships/image" Target="../media/image92.png"/></Relationships>
</file>

<file path=ppt/slides/_rels/slide28.xml.rels><?xml version="1.0" encoding="UTF-8" standalone="yes"?><Relationships xmlns="http://schemas.openxmlformats.org/package/2006/relationships"><Relationship Id="rId10" Type="http://schemas.openxmlformats.org/officeDocument/2006/relationships/image" Target="../media/image262.png"/><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244.png"/><Relationship Id="rId4" Type="http://schemas.openxmlformats.org/officeDocument/2006/relationships/image" Target="../media/image236.png"/><Relationship Id="rId9" Type="http://schemas.openxmlformats.org/officeDocument/2006/relationships/image" Target="../media/image254.png"/><Relationship Id="rId5" Type="http://schemas.openxmlformats.org/officeDocument/2006/relationships/image" Target="../media/image238.png"/><Relationship Id="rId6" Type="http://schemas.openxmlformats.org/officeDocument/2006/relationships/image" Target="../media/image237.jpg"/><Relationship Id="rId7" Type="http://schemas.openxmlformats.org/officeDocument/2006/relationships/image" Target="../media/image247.png"/><Relationship Id="rId8" Type="http://schemas.openxmlformats.org/officeDocument/2006/relationships/image" Target="../media/image241.png"/></Relationships>
</file>

<file path=ppt/slides/_rels/slide29.xml.rels><?xml version="1.0" encoding="UTF-8" standalone="yes"?><Relationships xmlns="http://schemas.openxmlformats.org/package/2006/relationships"><Relationship Id="rId10" Type="http://schemas.openxmlformats.org/officeDocument/2006/relationships/image" Target="../media/image264.png"/><Relationship Id="rId1" Type="http://schemas.openxmlformats.org/officeDocument/2006/relationships/slideLayout" Target="../slideLayouts/slideLayout28.xml"/><Relationship Id="rId2" Type="http://schemas.openxmlformats.org/officeDocument/2006/relationships/notesSlide" Target="../notesSlides/notesSlide29.xml"/><Relationship Id="rId3" Type="http://schemas.openxmlformats.org/officeDocument/2006/relationships/image" Target="../media/image249.png"/><Relationship Id="rId4" Type="http://schemas.openxmlformats.org/officeDocument/2006/relationships/image" Target="../media/image246.png"/><Relationship Id="rId9" Type="http://schemas.openxmlformats.org/officeDocument/2006/relationships/image" Target="../media/image77.png"/><Relationship Id="rId5" Type="http://schemas.openxmlformats.org/officeDocument/2006/relationships/image" Target="../media/image255.png"/><Relationship Id="rId6" Type="http://schemas.openxmlformats.org/officeDocument/2006/relationships/image" Target="../media/image256.png"/><Relationship Id="rId7" Type="http://schemas.openxmlformats.org/officeDocument/2006/relationships/image" Target="../media/image250.png"/><Relationship Id="rId8" Type="http://schemas.openxmlformats.org/officeDocument/2006/relationships/image" Target="../media/image2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0" Type="http://schemas.openxmlformats.org/officeDocument/2006/relationships/image" Target="../media/image259.jpg"/><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257.png"/><Relationship Id="rId4" Type="http://schemas.openxmlformats.org/officeDocument/2006/relationships/image" Target="../media/image251.png"/><Relationship Id="rId9" Type="http://schemas.openxmlformats.org/officeDocument/2006/relationships/image" Target="../media/image261.png"/><Relationship Id="rId5" Type="http://schemas.openxmlformats.org/officeDocument/2006/relationships/image" Target="../media/image253.png"/><Relationship Id="rId6" Type="http://schemas.openxmlformats.org/officeDocument/2006/relationships/image" Target="../media/image270.png"/><Relationship Id="rId7" Type="http://schemas.openxmlformats.org/officeDocument/2006/relationships/image" Target="../media/image269.jpg"/><Relationship Id="rId8" Type="http://schemas.openxmlformats.org/officeDocument/2006/relationships/image" Target="../media/image258.png"/></Relationships>
</file>

<file path=ppt/slides/_rels/slide31.xml.rels><?xml version="1.0" encoding="UTF-8" standalone="yes"?><Relationships xmlns="http://schemas.openxmlformats.org/package/2006/relationships"><Relationship Id="rId10" Type="http://schemas.openxmlformats.org/officeDocument/2006/relationships/image" Target="../media/image267.png"/><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image" Target="../media/image75.jpg"/><Relationship Id="rId4" Type="http://schemas.openxmlformats.org/officeDocument/2006/relationships/image" Target="../media/image282.png"/><Relationship Id="rId9" Type="http://schemas.openxmlformats.org/officeDocument/2006/relationships/image" Target="../media/image260.jpg"/><Relationship Id="rId5" Type="http://schemas.openxmlformats.org/officeDocument/2006/relationships/image" Target="../media/image265.jpg"/><Relationship Id="rId6" Type="http://schemas.openxmlformats.org/officeDocument/2006/relationships/image" Target="../media/image271.png"/><Relationship Id="rId7" Type="http://schemas.openxmlformats.org/officeDocument/2006/relationships/image" Target="../media/image263.png"/><Relationship Id="rId8" Type="http://schemas.openxmlformats.org/officeDocument/2006/relationships/image" Target="../media/image283.png"/></Relationships>
</file>

<file path=ppt/slides/_rels/slide32.xml.rels><?xml version="1.0" encoding="UTF-8" standalone="yes"?><Relationships xmlns="http://schemas.openxmlformats.org/package/2006/relationships"><Relationship Id="rId10" Type="http://schemas.openxmlformats.org/officeDocument/2006/relationships/image" Target="../media/image287.png"/><Relationship Id="rId1" Type="http://schemas.openxmlformats.org/officeDocument/2006/relationships/slideLayout" Target="../slideLayouts/slideLayout28.xml"/><Relationship Id="rId2" Type="http://schemas.openxmlformats.org/officeDocument/2006/relationships/notesSlide" Target="../notesSlides/notesSlide32.xml"/><Relationship Id="rId3" Type="http://schemas.openxmlformats.org/officeDocument/2006/relationships/image" Target="../media/image277.png"/><Relationship Id="rId4" Type="http://schemas.openxmlformats.org/officeDocument/2006/relationships/image" Target="../media/image276.jpg"/><Relationship Id="rId9" Type="http://schemas.openxmlformats.org/officeDocument/2006/relationships/image" Target="../media/image272.png"/><Relationship Id="rId5" Type="http://schemas.openxmlformats.org/officeDocument/2006/relationships/image" Target="../media/image266.png"/><Relationship Id="rId6" Type="http://schemas.openxmlformats.org/officeDocument/2006/relationships/image" Target="../media/image275.png"/><Relationship Id="rId7" Type="http://schemas.openxmlformats.org/officeDocument/2006/relationships/image" Target="../media/image268.png"/><Relationship Id="rId8" Type="http://schemas.openxmlformats.org/officeDocument/2006/relationships/image" Target="../media/image27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280.png"/><Relationship Id="rId4" Type="http://schemas.openxmlformats.org/officeDocument/2006/relationships/image" Target="../media/image279.png"/><Relationship Id="rId9" Type="http://schemas.openxmlformats.org/officeDocument/2006/relationships/hyperlink" Target="https://platform.tracxn.com/a/s/geography/V9DHi_7vbsShO2GdYqzy-na9zyGzwkc18sv55QMYHL8/t/unicornCorner/t/unicornevents/table?h=f5be8a48664948208667481e215cd636332d48052a86e621002852317e0ffdba&amp;s=sort%3DeventDate%7Corder%3DDEFAULT" TargetMode="External"/><Relationship Id="rId5" Type="http://schemas.openxmlformats.org/officeDocument/2006/relationships/image" Target="../media/image300.png"/><Relationship Id="rId6" Type="http://schemas.openxmlformats.org/officeDocument/2006/relationships/image" Target="../media/image278.png"/><Relationship Id="rId7" Type="http://schemas.openxmlformats.org/officeDocument/2006/relationships/image" Target="../media/image286.png"/><Relationship Id="rId8" Type="http://schemas.openxmlformats.org/officeDocument/2006/relationships/image" Target="../media/image293.png"/></Relationships>
</file>

<file path=ppt/slides/_rels/slide34.xml.rels><?xml version="1.0" encoding="UTF-8" standalone="yes"?><Relationships xmlns="http://schemas.openxmlformats.org/package/2006/relationships"><Relationship Id="rId20" Type="http://schemas.openxmlformats.org/officeDocument/2006/relationships/image" Target="../media/image297.png"/><Relationship Id="rId22" Type="http://schemas.openxmlformats.org/officeDocument/2006/relationships/image" Target="../media/image302.png"/><Relationship Id="rId21" Type="http://schemas.openxmlformats.org/officeDocument/2006/relationships/image" Target="../media/image298.png"/><Relationship Id="rId24" Type="http://schemas.openxmlformats.org/officeDocument/2006/relationships/image" Target="../media/image306.png"/><Relationship Id="rId23" Type="http://schemas.openxmlformats.org/officeDocument/2006/relationships/image" Target="../media/image319.png"/><Relationship Id="rId1" Type="http://schemas.openxmlformats.org/officeDocument/2006/relationships/slideLayout" Target="../slideLayouts/slideLayout28.xml"/><Relationship Id="rId2" Type="http://schemas.openxmlformats.org/officeDocument/2006/relationships/notesSlide" Target="../notesSlides/notesSlide34.xml"/><Relationship Id="rId3" Type="http://schemas.openxmlformats.org/officeDocument/2006/relationships/image" Target="../media/image281.jpg"/><Relationship Id="rId4" Type="http://schemas.openxmlformats.org/officeDocument/2006/relationships/image" Target="../media/image285.png"/><Relationship Id="rId9" Type="http://schemas.openxmlformats.org/officeDocument/2006/relationships/image" Target="../media/image294.png"/><Relationship Id="rId26" Type="http://schemas.openxmlformats.org/officeDocument/2006/relationships/image" Target="../media/image313.png"/><Relationship Id="rId25" Type="http://schemas.openxmlformats.org/officeDocument/2006/relationships/image" Target="../media/image332.png"/><Relationship Id="rId28" Type="http://schemas.openxmlformats.org/officeDocument/2006/relationships/image" Target="../media/image309.jpg"/><Relationship Id="rId27" Type="http://schemas.openxmlformats.org/officeDocument/2006/relationships/image" Target="../media/image321.png"/><Relationship Id="rId5" Type="http://schemas.openxmlformats.org/officeDocument/2006/relationships/image" Target="../media/image303.png"/><Relationship Id="rId6" Type="http://schemas.openxmlformats.org/officeDocument/2006/relationships/image" Target="../media/image307.png"/><Relationship Id="rId29" Type="http://schemas.openxmlformats.org/officeDocument/2006/relationships/image" Target="../media/image320.png"/><Relationship Id="rId7" Type="http://schemas.openxmlformats.org/officeDocument/2006/relationships/image" Target="../media/image284.jpg"/><Relationship Id="rId8" Type="http://schemas.openxmlformats.org/officeDocument/2006/relationships/image" Target="../media/image314.png"/><Relationship Id="rId31" Type="http://schemas.openxmlformats.org/officeDocument/2006/relationships/image" Target="../media/image329.png"/><Relationship Id="rId30" Type="http://schemas.openxmlformats.org/officeDocument/2006/relationships/image" Target="../media/image308.png"/><Relationship Id="rId11" Type="http://schemas.openxmlformats.org/officeDocument/2006/relationships/image" Target="../media/image292.png"/><Relationship Id="rId10" Type="http://schemas.openxmlformats.org/officeDocument/2006/relationships/image" Target="../media/image290.png"/><Relationship Id="rId32" Type="http://schemas.openxmlformats.org/officeDocument/2006/relationships/hyperlink" Target="https://platform.tracxn.com/a/s/geography/V9DHi_7vbsShO2GdYqzy-na9zyGzwkc18sv55QMYHL8/t/companiescovered/t/all/table?h=a944f6324fb302b8bce359a7c6626b707aecdf20ff42bdaf79734be5341c8463&amp;s=sort%3Drelevance%7Corder%3DDEFAULT#%7CtableKeys%3Dname%2CtracxnScore%2Clocations%2Cdescription%2CtotalMoneyRaised%2CfoundedYear%2Cstage%2CsoonicornFlag%2CspecialFlags%2CipoDate%2CacquisitionDate%2CacquisitionAmount%2CfirstPublishDate%2CpaFeedIdFilter%2CinvestorFilter%2ClatestDomainEmployeeCount" TargetMode="External"/><Relationship Id="rId13" Type="http://schemas.openxmlformats.org/officeDocument/2006/relationships/image" Target="../media/image288.jpg"/><Relationship Id="rId12" Type="http://schemas.openxmlformats.org/officeDocument/2006/relationships/image" Target="../media/image289.png"/><Relationship Id="rId15" Type="http://schemas.openxmlformats.org/officeDocument/2006/relationships/image" Target="../media/image304.png"/><Relationship Id="rId14" Type="http://schemas.openxmlformats.org/officeDocument/2006/relationships/image" Target="../media/image296.png"/><Relationship Id="rId17" Type="http://schemas.openxmlformats.org/officeDocument/2006/relationships/image" Target="../media/image291.png"/><Relationship Id="rId16" Type="http://schemas.openxmlformats.org/officeDocument/2006/relationships/image" Target="../media/image305.jpg"/><Relationship Id="rId19" Type="http://schemas.openxmlformats.org/officeDocument/2006/relationships/image" Target="../media/image295.jpg"/><Relationship Id="rId18" Type="http://schemas.openxmlformats.org/officeDocument/2006/relationships/image" Target="../media/image3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0" Type="http://schemas.openxmlformats.org/officeDocument/2006/relationships/image" Target="../media/image261.png"/><Relationship Id="rId22" Type="http://schemas.openxmlformats.org/officeDocument/2006/relationships/image" Target="../media/image346.png"/><Relationship Id="rId21" Type="http://schemas.openxmlformats.org/officeDocument/2006/relationships/image" Target="../media/image364.png"/><Relationship Id="rId24" Type="http://schemas.openxmlformats.org/officeDocument/2006/relationships/image" Target="../media/image341.png"/><Relationship Id="rId23" Type="http://schemas.openxmlformats.org/officeDocument/2006/relationships/image" Target="../media/image338.png"/><Relationship Id="rId1" Type="http://schemas.openxmlformats.org/officeDocument/2006/relationships/slideLayout" Target="../slideLayouts/slideLayout28.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18.jpg"/><Relationship Id="rId9" Type="http://schemas.openxmlformats.org/officeDocument/2006/relationships/image" Target="../media/image330.jpg"/><Relationship Id="rId25" Type="http://schemas.openxmlformats.org/officeDocument/2006/relationships/image" Target="../media/image340.png"/><Relationship Id="rId5" Type="http://schemas.openxmlformats.org/officeDocument/2006/relationships/image" Target="../media/image75.jpg"/><Relationship Id="rId6" Type="http://schemas.openxmlformats.org/officeDocument/2006/relationships/image" Target="../media/image325.png"/><Relationship Id="rId7" Type="http://schemas.openxmlformats.org/officeDocument/2006/relationships/image" Target="../media/image327.png"/><Relationship Id="rId8" Type="http://schemas.openxmlformats.org/officeDocument/2006/relationships/image" Target="../media/image317.png"/><Relationship Id="rId11" Type="http://schemas.openxmlformats.org/officeDocument/2006/relationships/image" Target="../media/image326.png"/><Relationship Id="rId10" Type="http://schemas.openxmlformats.org/officeDocument/2006/relationships/image" Target="../media/image318.png"/><Relationship Id="rId13" Type="http://schemas.openxmlformats.org/officeDocument/2006/relationships/image" Target="../media/image354.png"/><Relationship Id="rId12" Type="http://schemas.openxmlformats.org/officeDocument/2006/relationships/image" Target="../media/image77.png"/><Relationship Id="rId15" Type="http://schemas.openxmlformats.org/officeDocument/2006/relationships/image" Target="../media/image14.png"/><Relationship Id="rId14" Type="http://schemas.openxmlformats.org/officeDocument/2006/relationships/image" Target="../media/image20.png"/><Relationship Id="rId17" Type="http://schemas.openxmlformats.org/officeDocument/2006/relationships/image" Target="../media/image331.png"/><Relationship Id="rId16" Type="http://schemas.openxmlformats.org/officeDocument/2006/relationships/image" Target="../media/image348.png"/><Relationship Id="rId19" Type="http://schemas.openxmlformats.org/officeDocument/2006/relationships/image" Target="../media/image342.png"/><Relationship Id="rId18" Type="http://schemas.openxmlformats.org/officeDocument/2006/relationships/image" Target="../media/image344.png"/></Relationships>
</file>

<file path=ppt/slides/_rels/slide37.xml.rels><?xml version="1.0" encoding="UTF-8" standalone="yes"?><Relationships xmlns="http://schemas.openxmlformats.org/package/2006/relationships"><Relationship Id="rId20" Type="http://schemas.openxmlformats.org/officeDocument/2006/relationships/image" Target="../media/image261.png"/><Relationship Id="rId22" Type="http://schemas.openxmlformats.org/officeDocument/2006/relationships/image" Target="../media/image354.png"/><Relationship Id="rId21" Type="http://schemas.openxmlformats.org/officeDocument/2006/relationships/image" Target="../media/image364.png"/><Relationship Id="rId24" Type="http://schemas.openxmlformats.org/officeDocument/2006/relationships/image" Target="../media/image341.png"/><Relationship Id="rId23" Type="http://schemas.openxmlformats.org/officeDocument/2006/relationships/image" Target="../media/image338.png"/><Relationship Id="rId1" Type="http://schemas.openxmlformats.org/officeDocument/2006/relationships/slideLayout" Target="../slideLayouts/slideLayout28.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18.jpg"/><Relationship Id="rId9" Type="http://schemas.openxmlformats.org/officeDocument/2006/relationships/image" Target="../media/image330.jpg"/><Relationship Id="rId25" Type="http://schemas.openxmlformats.org/officeDocument/2006/relationships/image" Target="../media/image355.png"/><Relationship Id="rId5" Type="http://schemas.openxmlformats.org/officeDocument/2006/relationships/image" Target="../media/image75.jpg"/><Relationship Id="rId6" Type="http://schemas.openxmlformats.org/officeDocument/2006/relationships/image" Target="../media/image325.png"/><Relationship Id="rId7" Type="http://schemas.openxmlformats.org/officeDocument/2006/relationships/image" Target="../media/image327.png"/><Relationship Id="rId8" Type="http://schemas.openxmlformats.org/officeDocument/2006/relationships/image" Target="../media/image317.png"/><Relationship Id="rId11" Type="http://schemas.openxmlformats.org/officeDocument/2006/relationships/image" Target="../media/image326.png"/><Relationship Id="rId10" Type="http://schemas.openxmlformats.org/officeDocument/2006/relationships/image" Target="../media/image318.png"/><Relationship Id="rId13" Type="http://schemas.openxmlformats.org/officeDocument/2006/relationships/image" Target="../media/image356.png"/><Relationship Id="rId12" Type="http://schemas.openxmlformats.org/officeDocument/2006/relationships/image" Target="../media/image77.png"/><Relationship Id="rId15" Type="http://schemas.openxmlformats.org/officeDocument/2006/relationships/image" Target="../media/image14.png"/><Relationship Id="rId14" Type="http://schemas.openxmlformats.org/officeDocument/2006/relationships/image" Target="../media/image20.png"/><Relationship Id="rId17" Type="http://schemas.openxmlformats.org/officeDocument/2006/relationships/image" Target="../media/image331.png"/><Relationship Id="rId16" Type="http://schemas.openxmlformats.org/officeDocument/2006/relationships/image" Target="../media/image348.png"/><Relationship Id="rId19" Type="http://schemas.openxmlformats.org/officeDocument/2006/relationships/image" Target="../media/image342.png"/><Relationship Id="rId18" Type="http://schemas.openxmlformats.org/officeDocument/2006/relationships/image" Target="../media/image353.png"/></Relationships>
</file>

<file path=ppt/slides/_rels/slide38.xml.rels><?xml version="1.0" encoding="UTF-8" standalone="yes"?><Relationships xmlns="http://schemas.openxmlformats.org/package/2006/relationships"><Relationship Id="rId20" Type="http://schemas.openxmlformats.org/officeDocument/2006/relationships/image" Target="../media/image409.jpg"/><Relationship Id="rId22" Type="http://schemas.openxmlformats.org/officeDocument/2006/relationships/image" Target="../media/image344.png"/><Relationship Id="rId21" Type="http://schemas.openxmlformats.org/officeDocument/2006/relationships/image" Target="../media/image354.png"/><Relationship Id="rId24" Type="http://schemas.openxmlformats.org/officeDocument/2006/relationships/image" Target="../media/image72.jpg"/><Relationship Id="rId23" Type="http://schemas.openxmlformats.org/officeDocument/2006/relationships/image" Target="../media/image388.jpg"/><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image" Target="../media/image369.jpg"/><Relationship Id="rId4" Type="http://schemas.openxmlformats.org/officeDocument/2006/relationships/image" Target="../media/image18.jpg"/><Relationship Id="rId9" Type="http://schemas.openxmlformats.org/officeDocument/2006/relationships/image" Target="../media/image14.png"/><Relationship Id="rId26" Type="http://schemas.openxmlformats.org/officeDocument/2006/relationships/image" Target="../media/image392.jpg"/><Relationship Id="rId25" Type="http://schemas.openxmlformats.org/officeDocument/2006/relationships/image" Target="../media/image421.jpg"/><Relationship Id="rId28" Type="http://schemas.openxmlformats.org/officeDocument/2006/relationships/image" Target="../media/image404.jpg"/><Relationship Id="rId27" Type="http://schemas.openxmlformats.org/officeDocument/2006/relationships/image" Target="../media/image400.jpg"/><Relationship Id="rId5" Type="http://schemas.openxmlformats.org/officeDocument/2006/relationships/image" Target="../media/image75.jpg"/><Relationship Id="rId6" Type="http://schemas.openxmlformats.org/officeDocument/2006/relationships/image" Target="../media/image362.jpg"/><Relationship Id="rId29" Type="http://schemas.openxmlformats.org/officeDocument/2006/relationships/image" Target="../media/image389.jpg"/><Relationship Id="rId7" Type="http://schemas.openxmlformats.org/officeDocument/2006/relationships/image" Target="../media/image327.png"/><Relationship Id="rId8" Type="http://schemas.openxmlformats.org/officeDocument/2006/relationships/image" Target="../media/image317.png"/><Relationship Id="rId30" Type="http://schemas.openxmlformats.org/officeDocument/2006/relationships/image" Target="../media/image397.jpg"/><Relationship Id="rId11" Type="http://schemas.openxmlformats.org/officeDocument/2006/relationships/image" Target="../media/image371.jpg"/><Relationship Id="rId10" Type="http://schemas.openxmlformats.org/officeDocument/2006/relationships/image" Target="../media/image383.jpg"/><Relationship Id="rId13" Type="http://schemas.openxmlformats.org/officeDocument/2006/relationships/image" Target="../media/image373.jpg"/><Relationship Id="rId12" Type="http://schemas.openxmlformats.org/officeDocument/2006/relationships/image" Target="../media/image365.jpg"/><Relationship Id="rId15" Type="http://schemas.openxmlformats.org/officeDocument/2006/relationships/image" Target="../media/image368.jpg"/><Relationship Id="rId14" Type="http://schemas.openxmlformats.org/officeDocument/2006/relationships/image" Target="../media/image372.jpg"/><Relationship Id="rId17" Type="http://schemas.openxmlformats.org/officeDocument/2006/relationships/image" Target="../media/image377.jpg"/><Relationship Id="rId16" Type="http://schemas.openxmlformats.org/officeDocument/2006/relationships/image" Target="../media/image384.jpg"/><Relationship Id="rId19" Type="http://schemas.openxmlformats.org/officeDocument/2006/relationships/image" Target="../media/image318.png"/><Relationship Id="rId18" Type="http://schemas.openxmlformats.org/officeDocument/2006/relationships/image" Target="../media/image330.jpg"/></Relationships>
</file>

<file path=ppt/slides/_rels/slide39.xml.rels><?xml version="1.0" encoding="UTF-8" standalone="yes"?><Relationships xmlns="http://schemas.openxmlformats.org/package/2006/relationships"><Relationship Id="rId20" Type="http://schemas.openxmlformats.org/officeDocument/2006/relationships/image" Target="../media/image409.jpg"/><Relationship Id="rId22" Type="http://schemas.openxmlformats.org/officeDocument/2006/relationships/image" Target="../media/image411.jpg"/><Relationship Id="rId21" Type="http://schemas.openxmlformats.org/officeDocument/2006/relationships/image" Target="../media/image416.jpg"/><Relationship Id="rId24" Type="http://schemas.openxmlformats.org/officeDocument/2006/relationships/image" Target="../media/image72.jpg"/><Relationship Id="rId23" Type="http://schemas.openxmlformats.org/officeDocument/2006/relationships/image" Target="../media/image354.png"/><Relationship Id="rId1" Type="http://schemas.openxmlformats.org/officeDocument/2006/relationships/slideLayout" Target="../slideLayouts/slideLayout28.xml"/><Relationship Id="rId2" Type="http://schemas.openxmlformats.org/officeDocument/2006/relationships/notesSlide" Target="../notesSlides/notesSlide39.xml"/><Relationship Id="rId3" Type="http://schemas.openxmlformats.org/officeDocument/2006/relationships/image" Target="../media/image369.jpg"/><Relationship Id="rId4" Type="http://schemas.openxmlformats.org/officeDocument/2006/relationships/image" Target="../media/image18.jpg"/><Relationship Id="rId9" Type="http://schemas.openxmlformats.org/officeDocument/2006/relationships/image" Target="../media/image14.png"/><Relationship Id="rId26" Type="http://schemas.openxmlformats.org/officeDocument/2006/relationships/image" Target="../media/image421.jpg"/><Relationship Id="rId25" Type="http://schemas.openxmlformats.org/officeDocument/2006/relationships/image" Target="../media/image425.jpg"/><Relationship Id="rId28" Type="http://schemas.openxmlformats.org/officeDocument/2006/relationships/image" Target="../media/image404.jpg"/><Relationship Id="rId27" Type="http://schemas.openxmlformats.org/officeDocument/2006/relationships/image" Target="../media/image400.jpg"/><Relationship Id="rId5" Type="http://schemas.openxmlformats.org/officeDocument/2006/relationships/image" Target="../media/image75.jpg"/><Relationship Id="rId6" Type="http://schemas.openxmlformats.org/officeDocument/2006/relationships/image" Target="../media/image362.jpg"/><Relationship Id="rId29" Type="http://schemas.openxmlformats.org/officeDocument/2006/relationships/image" Target="../media/image389.jpg"/><Relationship Id="rId7" Type="http://schemas.openxmlformats.org/officeDocument/2006/relationships/image" Target="../media/image327.png"/><Relationship Id="rId8" Type="http://schemas.openxmlformats.org/officeDocument/2006/relationships/image" Target="../media/image317.png"/><Relationship Id="rId30" Type="http://schemas.openxmlformats.org/officeDocument/2006/relationships/image" Target="../media/image397.jpg"/><Relationship Id="rId11" Type="http://schemas.openxmlformats.org/officeDocument/2006/relationships/image" Target="../media/image371.jpg"/><Relationship Id="rId10" Type="http://schemas.openxmlformats.org/officeDocument/2006/relationships/image" Target="../media/image383.jpg"/><Relationship Id="rId13" Type="http://schemas.openxmlformats.org/officeDocument/2006/relationships/image" Target="../media/image373.jpg"/><Relationship Id="rId12" Type="http://schemas.openxmlformats.org/officeDocument/2006/relationships/image" Target="../media/image365.jpg"/><Relationship Id="rId15" Type="http://schemas.openxmlformats.org/officeDocument/2006/relationships/image" Target="../media/image368.jpg"/><Relationship Id="rId14" Type="http://schemas.openxmlformats.org/officeDocument/2006/relationships/image" Target="../media/image372.jpg"/><Relationship Id="rId17" Type="http://schemas.openxmlformats.org/officeDocument/2006/relationships/image" Target="../media/image377.jpg"/><Relationship Id="rId16" Type="http://schemas.openxmlformats.org/officeDocument/2006/relationships/image" Target="../media/image384.jpg"/><Relationship Id="rId19" Type="http://schemas.openxmlformats.org/officeDocument/2006/relationships/image" Target="../media/image318.png"/><Relationship Id="rId18" Type="http://schemas.openxmlformats.org/officeDocument/2006/relationships/image" Target="../media/image330.jpg"/></Relationships>
</file>

<file path=ppt/slides/_rels/slide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36.png"/><Relationship Id="rId13" Type="http://schemas.openxmlformats.org/officeDocument/2006/relationships/image" Target="../media/image59.png"/><Relationship Id="rId12" Type="http://schemas.openxmlformats.org/officeDocument/2006/relationships/image" Target="../media/image66.png"/><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9.png"/><Relationship Id="rId14" Type="http://schemas.openxmlformats.org/officeDocument/2006/relationships/image" Target="../media/image113.png"/><Relationship Id="rId5" Type="http://schemas.openxmlformats.org/officeDocument/2006/relationships/image" Target="../media/image17.png"/><Relationship Id="rId6" Type="http://schemas.openxmlformats.org/officeDocument/2006/relationships/image" Target="../media/image18.jpg"/><Relationship Id="rId7" Type="http://schemas.openxmlformats.org/officeDocument/2006/relationships/image" Target="../media/image24.png"/><Relationship Id="rId8" Type="http://schemas.openxmlformats.org/officeDocument/2006/relationships/image" Target="../media/image111.png"/></Relationships>
</file>

<file path=ppt/slides/_rels/slide40.xml.rels><?xml version="1.0" encoding="UTF-8" standalone="yes"?><Relationships xmlns="http://schemas.openxmlformats.org/package/2006/relationships"><Relationship Id="rId20" Type="http://schemas.openxmlformats.org/officeDocument/2006/relationships/image" Target="../media/image432.png"/><Relationship Id="rId22" Type="http://schemas.openxmlformats.org/officeDocument/2006/relationships/image" Target="../media/image344.png"/><Relationship Id="rId21" Type="http://schemas.openxmlformats.org/officeDocument/2006/relationships/image" Target="../media/image433.png"/><Relationship Id="rId24" Type="http://schemas.openxmlformats.org/officeDocument/2006/relationships/image" Target="../media/image447.png"/><Relationship Id="rId23" Type="http://schemas.openxmlformats.org/officeDocument/2006/relationships/image" Target="../media/image436.jpg"/><Relationship Id="rId1" Type="http://schemas.openxmlformats.org/officeDocument/2006/relationships/slideLayout" Target="../slideLayouts/slideLayout28.xml"/><Relationship Id="rId2" Type="http://schemas.openxmlformats.org/officeDocument/2006/relationships/notesSlide" Target="../notesSlides/notesSlide40.xml"/><Relationship Id="rId3" Type="http://schemas.openxmlformats.org/officeDocument/2006/relationships/image" Target="../media/image247.png"/><Relationship Id="rId4" Type="http://schemas.openxmlformats.org/officeDocument/2006/relationships/image" Target="../media/image417.jpg"/><Relationship Id="rId9" Type="http://schemas.openxmlformats.org/officeDocument/2006/relationships/image" Target="../media/image420.jpg"/><Relationship Id="rId26" Type="http://schemas.openxmlformats.org/officeDocument/2006/relationships/image" Target="../media/image443.png"/><Relationship Id="rId25" Type="http://schemas.openxmlformats.org/officeDocument/2006/relationships/image" Target="../media/image434.png"/><Relationship Id="rId28" Type="http://schemas.openxmlformats.org/officeDocument/2006/relationships/image" Target="../media/image453.jpg"/><Relationship Id="rId27" Type="http://schemas.openxmlformats.org/officeDocument/2006/relationships/image" Target="../media/image466.jpg"/><Relationship Id="rId5" Type="http://schemas.openxmlformats.org/officeDocument/2006/relationships/image" Target="../media/image422.jpg"/><Relationship Id="rId6" Type="http://schemas.openxmlformats.org/officeDocument/2006/relationships/image" Target="../media/image476.jpg"/><Relationship Id="rId29" Type="http://schemas.openxmlformats.org/officeDocument/2006/relationships/image" Target="../media/image460.png"/><Relationship Id="rId7" Type="http://schemas.openxmlformats.org/officeDocument/2006/relationships/image" Target="../media/image262.png"/><Relationship Id="rId8" Type="http://schemas.openxmlformats.org/officeDocument/2006/relationships/image" Target="../media/image419.jpg"/><Relationship Id="rId31" Type="http://schemas.openxmlformats.org/officeDocument/2006/relationships/image" Target="../media/image451.png"/><Relationship Id="rId30" Type="http://schemas.openxmlformats.org/officeDocument/2006/relationships/image" Target="../media/image471.jpg"/><Relationship Id="rId11" Type="http://schemas.openxmlformats.org/officeDocument/2006/relationships/image" Target="../media/image427.jpg"/><Relationship Id="rId33" Type="http://schemas.openxmlformats.org/officeDocument/2006/relationships/image" Target="../media/image468.png"/><Relationship Id="rId10" Type="http://schemas.openxmlformats.org/officeDocument/2006/relationships/image" Target="../media/image429.png"/><Relationship Id="rId32" Type="http://schemas.openxmlformats.org/officeDocument/2006/relationships/image" Target="../media/image445.png"/><Relationship Id="rId13" Type="http://schemas.openxmlformats.org/officeDocument/2006/relationships/image" Target="../media/image426.png"/><Relationship Id="rId35" Type="http://schemas.openxmlformats.org/officeDocument/2006/relationships/image" Target="../media/image442.jpg"/><Relationship Id="rId12" Type="http://schemas.openxmlformats.org/officeDocument/2006/relationships/image" Target="../media/image437.png"/><Relationship Id="rId34" Type="http://schemas.openxmlformats.org/officeDocument/2006/relationships/image" Target="../media/image440.jpg"/><Relationship Id="rId15" Type="http://schemas.openxmlformats.org/officeDocument/2006/relationships/image" Target="../media/image430.png"/><Relationship Id="rId14" Type="http://schemas.openxmlformats.org/officeDocument/2006/relationships/image" Target="../media/image368.jpg"/><Relationship Id="rId17" Type="http://schemas.openxmlformats.org/officeDocument/2006/relationships/image" Target="../media/image423.png"/><Relationship Id="rId16" Type="http://schemas.openxmlformats.org/officeDocument/2006/relationships/image" Target="../media/image424.png"/><Relationship Id="rId19" Type="http://schemas.openxmlformats.org/officeDocument/2006/relationships/image" Target="../media/image444.png"/><Relationship Id="rId18" Type="http://schemas.openxmlformats.org/officeDocument/2006/relationships/image" Target="../media/image431.jpg"/></Relationships>
</file>

<file path=ppt/slides/_rels/slide41.xml.rels><?xml version="1.0" encoding="UTF-8" standalone="yes"?><Relationships xmlns="http://schemas.openxmlformats.org/package/2006/relationships"><Relationship Id="rId20" Type="http://schemas.openxmlformats.org/officeDocument/2006/relationships/image" Target="../media/image432.png"/><Relationship Id="rId22" Type="http://schemas.openxmlformats.org/officeDocument/2006/relationships/image" Target="../media/image344.png"/><Relationship Id="rId21" Type="http://schemas.openxmlformats.org/officeDocument/2006/relationships/image" Target="../media/image433.png"/><Relationship Id="rId24" Type="http://schemas.openxmlformats.org/officeDocument/2006/relationships/image" Target="../media/image477.png"/><Relationship Id="rId23" Type="http://schemas.openxmlformats.org/officeDocument/2006/relationships/image" Target="../media/image436.jpg"/><Relationship Id="rId1" Type="http://schemas.openxmlformats.org/officeDocument/2006/relationships/slideLayout" Target="../slideLayouts/slideLayout28.xml"/><Relationship Id="rId2" Type="http://schemas.openxmlformats.org/officeDocument/2006/relationships/notesSlide" Target="../notesSlides/notesSlide41.xml"/><Relationship Id="rId3" Type="http://schemas.openxmlformats.org/officeDocument/2006/relationships/image" Target="../media/image247.png"/><Relationship Id="rId4" Type="http://schemas.openxmlformats.org/officeDocument/2006/relationships/image" Target="../media/image417.jpg"/><Relationship Id="rId9" Type="http://schemas.openxmlformats.org/officeDocument/2006/relationships/image" Target="../media/image420.jpg"/><Relationship Id="rId26" Type="http://schemas.openxmlformats.org/officeDocument/2006/relationships/image" Target="../media/image443.png"/><Relationship Id="rId25" Type="http://schemas.openxmlformats.org/officeDocument/2006/relationships/image" Target="../media/image434.png"/><Relationship Id="rId28" Type="http://schemas.openxmlformats.org/officeDocument/2006/relationships/image" Target="../media/image453.jpg"/><Relationship Id="rId27" Type="http://schemas.openxmlformats.org/officeDocument/2006/relationships/image" Target="../media/image466.jpg"/><Relationship Id="rId5" Type="http://schemas.openxmlformats.org/officeDocument/2006/relationships/image" Target="../media/image476.jpg"/><Relationship Id="rId6" Type="http://schemas.openxmlformats.org/officeDocument/2006/relationships/image" Target="../media/image457.jpg"/><Relationship Id="rId29" Type="http://schemas.openxmlformats.org/officeDocument/2006/relationships/image" Target="../media/image460.png"/><Relationship Id="rId7" Type="http://schemas.openxmlformats.org/officeDocument/2006/relationships/image" Target="../media/image262.png"/><Relationship Id="rId8" Type="http://schemas.openxmlformats.org/officeDocument/2006/relationships/image" Target="../media/image419.jpg"/><Relationship Id="rId31" Type="http://schemas.openxmlformats.org/officeDocument/2006/relationships/image" Target="../media/image471.jpg"/><Relationship Id="rId30" Type="http://schemas.openxmlformats.org/officeDocument/2006/relationships/image" Target="../media/image451.png"/><Relationship Id="rId11" Type="http://schemas.openxmlformats.org/officeDocument/2006/relationships/image" Target="../media/image427.jpg"/><Relationship Id="rId33" Type="http://schemas.openxmlformats.org/officeDocument/2006/relationships/image" Target="../media/image440.jpg"/><Relationship Id="rId10" Type="http://schemas.openxmlformats.org/officeDocument/2006/relationships/image" Target="../media/image429.png"/><Relationship Id="rId32" Type="http://schemas.openxmlformats.org/officeDocument/2006/relationships/image" Target="../media/image445.png"/><Relationship Id="rId13" Type="http://schemas.openxmlformats.org/officeDocument/2006/relationships/image" Target="../media/image426.png"/><Relationship Id="rId35" Type="http://schemas.openxmlformats.org/officeDocument/2006/relationships/image" Target="../media/image442.jpg"/><Relationship Id="rId12" Type="http://schemas.openxmlformats.org/officeDocument/2006/relationships/image" Target="../media/image437.png"/><Relationship Id="rId34" Type="http://schemas.openxmlformats.org/officeDocument/2006/relationships/image" Target="../media/image468.png"/><Relationship Id="rId15" Type="http://schemas.openxmlformats.org/officeDocument/2006/relationships/image" Target="../media/image430.png"/><Relationship Id="rId14" Type="http://schemas.openxmlformats.org/officeDocument/2006/relationships/image" Target="../media/image368.jpg"/><Relationship Id="rId36" Type="http://schemas.openxmlformats.org/officeDocument/2006/relationships/image" Target="../media/image483.png"/><Relationship Id="rId17" Type="http://schemas.openxmlformats.org/officeDocument/2006/relationships/image" Target="../media/image423.png"/><Relationship Id="rId16" Type="http://schemas.openxmlformats.org/officeDocument/2006/relationships/image" Target="../media/image424.png"/><Relationship Id="rId19" Type="http://schemas.openxmlformats.org/officeDocument/2006/relationships/image" Target="../media/image444.png"/><Relationship Id="rId18" Type="http://schemas.openxmlformats.org/officeDocument/2006/relationships/image" Target="../media/image4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20" Type="http://schemas.openxmlformats.org/officeDocument/2006/relationships/hyperlink" Target="https://www.pymnts.com/cryptocurrency/2024/bitgo-debuts-platform-for-retail-cryptocurrency-customers/" TargetMode="External"/><Relationship Id="rId22" Type="http://schemas.openxmlformats.org/officeDocument/2006/relationships/hyperlink" Target="https://www.businesstimes.com.sg/companies-markets/transport-logistics/spacex-discusses-tender-offer-roughly-us350-billion-valuation" TargetMode="External"/><Relationship Id="rId21" Type="http://schemas.openxmlformats.org/officeDocument/2006/relationships/hyperlink" Target="https://www.offshorewind.biz/2024/12/03/principle-power-to-continue-with-om-services-on-windfloat-atlantic-project/" TargetMode="External"/><Relationship Id="rId1" Type="http://schemas.openxmlformats.org/officeDocument/2006/relationships/slideLayout" Target="../slideLayouts/slideLayout28.xml"/><Relationship Id="rId2" Type="http://schemas.openxmlformats.org/officeDocument/2006/relationships/notesSlide" Target="../notesSlides/notesSlide43.xml"/><Relationship Id="rId3" Type="http://schemas.openxmlformats.org/officeDocument/2006/relationships/hyperlink" Target="https://www.globenewswire.com/news-release/2024/12/03/2990300/0/en/EnerVenue-Provides-RWE-with-Long-Duration-Energy-Storage-Vessels-for-Pilot-Project.html" TargetMode="External"/><Relationship Id="rId4" Type="http://schemas.openxmlformats.org/officeDocument/2006/relationships/hyperlink" Target="https://www.businesstimes.com.sg/companies-markets/microstrategy-halfway-through-share-sales-buy-bitcoin" TargetMode="External"/><Relationship Id="rId9" Type="http://schemas.openxmlformats.org/officeDocument/2006/relationships/hyperlink" Target="https://www.globenewswire.com/news-release/2024/12/02/2990203/0/en/VENHUB-GLOBAL-INC-A-PROVIDER-OF-FULLY-AUTONOMOUS-AND-ROBOTIC-RETAIL-SOLUTIONS-TO-LIST-ON-NASDAQ.html" TargetMode="External"/><Relationship Id="rId5" Type="http://schemas.openxmlformats.org/officeDocument/2006/relationships/hyperlink" Target="https://www.fiercebiotech.com/medtech/ge-healthcare-take-over-japanese-radiopharmaceutical-venture" TargetMode="External"/><Relationship Id="rId6" Type="http://schemas.openxmlformats.org/officeDocument/2006/relationships/hyperlink" Target="https://techfundingnews.com/netbird-raises-e4m-to-make-cybersecurity-accessible-to-all-amidst-hybrid-work-era/" TargetMode="External"/><Relationship Id="rId7" Type="http://schemas.openxmlformats.org/officeDocument/2006/relationships/hyperlink" Target="https://www.prnewswire.com/news-releases/iris-software-group-announces-intent-to-acquire-dext-software-ltd-302320228.html" TargetMode="External"/><Relationship Id="rId8" Type="http://schemas.openxmlformats.org/officeDocument/2006/relationships/hyperlink" Target="https://www.finextra.com/newsarticle/45155/digital-banking-platform-lumin-digital-raises-160-million?utm_medium=rssfinextra&amp;utm_source=finextrafeed" TargetMode="External"/><Relationship Id="rId11" Type="http://schemas.openxmlformats.org/officeDocument/2006/relationships/hyperlink" Target="http://www.businesswire.com/news/home/20241202598767/en/Fastly-Announces-Issuance-of-7.75-Convertible-Senior-Notes-due-2028-and-Repurchases-of-a-Portion-of-its-Existing-0.00-Convertible-Senior-Notes-due-2026/?feedref=JjAwJuNHiystnCoBq_hl-Q-tiwWZwkcswR1UZtV7eGe24xL9TZOyQUMS3J72mJlQ7fxFuNFTHSunhvli30RlBNXya2izy9YOgHlBiZQk2LOzmn6JePCpHPCiYGaEx4DL1Rq8pNwkf3AarimpDzQGuQ==" TargetMode="External"/><Relationship Id="rId10" Type="http://schemas.openxmlformats.org/officeDocument/2006/relationships/hyperlink" Target="https://monitormercantil.com.br/eve-recebe-financiamento-adicional-de-r-200-mi-do-bndes/" TargetMode="External"/><Relationship Id="rId13" Type="http://schemas.openxmlformats.org/officeDocument/2006/relationships/hyperlink" Target="https://news.cision.com/ifs/r/crisalion-mobility-chooses-ifs-cloud-as-management-software-for-its-advanced-air-mobility-project,c4075028" TargetMode="External"/><Relationship Id="rId12" Type="http://schemas.openxmlformats.org/officeDocument/2006/relationships/hyperlink" Target="https://globallegalchronicle.com/wellskys-acquisition-of-bonafide-medical-group/" TargetMode="External"/><Relationship Id="rId15" Type="http://schemas.openxmlformats.org/officeDocument/2006/relationships/hyperlink" Target="http://www.businesswire.com/news/home/20241203173398/en/Gartner-Identifies-Top-Three-Priorities-for-CMOs-to-Deliver-Marketing-Excellence-in-2025/?feedref=JjAwJuNHiystnCoBq_hl-fArZ4S48GqIjCUpbTPJDg_ZRHqeOKdIRBEENMvWuUUmOKZXz2bZRmEQ1BwkpoG4oul5C1rkGQ_h4BkZ40LwsoN4gnxBSGiVu_qLafVdV0IiQPT0fDRifTq3nSfcMpa1LQ==" TargetMode="External"/><Relationship Id="rId14" Type="http://schemas.openxmlformats.org/officeDocument/2006/relationships/hyperlink" Target="https://www.marketbeat.com/instant-alerts/zurcher-kantonalbank-zurich-cantonalbank-acquires-28656-shares-of-microstrategy-incorporated-nasdaqmstr-2024-12-03/" TargetMode="External"/><Relationship Id="rId17" Type="http://schemas.openxmlformats.org/officeDocument/2006/relationships/hyperlink" Target="https://www.shareandstocks.com/smci%e5%8d%b1%e6%a9%9f%ef%bd%9c%e8%b6%85%e5%be%ae%e9%9b%bb%e8%85%a6%e5%8d%87%e8%bf%9116%e3%80%80%e5%85%a7%e9%83%a8%e8%aa%bf%e6%9f%a5%e6%9c%aa%e7%99%bc%e7%8f%be%e7%ae%a1%e7%90%86%e5%b1%a4%e4%b8%8d/" TargetMode="External"/><Relationship Id="rId16" Type="http://schemas.openxmlformats.org/officeDocument/2006/relationships/hyperlink" Target="https://9to5google.com/2024/12/02/firefox-android-desktop-websites-tablets-foldables/" TargetMode="External"/><Relationship Id="rId19" Type="http://schemas.openxmlformats.org/officeDocument/2006/relationships/hyperlink" Target="https://www.globenewswire.com/news-release/2024/12/02/2990107/0/en/Optinose-to-Present-at-the-Piper-Sandler-36th-Annual-Healthcare-Conference.html" TargetMode="External"/><Relationship Id="rId18" Type="http://schemas.openxmlformats.org/officeDocument/2006/relationships/hyperlink" Target="https://martechseries.com/content/wetv-partners-with-magnite-to-enhance-video-inventory-monetisation/" TargetMode="External"/></Relationships>
</file>

<file path=ppt/slides/_rels/slide44.xml.rels><?xml version="1.0" encoding="UTF-8" standalone="yes"?><Relationships xmlns="http://schemas.openxmlformats.org/package/2006/relationships"><Relationship Id="rId20" Type="http://schemas.openxmlformats.org/officeDocument/2006/relationships/hyperlink" Target="https://www.einnews.com/pr_news/764409583/webrezpro-partners-with-ascent360-to-increase-guest-engagement-and-revenue-for-hotels?ref=rss&amp;ecode=yfIht78BBX8DpVVc&amp;utm_source=RSSNews&amp;utm_medium=rss&amp;utm_campaign=Banking+Industry+News&amp;utm_content=article" TargetMode="External"/><Relationship Id="rId22" Type="http://schemas.openxmlformats.org/officeDocument/2006/relationships/hyperlink" Target="https://www.costar.com/article/975075250/wework-amazon-partner-on-one-of-manhattans-largest-office-leases-this-year" TargetMode="External"/><Relationship Id="rId21" Type="http://schemas.openxmlformats.org/officeDocument/2006/relationships/hyperlink" Target="https://www.newswire.co.kr/newsRead.php?no=1002060&amp;sourceType=rss" TargetMode="External"/><Relationship Id="rId1" Type="http://schemas.openxmlformats.org/officeDocument/2006/relationships/slideLayout" Target="../slideLayouts/slideLayout28.xml"/><Relationship Id="rId2" Type="http://schemas.openxmlformats.org/officeDocument/2006/relationships/notesSlide" Target="../notesSlides/notesSlide44.xml"/><Relationship Id="rId3" Type="http://schemas.openxmlformats.org/officeDocument/2006/relationships/hyperlink" Target="https://www.benzinga.com/pressreleases/24/12/g42282202/robbins-llp-urges-huma-stockholders-with-large-losses-to-contact-the-firm-for-information-about-th" TargetMode="External"/><Relationship Id="rId4" Type="http://schemas.openxmlformats.org/officeDocument/2006/relationships/hyperlink" Target="https://www.businesstoday.in/technology/news/story/elon-musk-vs-openai-heats-up-in-court-as-tesla-ceo-targets-chatgpt-makers-shift-to-for-profit-model-455942-2024-12-03?utm_source=rssfeed" TargetMode="External"/><Relationship Id="rId9" Type="http://schemas.openxmlformats.org/officeDocument/2006/relationships/hyperlink" Target="https://www.prnewswire.com/news-releases/shareholder-investigation-halper-sadeh-llc-investigates-pstx-sum-fvnnu-huda-on-behalf-of-shareholders-302320293.html" TargetMode="External"/><Relationship Id="rId5" Type="http://schemas.openxmlformats.org/officeDocument/2006/relationships/hyperlink" Target="https://www.benzinga.com/pressreleases/24/12/g42275404/zeta-global-holdings-zeta-faces-investor-class-action-alleging-revenue-round-tripping-improper-use" TargetMode="External"/><Relationship Id="rId6" Type="http://schemas.openxmlformats.org/officeDocument/2006/relationships/hyperlink" Target="https://www.benzinga.com/pressreleases/24/12/g42274034/rosen-a-leading-law-firm-encourages-dentsply-sirona-inc-investors-to-secure-counsel-before-importa" TargetMode="External"/><Relationship Id="rId7" Type="http://schemas.openxmlformats.org/officeDocument/2006/relationships/hyperlink" Target="https://www.prnewswire.com/news-releases/shareholder-investigation-halper-sadeh-llc-investigates-mntx-arch-cyth-on-behalf-of-shareholders-302320299.html" TargetMode="External"/><Relationship Id="rId8" Type="http://schemas.openxmlformats.org/officeDocument/2006/relationships/hyperlink" Target="https://www.prnewswire.com/news-releases/shareholder-investigation-halper-sadeh-llc-investigates-zuo-cdmo-brkh-on-behalf-of-shareholders-302320294.html" TargetMode="External"/><Relationship Id="rId11" Type="http://schemas.openxmlformats.org/officeDocument/2006/relationships/hyperlink" Target="https://valor.globo.com/empresas/noticia/2024/12/02/superintendencia-do-cade-pede-investigacao-contra-wellhub-por-abuso-de-poder-economico.ghtml" TargetMode="External"/><Relationship Id="rId10" Type="http://schemas.openxmlformats.org/officeDocument/2006/relationships/hyperlink" Target="https://www.benzinga.com/pressreleases/24/12/g42274296/glancy-prongay-murray-llp-reminds-investors-of-looming-deadline-in-the-class-action-lawsuit-agains" TargetMode="External"/><Relationship Id="rId13" Type="http://schemas.openxmlformats.org/officeDocument/2006/relationships/hyperlink" Target="https://www.globenewswire.com/news-release/2024/12/03/2990225/0/en/WeTV-Partners-With-Magnite-to-Enhance-Video-Inventory-Monetisation.html" TargetMode="External"/><Relationship Id="rId12" Type="http://schemas.openxmlformats.org/officeDocument/2006/relationships/hyperlink" Target="https://www.benzinga.com/pressreleases/24/12/g42278973/shareholder-alert-investigation-of-quanterix-corporation-qtrx-announced-by-holzer-holzer-llc" TargetMode="External"/><Relationship Id="rId15" Type="http://schemas.openxmlformats.org/officeDocument/2006/relationships/hyperlink" Target="https://martechseries.com/sales-marketing/transmit-and-viewlift-partner-to-boost-and-secure-direct-to-consumer-streaming-monetization/" TargetMode="External"/><Relationship Id="rId14" Type="http://schemas.openxmlformats.org/officeDocument/2006/relationships/hyperlink" Target="https://valor.globo.com/financas/noticia/2024/12/02/febraban-e-google-firmam-parceria-para-combater-fraudes-no-sistema-financeiro.ghtml" TargetMode="External"/><Relationship Id="rId17" Type="http://schemas.openxmlformats.org/officeDocument/2006/relationships/hyperlink" Target="https://www.globenewswire.com/news-release/2024/12/03/2990272/0/en/Avaloq-and-Quadient-Partner-to-Elevate-Client-Communications-for-Financial-Services.html" TargetMode="External"/><Relationship Id="rId16" Type="http://schemas.openxmlformats.org/officeDocument/2006/relationships/hyperlink" Target="https://www.globenewswire.com/news-release/2024/12/03/2990272/0/fr/Avaloq-et-Quadient-s-associent-pour-transformer-la-communication-client-dans-les-services-financiers.html" TargetMode="External"/><Relationship Id="rId19" Type="http://schemas.openxmlformats.org/officeDocument/2006/relationships/hyperlink" Target="https://martechseries.com/tv-advertising/teads-and-vidaa-usa-extend-and-expand-exclusive-global-ctv-partnership-across-us-europe-apac/" TargetMode="External"/><Relationship Id="rId18" Type="http://schemas.openxmlformats.org/officeDocument/2006/relationships/hyperlink" Target="https://www.telecompaper.com/news/st-telemedia-gdc-partners-zenlayer-for-private-connectivity-in-asia--1520960" TargetMode="External"/></Relationships>
</file>

<file path=ppt/slides/_rels/slide45.xml.rels><?xml version="1.0" encoding="UTF-8" standalone="yes"?><Relationships xmlns="http://schemas.openxmlformats.org/package/2006/relationships"><Relationship Id="rId20" Type="http://schemas.openxmlformats.org/officeDocument/2006/relationships/hyperlink" Target="https://www.globenewswire.com/news-release/2024/12/02/2990137/0/en/Credo-Reports-Second-Quarter-of-Fiscal-Year-2025-Financial-Results.html" TargetMode="External"/><Relationship Id="rId22" Type="http://schemas.openxmlformats.org/officeDocument/2006/relationships/hyperlink" Target="https://www.pymnts.com/artificial-intelligence-2/2024/openai-reportedly-weighing-the-addition-of-ads-to-ai-products/" TargetMode="External"/><Relationship Id="rId21" Type="http://schemas.openxmlformats.org/officeDocument/2006/relationships/hyperlink" Target="https://www.globenewswire.com/news-release/2024/12/02/2990154/9069/en/Ocean-Power-Technologies-Pre-Releases-Preliminary-Financial-Results-for-Second-Quarter-Fiscal-2025.html" TargetMode="External"/><Relationship Id="rId1" Type="http://schemas.openxmlformats.org/officeDocument/2006/relationships/slideLayout" Target="../slideLayouts/slideLayout28.xml"/><Relationship Id="rId2" Type="http://schemas.openxmlformats.org/officeDocument/2006/relationships/notesSlide" Target="../notesSlides/notesSlide45.xml"/><Relationship Id="rId3" Type="http://schemas.openxmlformats.org/officeDocument/2006/relationships/hyperlink" Target="https://tugatech.com.pt/t63507-intel-confirma-saida-de-pat-gelsinger-do-cargo-de-ceo" TargetMode="External"/><Relationship Id="rId4" Type="http://schemas.openxmlformats.org/officeDocument/2006/relationships/hyperlink" Target="https://itbrief.co.uk/story/thom-langford-appointed-emea-cto-of-rapid7" TargetMode="External"/><Relationship Id="rId9" Type="http://schemas.openxmlformats.org/officeDocument/2006/relationships/hyperlink" Target="https://www.prnewswire.com/news-releases/reticulate-micro-appoints-andrew-sheppard-as-ceo-to-spearhead-commercial-expansion-302319956.html" TargetMode="External"/><Relationship Id="rId5" Type="http://schemas.openxmlformats.org/officeDocument/2006/relationships/hyperlink" Target="https://www.livemint.com/companies/news/intels-troubles-deepen-as-its-boss-makes-an-abrupt-exit-11733205489327.html" TargetMode="External"/><Relationship Id="rId6" Type="http://schemas.openxmlformats.org/officeDocument/2006/relationships/hyperlink" Target="http://svdaily.com/2024/12/02/intel-ceo-abruptly-resigns/" TargetMode="External"/><Relationship Id="rId7" Type="http://schemas.openxmlformats.org/officeDocument/2006/relationships/hyperlink" Target="https://www.prnewswire.com/news-releases/electronic-warfare-expert-joins-datashapes-ai-as-a-partner-to-deliver-transformative-ai-solutions-302320255.html" TargetMode="External"/><Relationship Id="rId8" Type="http://schemas.openxmlformats.org/officeDocument/2006/relationships/hyperlink" Target="https://www.prnewswire.com/news-releases/cadmium-appoints-sean-brady-as-ceo-to-drive-next-phase-of-growth-302320010.html" TargetMode="External"/><Relationship Id="rId11" Type="http://schemas.openxmlformats.org/officeDocument/2006/relationships/hyperlink" Target="https://www.rcrwireless.com/20241202/uncategorized/intel-ceo-retires" TargetMode="External"/><Relationship Id="rId10" Type="http://schemas.openxmlformats.org/officeDocument/2006/relationships/hyperlink" Target="https://cafebiz.vn/khung-hoang-chua-tung-co-o-intel-ceo-tu-chuc-vi-bat-luc-voi-ke-hoach-vuc-day-tap-doan-rui-ro-chia-tach-hoac-bi-mua-lai-rinh-rap-176241203095044637.chn" TargetMode="External"/><Relationship Id="rId13" Type="http://schemas.openxmlformats.org/officeDocument/2006/relationships/hyperlink" Target="http://www.businesswire.com/news/home/20241202392095/en/Domo-Named-a-Leader-in-the-Nucleus-Research-2024-Embedded-Analytics-Technology-Value-Matrix/?feedref=JjAwJuNHiystnCoBq_hl-Q-tiwWZwkcswR1UZtV7eGe24xL9TZOyQUMS3J72mJlQ7fxFuNFTHSunhvli30RlBNXya2izy9YOgHlBiZQk2LOzmn6JePCpHPCiYGaEx4DL1Rq8pNwkf3AarimpDzQGuQ==" TargetMode="External"/><Relationship Id="rId12" Type="http://schemas.openxmlformats.org/officeDocument/2006/relationships/hyperlink" Target="https://martechseries.com/sales-marketing/adobe-appoints-lara-balazs-as-chief-marketing-officer/" TargetMode="External"/><Relationship Id="rId15" Type="http://schemas.openxmlformats.org/officeDocument/2006/relationships/hyperlink" Target="http://www.businesswire.com/news/home/20241202394144/en/Cohesity-Awarded-2024-AWS-Global-Storage-Partner-of-the-Year/?feedref=JjAwJuNHiystnCoBq_hl-Q-tiwWZwkcswR1UZtV7eGe24xL9TZOyQUMS3J72mJlQ7fxFuNFTHSunhvli30RlBNXya2izy9YOgHlBiZQk2LOzmn6JePCpHPCiYGaEx4DL1Rq8pNwkf3AarimpDzQGuQ==" TargetMode="External"/><Relationship Id="rId14" Type="http://schemas.openxmlformats.org/officeDocument/2006/relationships/hyperlink" Target="https://www.globenewswire.com/news-release/2024/12/03/2990239/0/en/HashiCorp-awarded-a-2024-AWS-partner-award.html" TargetMode="External"/><Relationship Id="rId17" Type="http://schemas.openxmlformats.org/officeDocument/2006/relationships/hyperlink" Target="https://www.livemint.com/companies/news/zscaler-raises-annual-revenue-forecast-announces-cfo-s-retirement-11733179129963.html" TargetMode="External"/><Relationship Id="rId16" Type="http://schemas.openxmlformats.org/officeDocument/2006/relationships/hyperlink" Target="http://www.businesswire.com/news/home/20241202706207/en/Weights-Biases-Named-a-2024-Geo-and-Global-AWS-Partner-Award-Finalist/?feedref=JjAwJuNHiystnCoBq_hl-Q-tiwWZwkcswR1UZtV7eGe24xL9TZOyQUMS3J72mJlQ7fxFuNFTHSunhvli30RlBNXya2izy9YOgHlBiZQk2LOzmn6JePCpHPCiYGaEx4DL1Rq8pNwkf3AarimpDzQGuQ==" TargetMode="External"/><Relationship Id="rId19" Type="http://schemas.openxmlformats.org/officeDocument/2006/relationships/hyperlink" Target="https://www.globenewswire.com/news-release/2024/12/02/2990134/0/en/Zscaler-Reports-First-Quarter-Fiscal-2025-Financial-Results.html" TargetMode="External"/><Relationship Id="rId18" Type="http://schemas.openxmlformats.org/officeDocument/2006/relationships/hyperlink" Target="https://www.miningstockeducation.com/2024/12/cleanspark-reports-record-breaking-fy-2024-results-outpacing-halving-and-difficult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20" Type="http://schemas.openxmlformats.org/officeDocument/2006/relationships/image" Target="../media/image491.png"/><Relationship Id="rId22" Type="http://schemas.openxmlformats.org/officeDocument/2006/relationships/image" Target="../media/image492.png"/><Relationship Id="rId21" Type="http://schemas.openxmlformats.org/officeDocument/2006/relationships/image" Target="../media/image500.png"/><Relationship Id="rId24" Type="http://schemas.openxmlformats.org/officeDocument/2006/relationships/image" Target="../media/image506.png"/><Relationship Id="rId23" Type="http://schemas.openxmlformats.org/officeDocument/2006/relationships/image" Target="../media/image495.png"/><Relationship Id="rId1" Type="http://schemas.openxmlformats.org/officeDocument/2006/relationships/slideLayout" Target="../slideLayouts/slideLayout28.xml"/><Relationship Id="rId2" Type="http://schemas.openxmlformats.org/officeDocument/2006/relationships/notesSlide" Target="../notesSlides/notesSlide47.xml"/><Relationship Id="rId3" Type="http://schemas.openxmlformats.org/officeDocument/2006/relationships/hyperlink" Target="https://platform.tracxn.com/a/s/query/t/companiescovered/t/all/table?h=afc14a33735d1b29f869e04c53f2d6bdfac9f298ca0d8de2cbbbcfb6ad94b493&amp;s=sort%3DtotalMoneyRaised%7Corder%3DDESC#%7CtableKeys%3Dname%2CtracxnScore%2Clocations%2Cdescription%2CtotalMoneyRaised%2CfoundedYear%2Cstage%2CsoonicornFlag%2CspecialFlags%2CipoDate%2CacquisitionDate%2CacquisitionAmount%2CfirstPublishDate%2CpaFeedIdFilter%2CinvestorFilter%2ClatestDomainEmployeeCount" TargetMode="External"/><Relationship Id="rId4" Type="http://schemas.openxmlformats.org/officeDocument/2006/relationships/image" Target="../media/image482.png"/><Relationship Id="rId9" Type="http://schemas.openxmlformats.org/officeDocument/2006/relationships/image" Target="../media/image490.png"/><Relationship Id="rId26" Type="http://schemas.openxmlformats.org/officeDocument/2006/relationships/image" Target="../media/image510.png"/><Relationship Id="rId25" Type="http://schemas.openxmlformats.org/officeDocument/2006/relationships/image" Target="../media/image498.png"/><Relationship Id="rId28" Type="http://schemas.openxmlformats.org/officeDocument/2006/relationships/image" Target="../media/image509.png"/><Relationship Id="rId27" Type="http://schemas.openxmlformats.org/officeDocument/2006/relationships/image" Target="../media/image511.png"/><Relationship Id="rId5" Type="http://schemas.openxmlformats.org/officeDocument/2006/relationships/image" Target="../media/image481.png"/><Relationship Id="rId6" Type="http://schemas.openxmlformats.org/officeDocument/2006/relationships/image" Target="../media/image475.png"/><Relationship Id="rId29" Type="http://schemas.openxmlformats.org/officeDocument/2006/relationships/image" Target="../media/image496.png"/><Relationship Id="rId7" Type="http://schemas.openxmlformats.org/officeDocument/2006/relationships/image" Target="../media/image493.png"/><Relationship Id="rId8" Type="http://schemas.openxmlformats.org/officeDocument/2006/relationships/image" Target="../media/image494.png"/><Relationship Id="rId31" Type="http://schemas.openxmlformats.org/officeDocument/2006/relationships/image" Target="../media/image512.png"/><Relationship Id="rId30" Type="http://schemas.openxmlformats.org/officeDocument/2006/relationships/image" Target="../media/image513.png"/><Relationship Id="rId11" Type="http://schemas.openxmlformats.org/officeDocument/2006/relationships/image" Target="../media/image501.png"/><Relationship Id="rId33" Type="http://schemas.openxmlformats.org/officeDocument/2006/relationships/image" Target="../media/image514.png"/><Relationship Id="rId10" Type="http://schemas.openxmlformats.org/officeDocument/2006/relationships/image" Target="../media/image497.png"/><Relationship Id="rId32" Type="http://schemas.openxmlformats.org/officeDocument/2006/relationships/image" Target="../media/image504.png"/><Relationship Id="rId13" Type="http://schemas.openxmlformats.org/officeDocument/2006/relationships/image" Target="../media/image486.png"/><Relationship Id="rId12" Type="http://schemas.openxmlformats.org/officeDocument/2006/relationships/image" Target="../media/image488.png"/><Relationship Id="rId15" Type="http://schemas.openxmlformats.org/officeDocument/2006/relationships/image" Target="../media/image508.png"/><Relationship Id="rId14" Type="http://schemas.openxmlformats.org/officeDocument/2006/relationships/image" Target="../media/image489.png"/><Relationship Id="rId17" Type="http://schemas.openxmlformats.org/officeDocument/2006/relationships/image" Target="../media/image499.png"/><Relationship Id="rId16" Type="http://schemas.openxmlformats.org/officeDocument/2006/relationships/image" Target="../media/image505.png"/><Relationship Id="rId19" Type="http://schemas.openxmlformats.org/officeDocument/2006/relationships/image" Target="../media/image503.png"/><Relationship Id="rId18" Type="http://schemas.openxmlformats.org/officeDocument/2006/relationships/image" Target="../media/image50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20" Type="http://schemas.openxmlformats.org/officeDocument/2006/relationships/hyperlink" Target="https://tracxn.com/a/companies/U6tj_yKQpk38P4hsJjSE9yN5g0Zp7-EPPz5y7a2I7Zg/transferwise.com/captables" TargetMode="External"/><Relationship Id="rId22" Type="http://schemas.openxmlformats.org/officeDocument/2006/relationships/hyperlink" Target="https://tracxn.com/a/s/query/t/teamsize/t/employeecount#%7Cdomain%3Drevolut.com%7Csort%3DlatestEmployeeCountGrowthAbsoluteValue%7Corder%3DDEFAULT" TargetMode="External"/><Relationship Id="rId21" Type="http://schemas.openxmlformats.org/officeDocument/2006/relationships/hyperlink" Target="https://tracxn.com/a/companies/X9pzP8PENT9otRQh2RzOIM0rOoblQXZowmouBlG1vKU/olacabs.com/financialstatements/4nX1CtqsC9RjBg8lE-aKbkVJ1dO4pXOqpYIg2IqaK48" TargetMode="External"/><Relationship Id="rId24" Type="http://schemas.openxmlformats.org/officeDocument/2006/relationships/hyperlink" Target="https://tracxn.com/a/s/query/t/companiescovered/t/acquired/card#%7CspecialFlags%5Etech%3Dyes%7Csort%3Drelevance%7Corder%3DDEFAULT" TargetMode="External"/><Relationship Id="rId23" Type="http://schemas.openxmlformats.org/officeDocument/2006/relationships/hyperlink" Target="https://tracxn.com/a/s/query/t/companiescovered/t/public/card#%7CspecialFlags%5Etech%3Dyes%7Csort%3Drelevance%7Corder%3DDEFAULT" TargetMode="External"/><Relationship Id="rId1" Type="http://schemas.openxmlformats.org/officeDocument/2006/relationships/slideLayout" Target="../slideLayouts/slideLayout28.xml"/><Relationship Id="rId2" Type="http://schemas.openxmlformats.org/officeDocument/2006/relationships/notesSlide" Target="../notesSlides/notesSlide49.xml"/><Relationship Id="rId3" Type="http://schemas.openxmlformats.org/officeDocument/2006/relationships/hyperlink" Target="https://tracxn.com/a/s/query/t/investments/t/transactions/card#%7CspecialFlags%5Etech%3Dyes%7CtransactionFundingRoundCategory%3DEquity%7Csort%3DtransactionFundingRoundDate%7Corder%3DDEFAULT" TargetMode="External"/><Relationship Id="rId4" Type="http://schemas.openxmlformats.org/officeDocument/2006/relationships/hyperlink" Target="https://tracxn.com/a/s/query/t/investments/t/investmenttrends#%7CspecialFlags%5Etech%3Dyes%7CtransactionFundingRoundCategory%3DEquity%7Cuichart%3DtransactionFundingRoundDate-transactionFundingRoundAmount__sum!bar%252Blinear%253Aannual*transactionFundingRoundDate-numTransaction__count!line%252Blinear%253Aannual" TargetMode="External"/><Relationship Id="rId9" Type="http://schemas.openxmlformats.org/officeDocument/2006/relationships/hyperlink" Target="https://tracxn.com/a/s/query/t/companiescovered/t/all/card#%7CfeedName%3DOnline%2520Travel%7Csort%3Drelevance%7Corder%3DDEFAULT" TargetMode="External"/><Relationship Id="rId26" Type="http://schemas.openxmlformats.org/officeDocument/2006/relationships/hyperlink" Target="https://tracxn.com/a/s/query/t/reports/t/company#%7CreporteditionsReportInfoCompanyId%3D52c04056e4b09a1f9f132c7f%253ADelhivery%7Csort%3DgeneratedDate%7Corder%3DDEFAULT" TargetMode="External"/><Relationship Id="rId25" Type="http://schemas.openxmlformats.org/officeDocument/2006/relationships/hyperlink" Target="https://tracxn.com/a/s/query/t/acquisitions/t/activeacquirers#%7CspecialFlags%5Etech%3Dyes" TargetMode="External"/><Relationship Id="rId28" Type="http://schemas.openxmlformats.org/officeDocument/2006/relationships/hyperlink" Target="https://tracxn.com/a/s/feed/538ca013e4b01fd726a7b617/t/reports/t/overview?s=sort%3DgeneratedDate%7Corder%3DDEFAULT" TargetMode="External"/><Relationship Id="rId27" Type="http://schemas.openxmlformats.org/officeDocument/2006/relationships/hyperlink" Target="https://tracxn.com/a/reports/f_i-aWU_bqhezOXS5JZeGMNYUjv-Ji2M58M4XSqiyUs/Novel%20Foods%20-%20Business%20Model%20Report/reportDetails" TargetMode="External"/><Relationship Id="rId5" Type="http://schemas.openxmlformats.org/officeDocument/2006/relationships/hyperlink" Target="https://tracxn.com/a/s/query/t/investments/t/activeinvestors#%7CspecialFlags%5Etech%3Dyes%7Cuichart%3DtransactionFundingRoundDate-transactionFundingRoundAmount__sum!bar%252Blinear%253Aannual*transactionFundingRoundDate-numTransaction__count!line%252Blinear%253Aannual" TargetMode="External"/><Relationship Id="rId6" Type="http://schemas.openxmlformats.org/officeDocument/2006/relationships/hyperlink" Target="https://tracxn.com/a/s/query/t/market/t/topfundedbm#%7CspecialFlags%5Etech%3Dyes%7CfundingRoundCategory%3DEquity%7Cinterval%3D2years%7Cmetrics%3DsumFunding" TargetMode="External"/><Relationship Id="rId29" Type="http://schemas.openxmlformats.org/officeDocument/2006/relationships/hyperlink" Target="https://tracxn.com/a/reports/IJrug2GIk9U7DqzPyo6LieQpyC4i2A1I_K1lmZ7zCKo/Top%20Business%20Models%20in%20FinTech%20Report/reportDetails" TargetMode="External"/><Relationship Id="rId7" Type="http://schemas.openxmlformats.org/officeDocument/2006/relationships/hyperlink" Target="https://tracxn.com/a/s/query/t/companiescovered/t/all/card#%7CspecialFlags%5Etech%3Dyes%7Csort%3Drelevance%7Corder%3DDEFAULT" TargetMode="External"/><Relationship Id="rId8" Type="http://schemas.openxmlformats.org/officeDocument/2006/relationships/hyperlink" Target="https://tracxn.com/a/s/query/t/companiescovered/t/all/card#%7CpracticeAreaId%3D5b8e05fd4f0ca1fbcd643344%253AGeo%2520-%2520US%2520Tech%7Csort%3Drelevance%7Corder%3DDEFAULT" TargetMode="External"/><Relationship Id="rId30" Type="http://schemas.openxmlformats.org/officeDocument/2006/relationships/hyperlink" Target="https://tracxn.com/a/reports/CKUMsYTSPV00H5icvu0S_SmxHfd5kSZDwh-p-he6WkU/Top%20Business%20Models%20in%20India%20Tech%20Report/reportDetails" TargetMode="External"/><Relationship Id="rId11" Type="http://schemas.openxmlformats.org/officeDocument/2006/relationships/hyperlink" Target="https://tracxn.com/a/s/feed/5cb852f887870757cafbbd5f/t/companiescovered/t/all/card#%7Csort%3DpublishDate%7Corder%3DDEFAULT" TargetMode="External"/><Relationship Id="rId10" Type="http://schemas.openxmlformats.org/officeDocument/2006/relationships/hyperlink" Target="https://tracxn.com/a/s/feed/5b5877064f0c826f10d61bc1/t/companiescovered/t/all/card#%7Csort%3DpublishDate%7Corder%3DDEFAULT" TargetMode="External"/><Relationship Id="rId13" Type="http://schemas.openxmlformats.org/officeDocument/2006/relationships/hyperlink" Target="https://tracxn.com/a/s/query/t/companiescovered/t/all/card#%7CeditorRating%3Dt_all%7CpracticeAreaId%3D583410b1e4b0581f6ce7a8b3%253AGeo%2520-%2520Israel%2520Tech%7Csort%3Drelevance%7Corder%3DDEFAULT" TargetMode="External"/><Relationship Id="rId12" Type="http://schemas.openxmlformats.org/officeDocument/2006/relationships/hyperlink" Target="https://tracxn.com/a/s/query/t/companiescovered/t/all/card#%7CsoonicornFlag%3Dt_all%7CpracticeAreaId%3D5409cf05e4b0831de3527d64%253AFinTech%7Csort%3Drelevance%7Corder%3DDEFAULT" TargetMode="External"/><Relationship Id="rId15" Type="http://schemas.openxmlformats.org/officeDocument/2006/relationships/hyperlink" Target="https://tracxn.com/a/s/events/t/upcoming#%7CeventCity%3DBay%2520Area%7Csort%3DeventDate%7Corder%3DREVERSE" TargetMode="External"/><Relationship Id="rId14" Type="http://schemas.openxmlformats.org/officeDocument/2006/relationships/hyperlink" Target="https://tracxn.com/a/s/query/t/news/t/keynews#%7CpracticeAreaId%3D5409cf05e4b0831de3527d64%253AFinTech%7Csort%3DnewsPublishedDate%7Corder%3DDEFAULT" TargetMode="External"/><Relationship Id="rId17" Type="http://schemas.openxmlformats.org/officeDocument/2006/relationships/hyperlink" Target="https://tracxn.com/a/s/bluebox/t/practiceareas" TargetMode="External"/><Relationship Id="rId16" Type="http://schemas.openxmlformats.org/officeDocument/2006/relationships/hyperlink" Target="https://tracxn.com/a/s/query/t/people/t/angelinvestors#%7ClocationCountry%3DUnited%2520States%7Csort%3DpeopleCreatedDate%7Corder%3DDEFAULT" TargetMode="External"/><Relationship Id="rId19" Type="http://schemas.openxmlformats.org/officeDocument/2006/relationships/hyperlink" Target="https://tracxn.com/a/companies/8_Dap026fSSKgaP7xjgCpMxQw6f76HWVsOj13UUJtgU/freshworks.com/competitors" TargetMode="External"/><Relationship Id="rId18" Type="http://schemas.openxmlformats.org/officeDocument/2006/relationships/hyperlink" Target="https://tracxn.com/a/companies/pK4Rlz7NtqK5lbtwaJhPYxsRp9n1O-RKEJ46jAnbdnM/doordash.com" TargetMode="External"/></Relationships>
</file>

<file path=ppt/slides/_rels/slide5.xml.rels><?xml version="1.0" encoding="UTF-8" standalone="yes"?><Relationships xmlns="http://schemas.openxmlformats.org/package/2006/relationships"><Relationship Id="rId20" Type="http://schemas.openxmlformats.org/officeDocument/2006/relationships/image" Target="../media/image35.png"/><Relationship Id="rId11" Type="http://schemas.openxmlformats.org/officeDocument/2006/relationships/image" Target="../media/image30.png"/><Relationship Id="rId10"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36.png"/><Relationship Id="rId9" Type="http://schemas.openxmlformats.org/officeDocument/2006/relationships/image" Target="../media/image27.png"/><Relationship Id="rId15" Type="http://schemas.openxmlformats.org/officeDocument/2006/relationships/image" Target="../media/image29.png"/><Relationship Id="rId14" Type="http://schemas.openxmlformats.org/officeDocument/2006/relationships/image" Target="../media/image26.png"/><Relationship Id="rId17" Type="http://schemas.openxmlformats.org/officeDocument/2006/relationships/image" Target="../media/image39.png"/><Relationship Id="rId16" Type="http://schemas.openxmlformats.org/officeDocument/2006/relationships/image" Target="../media/image32.png"/><Relationship Id="rId5" Type="http://schemas.openxmlformats.org/officeDocument/2006/relationships/image" Target="../media/image111.png"/><Relationship Id="rId19" Type="http://schemas.openxmlformats.org/officeDocument/2006/relationships/image" Target="../media/image37.png"/><Relationship Id="rId6" Type="http://schemas.openxmlformats.org/officeDocument/2006/relationships/image" Target="../media/image59.png"/><Relationship Id="rId18" Type="http://schemas.openxmlformats.org/officeDocument/2006/relationships/image" Target="../media/image66.png"/><Relationship Id="rId7" Type="http://schemas.openxmlformats.org/officeDocument/2006/relationships/image" Target="../media/image19.png"/><Relationship Id="rId8" Type="http://schemas.openxmlformats.org/officeDocument/2006/relationships/image" Target="../media/image113.png"/></Relationships>
</file>

<file path=ppt/slides/_rels/slide50.xml.rels><?xml version="1.0" encoding="UTF-8" standalone="yes"?><Relationships xmlns="http://schemas.openxmlformats.org/package/2006/relationships"><Relationship Id="rId40" Type="http://schemas.openxmlformats.org/officeDocument/2006/relationships/hyperlink" Target="https://tracxn.com/a/s/feed/5b483cc54f0c2dced11e9f79/t/reports/t/all?s=sort%3DgeneratedDate%7Corder%3DDEFAULT" TargetMode="External"/><Relationship Id="rId20" Type="http://schemas.openxmlformats.org/officeDocument/2006/relationships/hyperlink" Target="https://tracxn.com/a/s/businessmodel/5d08b74c977ce81e35b3cebf/5d08b8bb87870739ae5daeac/t/reports?s=sort%3DgeneratedDate%7Corder%3DDEFAULT" TargetMode="External"/><Relationship Id="rId22" Type="http://schemas.openxmlformats.org/officeDocument/2006/relationships/hyperlink" Target="https://tracxn.com/a/reports/4WwMfsM26r7MCtgOyIVpo8SRryCnw-OYLKghNJQ9oTc/FinTech%20Europe%20-%20Feed%20Geo%20Report/reportDetails" TargetMode="External"/><Relationship Id="rId21" Type="http://schemas.openxmlformats.org/officeDocument/2006/relationships/hyperlink" Target="https://tracxn.com/a/reports/XubBsQHjobrc_j5-jGrpS63dLFUd93VpL0hpf_0ITps/P2P%20Online%20Remittance%20-%20Business%20Model%20Report/reportDetails" TargetMode="External"/><Relationship Id="rId24" Type="http://schemas.openxmlformats.org/officeDocument/2006/relationships/hyperlink" Target="https://tracxn.com/a/reports/JQjh6SSuXi7EDKql3qiC2zqPfMoU-OmAkco0LE2ANZs/HiTech%20US%20-%20Feed%20Geo%20Report/reportDetails" TargetMode="External"/><Relationship Id="rId23" Type="http://schemas.openxmlformats.org/officeDocument/2006/relationships/hyperlink" Target="https://tracxn.com/a/reports/vjZgVUMnz262Xt0fzNMOUzwASHmkTTFsjb14H0sViD0/Consumer%20Digital%20SEA%20-%20Feed%20Geo%20Report/reportDetails" TargetMode="External"/><Relationship Id="rId1" Type="http://schemas.openxmlformats.org/officeDocument/2006/relationships/slideLayout" Target="../slideLayouts/slideLayout28.xml"/><Relationship Id="rId2" Type="http://schemas.openxmlformats.org/officeDocument/2006/relationships/notesSlide" Target="../notesSlides/notesSlide50.xml"/><Relationship Id="rId3" Type="http://schemas.openxmlformats.org/officeDocument/2006/relationships/hyperlink" Target="https://tracxn.com/a/s/query/t/reports/t/bm#%7CreportBusinessModelName%3DNovel%2520Foods%7Csort%3DgeneratedDate%7Corder%3DDEFAULT" TargetMode="External"/><Relationship Id="rId4" Type="http://schemas.openxmlformats.org/officeDocument/2006/relationships/hyperlink" Target="https://tracxn.com/a/s/query/t/reports/t/bm#%7CreportBusinessModelName%3DBlockchain%2520Network%7Csort%3DgeneratedDate%7Corder%3DDEFAULT" TargetMode="External"/><Relationship Id="rId9" Type="http://schemas.openxmlformats.org/officeDocument/2006/relationships/hyperlink" Target="https://tracxn.com/a/s/query/t/reports/t/monthlyunicorn#%7CreportCategory%3DMonthly%2520Unicorn%2520Report%7CreportEditionName%3DMonthly%2520Unicorn%2520Report%7Csort%3DgeneratedDate%7Corder%3DDEFAULT" TargetMode="External"/><Relationship Id="rId26" Type="http://schemas.openxmlformats.org/officeDocument/2006/relationships/hyperlink" Target="https://tracxn.com/a/reports/0RXOOA-q2iS-6fMjWr8LGLC9s4gA2TKicPQQUhSBYfI/Transferwise%20-%20Company%20Report/reportDetails" TargetMode="External"/><Relationship Id="rId25" Type="http://schemas.openxmlformats.org/officeDocument/2006/relationships/hyperlink" Target="https://tracxn.com/a/reports/iX9XwY5MbAxxLnjnQtjUV5awNrYpaVD-dX8AMzGFk3M/Monthly%20Unicorn%20Report/reportDetails" TargetMode="External"/><Relationship Id="rId28" Type="http://schemas.openxmlformats.org/officeDocument/2006/relationships/hyperlink" Target="https://tracxn.com/a/reports/fkm9zihULdE4BinD3CAR-FS9L583tLKn111nYJ_ucjM/bigbasket%20-%20Company%20Report" TargetMode="External"/><Relationship Id="rId27" Type="http://schemas.openxmlformats.org/officeDocument/2006/relationships/hyperlink" Target="https://tracxn.com/a/reports/gtYVoO4HRu6yOyjJlAuUblpZm_61h8Uyuy-_qx488VM/Coursera%20-%20Company%20Report" TargetMode="External"/><Relationship Id="rId5" Type="http://schemas.openxmlformats.org/officeDocument/2006/relationships/hyperlink" Target="https://tracxn.com/a/s/query/t/reports/t/bm#%7CreportBusinessModelName%3DP2P%2520Remittance%7Csort%3DgeneratedDate%7Corder%3DDEFAULT" TargetMode="External"/><Relationship Id="rId6" Type="http://schemas.openxmlformats.org/officeDocument/2006/relationships/hyperlink" Target="https://tracxn.com/a/s/query/t/reports/t/feedgeo#%7CreportFeedName%3DFinTech%2520-%2520Europe%7Csort%3DgeneratedDate%7Corder%3DDEFAULT" TargetMode="External"/><Relationship Id="rId29" Type="http://schemas.openxmlformats.org/officeDocument/2006/relationships/hyperlink" Target="https://tracxn.com/a/s/practicearea/5b8e05fd4f0ca1fbcd643344/t/reports/t/overview?s=sort%3DgeneratedDate%7Corder%3DDEFAULT" TargetMode="External"/><Relationship Id="rId7" Type="http://schemas.openxmlformats.org/officeDocument/2006/relationships/hyperlink" Target="https://tracxn.com/a/s/query/t/reports/t/feedgeo#%7CreportFeedName%3DConsumer%2520Digital%2520-%2520SEA%7Csort%3DgeneratedDate%7Corder%3DDEFAULT" TargetMode="External"/><Relationship Id="rId8" Type="http://schemas.openxmlformats.org/officeDocument/2006/relationships/hyperlink" Target="https://tracxn.com/a/s/query/t/reports/t/feedgeo#%7CreportFeedName%3DHiTech%2520-%2520US%7Csort%3DgeneratedDate%7Corder%3DDEFAULT" TargetMode="External"/><Relationship Id="rId31" Type="http://schemas.openxmlformats.org/officeDocument/2006/relationships/hyperlink" Target="https://tracxn.com/a/s/practicearea/541fb07fe4b077d38a84403b/t/reports/t/overview?s=sort%3DgeneratedDate%7Corder%3DDEFAULT" TargetMode="External"/><Relationship Id="rId30" Type="http://schemas.openxmlformats.org/officeDocument/2006/relationships/hyperlink" Target="https://tracxn.com/a/s/practicearea/5788ea29e4b0eea30dd408b3/t/reports/t/overview?s=sort%3DgeneratedDate%7Corder%3DDEFAULT" TargetMode="External"/><Relationship Id="rId11" Type="http://schemas.openxmlformats.org/officeDocument/2006/relationships/hyperlink" Target="https://tracxn.com/a/s/query/t/reports/t/company#%7CreporteditionsReportInfoCompanyId%3D52c3567be4b03a1193597d6c%253ACoursera%7Csort%3DgeneratedDate%7Corder%3DDEFAULT" TargetMode="External"/><Relationship Id="rId33" Type="http://schemas.openxmlformats.org/officeDocument/2006/relationships/hyperlink" Target="https://tracxn.com/a/s/practicearea/583410b1e4b0581f6ce7a8b3/t/reports/t/overview?s=sort%3DgeneratedDate%7Corder%3DDEFAULT" TargetMode="External"/><Relationship Id="rId10" Type="http://schemas.openxmlformats.org/officeDocument/2006/relationships/hyperlink" Target="https://tracxn.com/a/s/query/t/reports/t/company#%7CreporteditionsReportInfoCompanyId%3D52d12035e4b00c95d62755c1%253ATransferWise%7Csort%3DgeneratedDate%7Corder%3DDEFAULT" TargetMode="External"/><Relationship Id="rId32" Type="http://schemas.openxmlformats.org/officeDocument/2006/relationships/hyperlink" Target="https://tracxn.com/a/s/practicearea/563098e2e4b0a21c87b2c9b2/t/reports/t/overview?s=sort%3DgeneratedDate%7Corder%3DDEFAULT" TargetMode="External"/><Relationship Id="rId13" Type="http://schemas.openxmlformats.org/officeDocument/2006/relationships/hyperlink" Target="https://tracxn.com/a/s/query/t/reports/t/geomonthly#%7CreportPracticeAreaName%3DGeo%2520-%2520US%2520Tech%7Csort%3DgeneratedDate%7Corder%3DDEFAULT" TargetMode="External"/><Relationship Id="rId35" Type="http://schemas.openxmlformats.org/officeDocument/2006/relationships/hyperlink" Target="https://tracxn.com/a/s/feed/538ca013e4b01fd726a7b617/t/reports/t/overview?s=sort%3DgeneratedDate%7Corder%3DDEFAULT" TargetMode="External"/><Relationship Id="rId12" Type="http://schemas.openxmlformats.org/officeDocument/2006/relationships/hyperlink" Target="https://tracxn.com/a/s/query/t/reports/t/company#%7CreporteditionsReportInfoCompanyId%3D52c036e5e4b09a1f9f132c7c%253ABigBasket%7Csort%3DgeneratedDate%7Corder%3DDEFAULT" TargetMode="External"/><Relationship Id="rId34" Type="http://schemas.openxmlformats.org/officeDocument/2006/relationships/hyperlink" Target="https://tracxn.com/a/s/practicearea/5b8e73bd4f0ca1fbcd67145c/t/reports/t/overview?s=sort%3DgeneratedDate%7Corder%3DDEFAULT" TargetMode="External"/><Relationship Id="rId15" Type="http://schemas.openxmlformats.org/officeDocument/2006/relationships/hyperlink" Target="https://tracxn.com/a/s/query/t/reports/t/geomonthly#%7CreportPracticeAreaName%3DGeo%2520-%2520China%2520Tech%7Csort%3DgeneratedDate%7Corder%3DDEFAULT" TargetMode="External"/><Relationship Id="rId37" Type="http://schemas.openxmlformats.org/officeDocument/2006/relationships/hyperlink" Target="https://tracxn.com/a/s/feed/539aa8bae4b0d74685202596/t/reports/t/overview?s=sort%3DgeneratedDate%7Corder%3DDEFAULT" TargetMode="External"/><Relationship Id="rId14" Type="http://schemas.openxmlformats.org/officeDocument/2006/relationships/hyperlink" Target="https://tracxn.com/a/s/query/t/reports/t/geomonthly#%7CreportPracticeAreaName%3DGeo%2520-%2520Europe%2520Tech%7Csort%3DgeneratedDate%7Corder%3DDEFAULT" TargetMode="External"/><Relationship Id="rId36" Type="http://schemas.openxmlformats.org/officeDocument/2006/relationships/hyperlink" Target="https://tracxn.com/a/s/feed/52ff2cfce4b0b193ed664d1a/t/reports/t/overview?s=sort%3DgeneratedDate%7Corder%3DDEFAULT" TargetMode="External"/><Relationship Id="rId17" Type="http://schemas.openxmlformats.org/officeDocument/2006/relationships/hyperlink" Target="https://tracxn.com/a/s/query/t/reports/t/bmgeo#%7CreportPracticeAreaName%3DGeo%2520-%2520Israel%2520Tech%7Csort%3DgeneratedDate%7Corder%3DDEFAULT" TargetMode="External"/><Relationship Id="rId39" Type="http://schemas.openxmlformats.org/officeDocument/2006/relationships/hyperlink" Target="https://tracxn.com/a/reports/tTOw8Ucv9DU6hr1RFDpmuRRaxMjF2rCHvPMYRNLLqkk/Top%20Business%20Models%20in%20Enterprise%20Applications%20Report/reportDetails" TargetMode="External"/><Relationship Id="rId16" Type="http://schemas.openxmlformats.org/officeDocument/2006/relationships/hyperlink" Target="https://tracxn.com/a/s/query/t/reports/t/bmgeo#%7CreportPracticeAreaName%3DGeo%2520-%2520India%2520Tech%7Csort%3DgeneratedDate%7Corder%3DDEFAULT" TargetMode="External"/><Relationship Id="rId38" Type="http://schemas.openxmlformats.org/officeDocument/2006/relationships/hyperlink" Target="https://tracxn.com/a/s/practicearea/5409cf05e4b0831de3527d64/t/reports/t/overview?s=sort%3DgeneratedDate%7Corder%3DDEFAULT" TargetMode="External"/><Relationship Id="rId19" Type="http://schemas.openxmlformats.org/officeDocument/2006/relationships/hyperlink" Target="https://tracxn.com/a/reports/f_i-aWU_bqhezOXS5JZeGMNYUjv-Ji2M58M4XSqiyUs/Novel%20Foods%20-%20Business%20Model%20Report/reportDetails" TargetMode="External"/><Relationship Id="rId18" Type="http://schemas.openxmlformats.org/officeDocument/2006/relationships/hyperlink" Target="https://tracxn.com/a/s/query/t/reports/t/bmgeo#%7CreportPracticeAreaName%3DGeo%2520-%2520UK%2520%2526%2520Ireland%2520Tech%7Csort%3DgeneratedDate%7Corder%3DDEFAUL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1.xml"/><Relationship Id="rId3" Type="http://schemas.openxmlformats.org/officeDocument/2006/relationships/hyperlink" Target="http://www.tracxn.com/" TargetMode="External"/><Relationship Id="rId4" Type="http://schemas.openxmlformats.org/officeDocument/2006/relationships/hyperlink" Target="http://www.tracxn.com/" TargetMode="External"/><Relationship Id="rId5" Type="http://schemas.openxmlformats.org/officeDocument/2006/relationships/image" Target="../media/image5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53.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18.jpg"/><Relationship Id="rId8"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4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20" Type="http://schemas.openxmlformats.org/officeDocument/2006/relationships/image" Target="../media/image65.jpg"/><Relationship Id="rId11" Type="http://schemas.openxmlformats.org/officeDocument/2006/relationships/image" Target="../media/image54.png"/><Relationship Id="rId10" Type="http://schemas.openxmlformats.org/officeDocument/2006/relationships/hyperlink" Target="https://platform.tracxn.com/a/s/query/t/investments/t/transactions/card#%7Cdomain%3Dssi.inc%7CtransactionFundingRoundDate%5Emin%3D04%252F09%252F2024%5Emax%3D04%252F09%252F2024%7Csort%3DtransactionFundingRoundDate%7Corder%3DDEFAULT" TargetMode="External"/><Relationship Id="rId13" Type="http://schemas.openxmlformats.org/officeDocument/2006/relationships/image" Target="../media/image57.png"/><Relationship Id="rId12" Type="http://schemas.openxmlformats.org/officeDocument/2006/relationships/image" Target="../media/image14.png"/><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hyperlink" Target="https://platform.tracxn.com/a/s/query/t/investments/t/transactions/card#%7Cdomain%3Dopenai.com%7CtransactionFundingRoundDate%5Emin%3D02%252F10%252F2024%5Emax%3D02%252F10%252F2024%7Csort%3DtransactionFundingRoundDate%7Corder%3DDEFAULT" TargetMode="External"/><Relationship Id="rId4" Type="http://schemas.openxmlformats.org/officeDocument/2006/relationships/hyperlink" Target="https://platform.tracxn.com/a/s/query/t/investments/t/transactions/card#%7Cdomain%3Dx.ai%7CtransactionFundingRoundDate%5Emin%3D10%252F05%252F2024%5Emax%3D10%252F05%252F2024%7Csort%3DtransactionFundingRoundDate%7Corder%3DDEFAULT" TargetMode="External"/><Relationship Id="rId9" Type="http://schemas.openxmlformats.org/officeDocument/2006/relationships/hyperlink" Target="https://platform.tracxn.com/a/s/query/t/investments/t/transactions/card#%7Cdomain%3Dcoreweave.com%7CtransactionFundingRoundDate%5Emin%3D01%252F05%252F2024%5Emax%3D01%252F05%252F2024%7Csort%3DtransactionFundingRoundDate%7Corder%3DDEFAULT" TargetMode="External"/><Relationship Id="rId15" Type="http://schemas.openxmlformats.org/officeDocument/2006/relationships/image" Target="../media/image60.jpg"/><Relationship Id="rId14" Type="http://schemas.openxmlformats.org/officeDocument/2006/relationships/image" Target="../media/image18.jpg"/><Relationship Id="rId17" Type="http://schemas.openxmlformats.org/officeDocument/2006/relationships/image" Target="../media/image58.jpg"/><Relationship Id="rId16" Type="http://schemas.openxmlformats.org/officeDocument/2006/relationships/image" Target="../media/image62.png"/><Relationship Id="rId5" Type="http://schemas.openxmlformats.org/officeDocument/2006/relationships/hyperlink" Target="https://platform.tracxn.com/a/s/query/t/investments/t/transactions/card#%7Cdomain%3Dwaymo.com%7CtransactionFundingRoundDate%5Emin%3D25%252F10%252F2024%5Emax%3D25%252F10%252F2024%7Csort%3DtransactionFundingRoundDate%7Corder%3DDEFAULT" TargetMode="External"/><Relationship Id="rId19" Type="http://schemas.openxmlformats.org/officeDocument/2006/relationships/image" Target="../media/image61.jpg"/><Relationship Id="rId6" Type="http://schemas.openxmlformats.org/officeDocument/2006/relationships/hyperlink" Target="https://platform.tracxn.com/a/s/query/t/investments/t/transactions/card#%7Cdomain%3Dx.ai%7CtransactionFundingRoundDate%5Emin%3D20%252F11%252F2024%5Emax%3D20%252F11%252F2024%7Csort%3DtransactionFundingRoundDate%7Corder%3DDEFAULT" TargetMode="External"/><Relationship Id="rId18" Type="http://schemas.openxmlformats.org/officeDocument/2006/relationships/image" Target="../media/image67.png"/><Relationship Id="rId7" Type="http://schemas.openxmlformats.org/officeDocument/2006/relationships/hyperlink" Target="https://platform.tracxn.com/a/s/query/t/investments/t/transactions/card#%7Cdomain%3Ddatabricks.com%7CtransactionFundingRoundDate%5Emin%3D28%252F11%252F2024%5Emax%3D28%252F11%252F2024%7Csort%3DtransactionFundingRoundDate%7Corder%3DDEFAULT" TargetMode="External"/><Relationship Id="rId8" Type="http://schemas.openxmlformats.org/officeDocument/2006/relationships/hyperlink" Target="https://platform.tracxn.com/a/s/query/t/investments/t/transactions/card#%7Cdomain%3Danduril.com%7CtransactionFundingRoundDate%5Emin%3D08%252F08%252F2024%5Emax%3D08%252F08%252F2024%7Csort%3DtransactionFundingRoundDate%7Corder%3DDEFAUL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3" title="image"/>
          <p:cNvPicPr preferRelativeResize="0"/>
          <p:nvPr/>
        </p:nvPicPr>
        <p:blipFill>
          <a:blip r:embed="rId3">
            <a:alphaModFix/>
          </a:blip>
          <a:stretch>
            <a:fillRect/>
          </a:stretch>
        </p:blipFill>
        <p:spPr>
          <a:xfrm>
            <a:off x="0" y="-5937"/>
            <a:ext cx="12192000" cy="6863936"/>
          </a:xfrm>
          <a:prstGeom prst="rect">
            <a:avLst/>
          </a:prstGeom>
          <a:noFill/>
          <a:ln>
            <a:noFill/>
          </a:ln>
        </p:spPr>
      </p:pic>
      <p:sp>
        <p:nvSpPr>
          <p:cNvPr id="286" name="Google Shape;286;p53"/>
          <p:cNvSpPr/>
          <p:nvPr/>
        </p:nvSpPr>
        <p:spPr>
          <a:xfrm>
            <a:off x="0" y="-6332"/>
            <a:ext cx="6100033" cy="6861904"/>
          </a:xfrm>
          <a:custGeom>
            <a:rect b="b" l="l" r="r" t="t"/>
            <a:pathLst>
              <a:path extrusionOk="0" h="6879102" w="6161649">
                <a:moveTo>
                  <a:pt x="0" y="0"/>
                </a:moveTo>
                <a:lnTo>
                  <a:pt x="2082018" y="0"/>
                </a:lnTo>
                <a:lnTo>
                  <a:pt x="6161649" y="6879102"/>
                </a:lnTo>
                <a:lnTo>
                  <a:pt x="0" y="6879102"/>
                </a:lnTo>
                <a:lnTo>
                  <a:pt x="0" y="0"/>
                </a:lnTo>
                <a:close/>
              </a:path>
            </a:pathLst>
          </a:custGeom>
          <a:solidFill>
            <a:srgbClr val="000000">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mbria"/>
              <a:ea typeface="Cambria"/>
              <a:cs typeface="Cambria"/>
              <a:sym typeface="Cambria"/>
            </a:endParaRPr>
          </a:p>
        </p:txBody>
      </p:sp>
      <p:sp>
        <p:nvSpPr>
          <p:cNvPr id="287" name="Google Shape;287;p53"/>
          <p:cNvSpPr/>
          <p:nvPr/>
        </p:nvSpPr>
        <p:spPr>
          <a:xfrm flipH="1" rot="10800000">
            <a:off x="5203031" y="5348009"/>
            <a:ext cx="896901" cy="238401"/>
          </a:xfrm>
          <a:custGeom>
            <a:rect b="b" l="l" r="r" t="t"/>
            <a:pathLst>
              <a:path extrusionOk="0" h="268621" w="626109">
                <a:moveTo>
                  <a:pt x="0" y="267985"/>
                </a:moveTo>
                <a:lnTo>
                  <a:pt x="91514" y="0"/>
                </a:lnTo>
                <a:lnTo>
                  <a:pt x="626109" y="268621"/>
                </a:lnTo>
                <a:lnTo>
                  <a:pt x="0" y="267985"/>
                </a:lnTo>
                <a:close/>
              </a:path>
            </a:pathLst>
          </a:custGeom>
          <a:solidFill>
            <a:srgbClr val="BB7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8" name="Google Shape;288;p53"/>
          <p:cNvSpPr/>
          <p:nvPr/>
        </p:nvSpPr>
        <p:spPr>
          <a:xfrm>
            <a:off x="-13100" y="4444529"/>
            <a:ext cx="6119589" cy="917590"/>
          </a:xfrm>
          <a:custGeom>
            <a:rect b="b" l="l" r="r" t="t"/>
            <a:pathLst>
              <a:path extrusionOk="0" h="915302" w="6074034">
                <a:moveTo>
                  <a:pt x="0" y="28436"/>
                </a:moveTo>
                <a:lnTo>
                  <a:pt x="6074034" y="0"/>
                </a:lnTo>
                <a:cubicBezTo>
                  <a:pt x="6072373" y="298951"/>
                  <a:pt x="6065319" y="608536"/>
                  <a:pt x="6063658" y="907487"/>
                </a:cubicBezTo>
                <a:lnTo>
                  <a:pt x="0" y="915302"/>
                </a:lnTo>
                <a:lnTo>
                  <a:pt x="0" y="28436"/>
                </a:lnTo>
                <a:close/>
              </a:path>
            </a:pathLst>
          </a:custGeom>
          <a:solidFill>
            <a:srgbClr val="F9A1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89" name="Google Shape;289;p53"/>
          <p:cNvPicPr preferRelativeResize="0"/>
          <p:nvPr/>
        </p:nvPicPr>
        <p:blipFill rotWithShape="1">
          <a:blip r:embed="rId4">
            <a:alphaModFix/>
          </a:blip>
          <a:srcRect b="0" l="0" r="0" t="0"/>
          <a:stretch/>
        </p:blipFill>
        <p:spPr>
          <a:xfrm>
            <a:off x="161550" y="215846"/>
            <a:ext cx="1484613" cy="310419"/>
          </a:xfrm>
          <a:prstGeom prst="rect">
            <a:avLst/>
          </a:prstGeom>
          <a:noFill/>
          <a:ln>
            <a:noFill/>
          </a:ln>
        </p:spPr>
      </p:pic>
      <p:sp>
        <p:nvSpPr>
          <p:cNvPr id="290" name="Google Shape;290;p53"/>
          <p:cNvSpPr txBox="1"/>
          <p:nvPr/>
        </p:nvSpPr>
        <p:spPr>
          <a:xfrm>
            <a:off x="161550" y="3981450"/>
            <a:ext cx="61497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TRACXN </a:t>
            </a:r>
            <a:r>
              <a:rPr b="1" lang="en-US" sz="1800">
                <a:solidFill>
                  <a:srgbClr val="FFFFFF"/>
                </a:solidFill>
                <a:latin typeface="Calibri"/>
                <a:ea typeface="Calibri"/>
                <a:cs typeface="Calibri"/>
                <a:sym typeface="Calibri"/>
              </a:rPr>
              <a:t>GEO ANNUAL </a:t>
            </a:r>
            <a:r>
              <a:rPr b="1" i="0" lang="en-US" sz="1800" u="none" cap="none" strike="noStrike">
                <a:solidFill>
                  <a:srgbClr val="FFFFFF"/>
                </a:solidFill>
                <a:latin typeface="Calibri"/>
                <a:ea typeface="Calibri"/>
                <a:cs typeface="Calibri"/>
                <a:sym typeface="Calibri"/>
              </a:rPr>
              <a:t>REPORT</a:t>
            </a:r>
            <a:endParaRPr/>
          </a:p>
        </p:txBody>
      </p:sp>
      <p:sp>
        <p:nvSpPr>
          <p:cNvPr id="291" name="Google Shape;291;p53" title="paName"/>
          <p:cNvSpPr txBox="1"/>
          <p:nvPr/>
        </p:nvSpPr>
        <p:spPr>
          <a:xfrm>
            <a:off x="161550" y="4444525"/>
            <a:ext cx="5772300" cy="91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500"/>
              <a:buNone/>
            </a:pPr>
            <a:r>
              <a:rPr b="1" lang="en-US" sz="2500">
                <a:solidFill>
                  <a:schemeClr val="dk1"/>
                </a:solidFill>
                <a:latin typeface="Open Sans"/>
                <a:ea typeface="Open Sans"/>
                <a:cs typeface="Open Sans"/>
                <a:sym typeface="Open Sans"/>
              </a:rPr>
              <a:t>US TECH - 2024</a:t>
            </a:r>
            <a:endParaRPr b="1" sz="25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2"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Top Funding Rounds in last 1 year (2/2)</a:t>
            </a:r>
            <a:endParaRPr>
              <a:solidFill>
                <a:srgbClr val="08528C"/>
              </a:solidFill>
            </a:endParaRPr>
          </a:p>
        </p:txBody>
      </p:sp>
      <p:sp>
        <p:nvSpPr>
          <p:cNvPr id="484" name="Google Shape;484;p6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485" name="Google Shape;485;p62"/>
          <p:cNvGraphicFramePr/>
          <p:nvPr/>
        </p:nvGraphicFramePr>
        <p:xfrm>
          <a:off x="596415" y="1157993"/>
          <a:ext cx="3000000" cy="3000000"/>
        </p:xfrm>
        <a:graphic>
          <a:graphicData uri="http://schemas.openxmlformats.org/drawingml/2006/table">
            <a:tbl>
              <a:tblPr>
                <a:noFill/>
                <a:tableStyleId>{3957604C-1A65-4B10-8351-92650B73C763}</a:tableStyleId>
              </a:tblPr>
              <a:tblGrid>
                <a:gridCol w="403725"/>
                <a:gridCol w="3015250"/>
                <a:gridCol w="917025"/>
                <a:gridCol w="917025"/>
                <a:gridCol w="917025"/>
                <a:gridCol w="4815825"/>
              </a:tblGrid>
              <a:tr h="395325">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0" marL="10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Amount</a:t>
                      </a:r>
                      <a:endParaRPr b="1">
                        <a:solidFill>
                          <a:srgbClr val="08528C"/>
                        </a:solidFill>
                        <a:latin typeface="Calibri"/>
                        <a:ea typeface="Calibri"/>
                        <a:cs typeface="Calibri"/>
                        <a:sym typeface="Calibri"/>
                      </a:endParaRPr>
                    </a:p>
                  </a:txBody>
                  <a:tcPr marT="0" marB="0" marR="126000" marL="1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Round</a:t>
                      </a:r>
                      <a:endParaRPr b="1">
                        <a:solidFill>
                          <a:srgbClr val="08528C"/>
                        </a:solidFill>
                        <a:latin typeface="Calibri"/>
                        <a:ea typeface="Calibri"/>
                        <a:cs typeface="Calibri"/>
                        <a:sym typeface="Calibri"/>
                      </a:endParaRPr>
                    </a:p>
                  </a:txBody>
                  <a:tcPr marT="0" marB="0" marR="72000" marL="3600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Date</a:t>
                      </a:r>
                      <a:endParaRPr b="1">
                        <a:solidFill>
                          <a:srgbClr val="08528C"/>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1500"/>
                        <a:buFont typeface="Cambria"/>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38400" marB="38400" marR="91425" marL="180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Xaira</a:t>
                      </a:r>
                      <a:r>
                        <a:rPr lang="en-US" sz="1000">
                          <a:solidFill>
                            <a:srgbClr val="999999"/>
                          </a:solidFill>
                          <a:latin typeface="Calibri"/>
                          <a:ea typeface="Calibri"/>
                          <a:cs typeface="Calibri"/>
                          <a:sym typeface="Calibri"/>
                        </a:rPr>
                        <a:t>  (2023, San Francisco, $1.00B)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Apr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New Enterprise Associates, Arch Venture Partners, </a:t>
                      </a:r>
                      <a:r>
                        <a:rPr lang="en-US" sz="1200" u="sng">
                          <a:solidFill>
                            <a:schemeClr val="hlink"/>
                          </a:solidFill>
                          <a:latin typeface="Calibri"/>
                          <a:ea typeface="Calibri"/>
                          <a:cs typeface="Calibri"/>
                          <a:sym typeface="Calibri"/>
                          <a:hlinkClick r:id="rId3"/>
                        </a:rPr>
                        <a:t>+10 more</a:t>
                      </a:r>
                      <a:endParaRPr b="1" sz="1300">
                        <a:solidFill>
                          <a:srgbClr val="002060"/>
                        </a:solidFill>
                        <a:latin typeface="Calibri"/>
                        <a:ea typeface="Calibri"/>
                        <a:cs typeface="Calibri"/>
                        <a:sym typeface="Calibri"/>
                      </a:endParaRPr>
                    </a:p>
                  </a:txBody>
                  <a:tcPr marT="36000" marB="36000" marR="457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Scale</a:t>
                      </a:r>
                      <a:r>
                        <a:rPr lang="en-US" sz="1000">
                          <a:solidFill>
                            <a:srgbClr val="999999"/>
                          </a:solidFill>
                          <a:latin typeface="Calibri"/>
                          <a:ea typeface="Calibri"/>
                          <a:cs typeface="Calibri"/>
                          <a:sym typeface="Calibri"/>
                        </a:rPr>
                        <a:t>  (2016, San Francisco, $1.60B)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May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Wellington, Amazon, Intel Capital, </a:t>
                      </a:r>
                      <a:r>
                        <a:rPr lang="en-US" sz="1200" u="sng">
                          <a:solidFill>
                            <a:schemeClr val="hlink"/>
                          </a:solidFill>
                          <a:latin typeface="Calibri"/>
                          <a:ea typeface="Calibri"/>
                          <a:cs typeface="Calibri"/>
                          <a:sym typeface="Calibri"/>
                          <a:hlinkClick r:id="rId4"/>
                        </a:rPr>
                        <a:t>+16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Vuori</a:t>
                      </a:r>
                      <a:r>
                        <a:rPr lang="en-US" sz="1000">
                          <a:solidFill>
                            <a:srgbClr val="999999"/>
                          </a:solidFill>
                          <a:latin typeface="Calibri"/>
                          <a:ea typeface="Calibri"/>
                          <a:cs typeface="Calibri"/>
                          <a:sym typeface="Calibri"/>
                        </a:rPr>
                        <a:t>  (2015, Encinitas, $1.27B)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$825M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D</a:t>
                      </a:r>
                      <a:endParaRPr sz="1200">
                        <a:solidFill>
                          <a:srgbClr val="000000"/>
                        </a:solidFill>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General Atlantic, Stripes</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LogicMonitor</a:t>
                      </a:r>
                      <a:r>
                        <a:rPr lang="en-US" sz="1000">
                          <a:solidFill>
                            <a:srgbClr val="999999"/>
                          </a:solidFill>
                          <a:latin typeface="Calibri"/>
                          <a:ea typeface="Calibri"/>
                          <a:cs typeface="Calibri"/>
                          <a:sym typeface="Calibri"/>
                        </a:rPr>
                        <a:t>  (2008, Santa Barbara, $953M)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$800M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b="1" sz="1200">
                        <a:solidFill>
                          <a:srgbClr val="002060"/>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Golub Capital, PSG</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Wonder</a:t>
                      </a:r>
                      <a:r>
                        <a:rPr lang="en-US" sz="1000">
                          <a:solidFill>
                            <a:srgbClr val="999999"/>
                          </a:solidFill>
                          <a:latin typeface="Calibri"/>
                          <a:ea typeface="Calibri"/>
                          <a:cs typeface="Calibri"/>
                          <a:sym typeface="Calibri"/>
                        </a:rPr>
                        <a:t>  (2016, Los Angeles, $1.16B)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$700M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a:t>
                      </a:r>
                      <a:r>
                        <a:rPr lang="en-US" sz="1000">
                          <a:solidFill>
                            <a:srgbClr val="999999"/>
                          </a:solidFill>
                          <a:latin typeface="Calibri"/>
                          <a:ea typeface="Calibri"/>
                          <a:cs typeface="Calibri"/>
                          <a:sym typeface="Calibri"/>
                        </a:rPr>
                        <a:t>  (2009, San Francisco, $9.81B)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$694M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I</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Apr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Crusoe</a:t>
                      </a:r>
                      <a:r>
                        <a:rPr lang="en-US" sz="1000">
                          <a:solidFill>
                            <a:srgbClr val="999999"/>
                          </a:solidFill>
                          <a:latin typeface="Calibri"/>
                          <a:ea typeface="Calibri"/>
                          <a:cs typeface="Calibri"/>
                          <a:sym typeface="Calibri"/>
                        </a:rPr>
                        <a:t>  (2018, Denver, $1.26B)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$686M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E</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Figure</a:t>
                      </a:r>
                      <a:r>
                        <a:rPr lang="en-US" sz="1000">
                          <a:solidFill>
                            <a:srgbClr val="999999"/>
                          </a:solidFill>
                          <a:latin typeface="Calibri"/>
                          <a:ea typeface="Calibri"/>
                          <a:cs typeface="Calibri"/>
                          <a:sym typeface="Calibri"/>
                        </a:rPr>
                        <a:t>  (2022, Sunnyvale, $754M)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$675M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Feb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Samsung Venture Investment, Bezos Expeditions, Intel.., </a:t>
                      </a:r>
                      <a:r>
                        <a:rPr lang="en-US" sz="1200" u="sng">
                          <a:solidFill>
                            <a:schemeClr val="hlink"/>
                          </a:solidFill>
                          <a:latin typeface="Calibri"/>
                          <a:ea typeface="Calibri"/>
                          <a:cs typeface="Calibri"/>
                          <a:sym typeface="Calibri"/>
                          <a:hlinkClick r:id="rId5"/>
                        </a:rPr>
                        <a:t>+11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AlphaSense</a:t>
                      </a:r>
                      <a:r>
                        <a:rPr lang="en-US" sz="1000">
                          <a:solidFill>
                            <a:srgbClr val="999999"/>
                          </a:solidFill>
                          <a:latin typeface="Calibri"/>
                          <a:ea typeface="Calibri"/>
                          <a:cs typeface="Calibri"/>
                          <a:sym typeface="Calibri"/>
                        </a:rPr>
                        <a:t>  (2011, New York, $1.39B)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$650M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Jun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CapitalG, J P Morgan, Viking Global Investors, </a:t>
                      </a:r>
                      <a:r>
                        <a:rPr lang="en-US" sz="1200" u="sng">
                          <a:solidFill>
                            <a:schemeClr val="hlink"/>
                          </a:solidFill>
                          <a:latin typeface="Calibri"/>
                          <a:ea typeface="Calibri"/>
                          <a:cs typeface="Calibri"/>
                          <a:sym typeface="Calibri"/>
                          <a:hlinkClick r:id="rId6"/>
                        </a:rPr>
                        <a:t>+4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Groq</a:t>
                      </a:r>
                      <a:r>
                        <a:rPr lang="en-US" sz="1000">
                          <a:solidFill>
                            <a:srgbClr val="999999"/>
                          </a:solidFill>
                          <a:latin typeface="Calibri"/>
                          <a:ea typeface="Calibri"/>
                          <a:cs typeface="Calibri"/>
                          <a:sym typeface="Calibri"/>
                        </a:rPr>
                        <a:t>  (2016, Mountain View, $1.00B)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$640M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Aug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BlackRock, Cisco Investments, Neuberger Berman, </a:t>
                      </a:r>
                      <a:r>
                        <a:rPr lang="en-US" sz="1200" u="sng">
                          <a:solidFill>
                            <a:schemeClr val="hlink"/>
                          </a:solidFill>
                          <a:latin typeface="Calibri"/>
                          <a:ea typeface="Calibri"/>
                          <a:cs typeface="Calibri"/>
                          <a:sym typeface="Calibri"/>
                          <a:hlinkClick r:id="rId7"/>
                        </a:rPr>
                        <a:t>+3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PsiQuantum</a:t>
                      </a:r>
                      <a:r>
                        <a:rPr lang="en-US" sz="1000">
                          <a:solidFill>
                            <a:srgbClr val="999999"/>
                          </a:solidFill>
                          <a:latin typeface="Calibri"/>
                          <a:ea typeface="Calibri"/>
                          <a:cs typeface="Calibri"/>
                          <a:sym typeface="Calibri"/>
                        </a:rPr>
                        <a:t>  (2015, Palo Alto, $1.29B)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$614M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E</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Apr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Queensland Government, QTC</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Magic Leap</a:t>
                      </a:r>
                      <a:r>
                        <a:rPr lang="en-US" sz="1000">
                          <a:solidFill>
                            <a:srgbClr val="999999"/>
                          </a:solidFill>
                          <a:latin typeface="Calibri"/>
                          <a:ea typeface="Calibri"/>
                          <a:cs typeface="Calibri"/>
                          <a:sym typeface="Calibri"/>
                        </a:rPr>
                        <a:t>  (2011, Plantation, $4.07B)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$590M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H</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Jan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Public Investment Fund</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86" name="Google Shape;486;p62" title="image1"/>
          <p:cNvPicPr preferRelativeResize="0"/>
          <p:nvPr/>
        </p:nvPicPr>
        <p:blipFill>
          <a:blip r:embed="rId8">
            <a:alphaModFix/>
          </a:blip>
          <a:stretch>
            <a:fillRect/>
          </a:stretch>
        </p:blipFill>
        <p:spPr>
          <a:xfrm>
            <a:off x="713494" y="1618879"/>
            <a:ext cx="217770" cy="216000"/>
          </a:xfrm>
          <a:prstGeom prst="rect">
            <a:avLst/>
          </a:prstGeom>
          <a:noFill/>
          <a:ln cap="flat" cmpd="sng" w="9525">
            <a:solidFill>
              <a:srgbClr val="D9D9D9"/>
            </a:solidFill>
            <a:prstDash val="solid"/>
            <a:round/>
            <a:headEnd len="sm" w="sm" type="none"/>
            <a:tailEnd len="sm" w="sm" type="none"/>
          </a:ln>
        </p:spPr>
      </p:pic>
      <p:pic>
        <p:nvPicPr>
          <p:cNvPr id="487" name="Google Shape;487;p62" title="image2"/>
          <p:cNvPicPr preferRelativeResize="0"/>
          <p:nvPr/>
        </p:nvPicPr>
        <p:blipFill>
          <a:blip r:embed="rId9">
            <a:alphaModFix/>
          </a:blip>
          <a:stretch>
            <a:fillRect/>
          </a:stretch>
        </p:blipFill>
        <p:spPr>
          <a:xfrm>
            <a:off x="713477" y="1986854"/>
            <a:ext cx="217775" cy="217775"/>
          </a:xfrm>
          <a:prstGeom prst="rect">
            <a:avLst/>
          </a:prstGeom>
          <a:noFill/>
          <a:ln cap="flat" cmpd="sng" w="9525">
            <a:solidFill>
              <a:srgbClr val="D9D9D9"/>
            </a:solidFill>
            <a:prstDash val="solid"/>
            <a:round/>
            <a:headEnd len="sm" w="sm" type="none"/>
            <a:tailEnd len="sm" w="sm" type="none"/>
          </a:ln>
        </p:spPr>
      </p:pic>
      <p:pic>
        <p:nvPicPr>
          <p:cNvPr id="488" name="Google Shape;488;p62" title="image3"/>
          <p:cNvPicPr preferRelativeResize="0"/>
          <p:nvPr/>
        </p:nvPicPr>
        <p:blipFill>
          <a:blip r:embed="rId10">
            <a:alphaModFix/>
          </a:blip>
          <a:stretch>
            <a:fillRect/>
          </a:stretch>
        </p:blipFill>
        <p:spPr>
          <a:xfrm>
            <a:off x="713478" y="2356604"/>
            <a:ext cx="217775" cy="216000"/>
          </a:xfrm>
          <a:prstGeom prst="rect">
            <a:avLst/>
          </a:prstGeom>
          <a:noFill/>
          <a:ln cap="flat" cmpd="sng" w="9525">
            <a:solidFill>
              <a:srgbClr val="D9D9D9"/>
            </a:solidFill>
            <a:prstDash val="solid"/>
            <a:round/>
            <a:headEnd len="sm" w="sm" type="none"/>
            <a:tailEnd len="sm" w="sm" type="none"/>
          </a:ln>
        </p:spPr>
      </p:pic>
      <p:pic>
        <p:nvPicPr>
          <p:cNvPr id="489" name="Google Shape;489;p62" title="image4"/>
          <p:cNvPicPr preferRelativeResize="0"/>
          <p:nvPr/>
        </p:nvPicPr>
        <p:blipFill>
          <a:blip r:embed="rId11">
            <a:alphaModFix/>
          </a:blip>
          <a:stretch>
            <a:fillRect/>
          </a:stretch>
        </p:blipFill>
        <p:spPr>
          <a:xfrm>
            <a:off x="713478" y="2724579"/>
            <a:ext cx="217775" cy="216000"/>
          </a:xfrm>
          <a:prstGeom prst="rect">
            <a:avLst/>
          </a:prstGeom>
          <a:noFill/>
          <a:ln cap="flat" cmpd="sng" w="9525">
            <a:solidFill>
              <a:srgbClr val="D9D9D9"/>
            </a:solidFill>
            <a:prstDash val="solid"/>
            <a:round/>
            <a:headEnd len="sm" w="sm" type="none"/>
            <a:tailEnd len="sm" w="sm" type="none"/>
          </a:ln>
        </p:spPr>
      </p:pic>
      <p:pic>
        <p:nvPicPr>
          <p:cNvPr id="490" name="Google Shape;490;p62" title="image5"/>
          <p:cNvPicPr preferRelativeResize="0"/>
          <p:nvPr/>
        </p:nvPicPr>
        <p:blipFill>
          <a:blip r:embed="rId12">
            <a:alphaModFix/>
          </a:blip>
          <a:stretch>
            <a:fillRect/>
          </a:stretch>
        </p:blipFill>
        <p:spPr>
          <a:xfrm>
            <a:off x="713488" y="3092554"/>
            <a:ext cx="217775" cy="202926"/>
          </a:xfrm>
          <a:prstGeom prst="rect">
            <a:avLst/>
          </a:prstGeom>
          <a:noFill/>
          <a:ln cap="flat" cmpd="sng" w="9525">
            <a:solidFill>
              <a:srgbClr val="D9D9D9"/>
            </a:solidFill>
            <a:prstDash val="solid"/>
            <a:round/>
            <a:headEnd len="sm" w="sm" type="none"/>
            <a:tailEnd len="sm" w="sm" type="none"/>
          </a:ln>
        </p:spPr>
      </p:pic>
      <p:pic>
        <p:nvPicPr>
          <p:cNvPr id="491" name="Google Shape;491;p62" title="image6"/>
          <p:cNvPicPr preferRelativeResize="0"/>
          <p:nvPr/>
        </p:nvPicPr>
        <p:blipFill>
          <a:blip r:embed="rId13">
            <a:alphaModFix/>
          </a:blip>
          <a:stretch>
            <a:fillRect/>
          </a:stretch>
        </p:blipFill>
        <p:spPr>
          <a:xfrm>
            <a:off x="713478" y="3447455"/>
            <a:ext cx="217775" cy="216000"/>
          </a:xfrm>
          <a:prstGeom prst="rect">
            <a:avLst/>
          </a:prstGeom>
          <a:noFill/>
          <a:ln cap="flat" cmpd="sng" w="9525">
            <a:solidFill>
              <a:srgbClr val="D9D9D9"/>
            </a:solidFill>
            <a:prstDash val="solid"/>
            <a:round/>
            <a:headEnd len="sm" w="sm" type="none"/>
            <a:tailEnd len="sm" w="sm" type="none"/>
          </a:ln>
        </p:spPr>
      </p:pic>
      <p:pic>
        <p:nvPicPr>
          <p:cNvPr id="492" name="Google Shape;492;p62" title="image7"/>
          <p:cNvPicPr preferRelativeResize="0"/>
          <p:nvPr/>
        </p:nvPicPr>
        <p:blipFill>
          <a:blip r:embed="rId14">
            <a:alphaModFix/>
          </a:blip>
          <a:stretch>
            <a:fillRect/>
          </a:stretch>
        </p:blipFill>
        <p:spPr>
          <a:xfrm>
            <a:off x="713479" y="3815431"/>
            <a:ext cx="217775" cy="216000"/>
          </a:xfrm>
          <a:prstGeom prst="rect">
            <a:avLst/>
          </a:prstGeom>
          <a:noFill/>
          <a:ln cap="flat" cmpd="sng" w="9525">
            <a:solidFill>
              <a:srgbClr val="D9D9D9"/>
            </a:solidFill>
            <a:prstDash val="solid"/>
            <a:round/>
            <a:headEnd len="sm" w="sm" type="none"/>
            <a:tailEnd len="sm" w="sm" type="none"/>
          </a:ln>
        </p:spPr>
      </p:pic>
      <p:pic>
        <p:nvPicPr>
          <p:cNvPr id="493" name="Google Shape;493;p62" title="image8"/>
          <p:cNvPicPr preferRelativeResize="0"/>
          <p:nvPr/>
        </p:nvPicPr>
        <p:blipFill>
          <a:blip r:embed="rId15">
            <a:alphaModFix/>
          </a:blip>
          <a:stretch>
            <a:fillRect/>
          </a:stretch>
        </p:blipFill>
        <p:spPr>
          <a:xfrm>
            <a:off x="713479" y="4183405"/>
            <a:ext cx="217775" cy="215881"/>
          </a:xfrm>
          <a:prstGeom prst="rect">
            <a:avLst/>
          </a:prstGeom>
          <a:noFill/>
          <a:ln cap="flat" cmpd="sng" w="9525">
            <a:solidFill>
              <a:srgbClr val="D9D9D9"/>
            </a:solidFill>
            <a:prstDash val="solid"/>
            <a:round/>
            <a:headEnd len="sm" w="sm" type="none"/>
            <a:tailEnd len="sm" w="sm" type="none"/>
          </a:ln>
        </p:spPr>
      </p:pic>
      <p:pic>
        <p:nvPicPr>
          <p:cNvPr id="494" name="Google Shape;494;p62" title="image9"/>
          <p:cNvPicPr preferRelativeResize="0"/>
          <p:nvPr/>
        </p:nvPicPr>
        <p:blipFill>
          <a:blip r:embed="rId16">
            <a:alphaModFix/>
          </a:blip>
          <a:stretch>
            <a:fillRect/>
          </a:stretch>
        </p:blipFill>
        <p:spPr>
          <a:xfrm>
            <a:off x="713478" y="4551262"/>
            <a:ext cx="217775" cy="215975"/>
          </a:xfrm>
          <a:prstGeom prst="rect">
            <a:avLst/>
          </a:prstGeom>
          <a:noFill/>
          <a:ln cap="flat" cmpd="sng" w="9525">
            <a:solidFill>
              <a:srgbClr val="D9D9D9"/>
            </a:solidFill>
            <a:prstDash val="solid"/>
            <a:round/>
            <a:headEnd len="sm" w="sm" type="none"/>
            <a:tailEnd len="sm" w="sm" type="none"/>
          </a:ln>
        </p:spPr>
      </p:pic>
      <p:pic>
        <p:nvPicPr>
          <p:cNvPr id="495" name="Google Shape;495;p62" title="image10"/>
          <p:cNvPicPr preferRelativeResize="0"/>
          <p:nvPr/>
        </p:nvPicPr>
        <p:blipFill>
          <a:blip r:embed="rId17">
            <a:alphaModFix/>
          </a:blip>
          <a:stretch>
            <a:fillRect/>
          </a:stretch>
        </p:blipFill>
        <p:spPr>
          <a:xfrm>
            <a:off x="713488" y="4919212"/>
            <a:ext cx="217775" cy="202926"/>
          </a:xfrm>
          <a:prstGeom prst="rect">
            <a:avLst/>
          </a:prstGeom>
          <a:noFill/>
          <a:ln cap="flat" cmpd="sng" w="9525">
            <a:solidFill>
              <a:srgbClr val="D9D9D9"/>
            </a:solidFill>
            <a:prstDash val="solid"/>
            <a:round/>
            <a:headEnd len="sm" w="sm" type="none"/>
            <a:tailEnd len="sm" w="sm" type="none"/>
          </a:ln>
        </p:spPr>
      </p:pic>
      <p:pic>
        <p:nvPicPr>
          <p:cNvPr id="496" name="Google Shape;496;p62" title="image11"/>
          <p:cNvPicPr preferRelativeResize="0"/>
          <p:nvPr/>
        </p:nvPicPr>
        <p:blipFill>
          <a:blip r:embed="rId18">
            <a:alphaModFix/>
          </a:blip>
          <a:stretch>
            <a:fillRect/>
          </a:stretch>
        </p:blipFill>
        <p:spPr>
          <a:xfrm>
            <a:off x="713488" y="5274114"/>
            <a:ext cx="217775" cy="216000"/>
          </a:xfrm>
          <a:prstGeom prst="rect">
            <a:avLst/>
          </a:prstGeom>
          <a:noFill/>
          <a:ln cap="flat" cmpd="sng" w="9525">
            <a:solidFill>
              <a:srgbClr val="D9D9D9"/>
            </a:solidFill>
            <a:prstDash val="solid"/>
            <a:round/>
            <a:headEnd len="sm" w="sm" type="none"/>
            <a:tailEnd len="sm" w="sm" type="none"/>
          </a:ln>
        </p:spPr>
      </p:pic>
      <p:pic>
        <p:nvPicPr>
          <p:cNvPr id="497" name="Google Shape;497;p62" title="image12"/>
          <p:cNvPicPr preferRelativeResize="0"/>
          <p:nvPr/>
        </p:nvPicPr>
        <p:blipFill>
          <a:blip r:embed="rId19">
            <a:alphaModFix/>
          </a:blip>
          <a:stretch>
            <a:fillRect/>
          </a:stretch>
        </p:blipFill>
        <p:spPr>
          <a:xfrm>
            <a:off x="713478" y="5642089"/>
            <a:ext cx="217776" cy="215945"/>
          </a:xfrm>
          <a:prstGeom prst="rect">
            <a:avLst/>
          </a:prstGeom>
          <a:noFill/>
          <a:ln cap="flat" cmpd="sng" w="9525">
            <a:solidFill>
              <a:srgbClr val="D9D9D9"/>
            </a:solidFill>
            <a:prstDash val="solid"/>
            <a:round/>
            <a:headEnd len="sm" w="sm" type="none"/>
            <a:tailEnd len="sm" w="sm" type="none"/>
          </a:ln>
        </p:spPr>
      </p:pic>
      <p:sp>
        <p:nvSpPr>
          <p:cNvPr id="498" name="Google Shape;498;p62" title="appendix Link"/>
          <p:cNvSpPr txBox="1"/>
          <p:nvPr/>
        </p:nvSpPr>
        <p:spPr>
          <a:xfrm>
            <a:off x="621975" y="6026167"/>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Full list of 5,560 Key Funding Rounds is available on </a:t>
            </a:r>
            <a:r>
              <a:rPr lang="en-US" sz="1200" u="sng">
                <a:solidFill>
                  <a:schemeClr val="hlink"/>
                </a:solidFill>
                <a:highlight>
                  <a:schemeClr val="lt1"/>
                </a:highlight>
                <a:latin typeface="Calibri"/>
                <a:ea typeface="Calibri"/>
                <a:cs typeface="Calibri"/>
                <a:sym typeface="Calibri"/>
                <a:hlinkClick r:id="rId20"/>
              </a:rPr>
              <a:t>Tracxn Platform</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3" title="Heading"/>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200"/>
              <a:buFont typeface="Cambria"/>
              <a:buNone/>
            </a:pPr>
            <a:r>
              <a:rPr lang="en-US">
                <a:solidFill>
                  <a:srgbClr val="08528C"/>
                </a:solidFill>
              </a:rPr>
              <a:t>Top Funded Business Models 2024</a:t>
            </a:r>
            <a:endParaRPr>
              <a:solidFill>
                <a:srgbClr val="08528C"/>
              </a:solidFill>
            </a:endParaRPr>
          </a:p>
        </p:txBody>
      </p:sp>
      <p:sp>
        <p:nvSpPr>
          <p:cNvPr id="504" name="Google Shape;504;p6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505" name="Google Shape;505;p63" title="Top BM List"/>
          <p:cNvGraphicFramePr/>
          <p:nvPr/>
        </p:nvGraphicFramePr>
        <p:xfrm>
          <a:off x="607263" y="1000265"/>
          <a:ext cx="3000000" cy="3000000"/>
        </p:xfrm>
        <a:graphic>
          <a:graphicData uri="http://schemas.openxmlformats.org/drawingml/2006/table">
            <a:tbl>
              <a:tblPr>
                <a:noFill/>
                <a:tableStyleId>{3957604C-1A65-4B10-8351-92650B73C763}</a:tableStyleId>
              </a:tblPr>
              <a:tblGrid>
                <a:gridCol w="585175"/>
                <a:gridCol w="503575"/>
                <a:gridCol w="3495525"/>
                <a:gridCol w="1157800"/>
                <a:gridCol w="1157800"/>
                <a:gridCol w="3242225"/>
              </a:tblGrid>
              <a:tr h="396800">
                <a:tc gridSpan="2">
                  <a:txBody>
                    <a:bodyPr/>
                    <a:lstStyle/>
                    <a:p>
                      <a:pPr indent="0" lvl="0" marL="0" marR="0" rtl="0" algn="l">
                        <a:lnSpc>
                          <a:spcPct val="100000"/>
                        </a:lnSpc>
                        <a:spcBef>
                          <a:spcPts val="0"/>
                        </a:spcBef>
                        <a:spcAft>
                          <a:spcPts val="0"/>
                        </a:spcAft>
                        <a:buClr>
                          <a:srgbClr val="FFFFFF"/>
                        </a:buClr>
                        <a:buSzPts val="1400"/>
                        <a:buFont typeface="Calibri"/>
                        <a:buNone/>
                      </a:pPr>
                      <a:r>
                        <a:rPr b="1" i="0" lang="en-US" sz="1500" u="none" cap="none" strike="noStrike">
                          <a:solidFill>
                            <a:srgbClr val="08528C"/>
                          </a:solidFill>
                          <a:latin typeface="Calibri"/>
                          <a:ea typeface="Calibri"/>
                          <a:cs typeface="Calibri"/>
                          <a:sym typeface="Calibri"/>
                        </a:rPr>
                        <a:t>Rank</a:t>
                      </a:r>
                      <a:endParaRPr sz="1500">
                        <a:solidFill>
                          <a:srgbClr val="08528C"/>
                        </a:solidFill>
                        <a:latin typeface="Calibri"/>
                        <a:ea typeface="Calibri"/>
                        <a:cs typeface="Calibri"/>
                        <a:sym typeface="Calibri"/>
                      </a:endParaRPr>
                    </a:p>
                  </a:txBody>
                  <a:tcPr marT="0" marB="27425" marR="36000" marL="2286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hMerge="1"/>
                <a:tc>
                  <a:txBody>
                    <a:bodyPr/>
                    <a:lstStyle/>
                    <a:p>
                      <a:pPr indent="0" lvl="0" marL="0" marR="0" rtl="0" algn="l">
                        <a:lnSpc>
                          <a:spcPct val="100000"/>
                        </a:lnSpc>
                        <a:spcBef>
                          <a:spcPts val="0"/>
                        </a:spcBef>
                        <a:spcAft>
                          <a:spcPts val="0"/>
                        </a:spcAft>
                        <a:buClr>
                          <a:srgbClr val="FFFFFF"/>
                        </a:buClr>
                        <a:buSzPts val="1400"/>
                        <a:buFont typeface="Calibri"/>
                        <a:buNone/>
                      </a:pPr>
                      <a:r>
                        <a:rPr b="1" i="0" lang="en-US" sz="1500" u="none" cap="none" strike="noStrike">
                          <a:solidFill>
                            <a:srgbClr val="08528C"/>
                          </a:solidFill>
                          <a:latin typeface="Calibri"/>
                          <a:ea typeface="Calibri"/>
                          <a:cs typeface="Calibri"/>
                          <a:sym typeface="Calibri"/>
                        </a:rPr>
                        <a:t>Business Model</a:t>
                      </a:r>
                      <a:endParaRPr sz="1500">
                        <a:solidFill>
                          <a:srgbClr val="08528C"/>
                        </a:solidFill>
                        <a:latin typeface="Calibri"/>
                        <a:ea typeface="Calibri"/>
                        <a:cs typeface="Calibri"/>
                        <a:sym typeface="Calibri"/>
                      </a:endParaRPr>
                    </a:p>
                  </a:txBody>
                  <a:tcPr marT="28800" marB="27425" marR="91450" marL="900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a:txBody>
                    <a:bodyPr/>
                    <a:lstStyle/>
                    <a:p>
                      <a:pPr indent="0" lvl="0" marL="0" marR="0" rtl="0" algn="ctr">
                        <a:lnSpc>
                          <a:spcPct val="90000"/>
                        </a:lnSpc>
                        <a:spcBef>
                          <a:spcPts val="0"/>
                        </a:spcBef>
                        <a:spcAft>
                          <a:spcPts val="0"/>
                        </a:spcAft>
                        <a:buClr>
                          <a:srgbClr val="FFFFFF"/>
                        </a:buClr>
                        <a:buSzPts val="1200"/>
                        <a:buFont typeface="Cambria"/>
                        <a:buNone/>
                      </a:pPr>
                      <a:r>
                        <a:rPr b="1" lang="en-US" sz="1500">
                          <a:solidFill>
                            <a:srgbClr val="08528C"/>
                          </a:solidFill>
                          <a:latin typeface="Calibri"/>
                          <a:ea typeface="Calibri"/>
                          <a:cs typeface="Calibri"/>
                          <a:sym typeface="Calibri"/>
                        </a:rPr>
                        <a:t>$ Funding</a:t>
                      </a:r>
                      <a:r>
                        <a:rPr lang="en-US" sz="1500">
                          <a:solidFill>
                            <a:srgbClr val="08528C"/>
                          </a:solidFill>
                          <a:latin typeface="Calibri"/>
                          <a:ea typeface="Calibri"/>
                          <a:cs typeface="Calibri"/>
                          <a:sym typeface="Calibri"/>
                        </a:rPr>
                        <a:t> </a:t>
                      </a:r>
                      <a:endParaRPr b="1" sz="1200" u="none" cap="none" strike="noStrike">
                        <a:solidFill>
                          <a:srgbClr val="08528C"/>
                        </a:solidFill>
                        <a:latin typeface="Calibri"/>
                        <a:ea typeface="Calibri"/>
                        <a:cs typeface="Calibri"/>
                        <a:sym typeface="Calibri"/>
                      </a:endParaRPr>
                    </a:p>
                  </a:txBody>
                  <a:tcPr marT="0" marB="27425" marR="164575" marL="36575"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a:txBody>
                    <a:bodyPr/>
                    <a:lstStyle/>
                    <a:p>
                      <a:pPr indent="0" lvl="0" marL="0" marR="0" rtl="0" algn="ctr">
                        <a:lnSpc>
                          <a:spcPct val="90000"/>
                        </a:lnSpc>
                        <a:spcBef>
                          <a:spcPts val="0"/>
                        </a:spcBef>
                        <a:spcAft>
                          <a:spcPts val="0"/>
                        </a:spcAft>
                        <a:buClr>
                          <a:srgbClr val="FFFFFF"/>
                        </a:buClr>
                        <a:buSzPts val="1200"/>
                        <a:buFont typeface="Cambria"/>
                        <a:buNone/>
                      </a:pPr>
                      <a:r>
                        <a:rPr b="1" lang="en-US" sz="1500">
                          <a:solidFill>
                            <a:srgbClr val="08528C"/>
                          </a:solidFill>
                          <a:latin typeface="Calibri"/>
                          <a:ea typeface="Calibri"/>
                          <a:cs typeface="Calibri"/>
                          <a:sym typeface="Calibri"/>
                        </a:rPr>
                        <a:t># </a:t>
                      </a:r>
                      <a:r>
                        <a:rPr b="1" lang="en-US" sz="1500" u="none" cap="none" strike="noStrike">
                          <a:solidFill>
                            <a:srgbClr val="08528C"/>
                          </a:solidFill>
                          <a:latin typeface="Calibri"/>
                          <a:ea typeface="Calibri"/>
                          <a:cs typeface="Calibri"/>
                          <a:sym typeface="Calibri"/>
                        </a:rPr>
                        <a:t>Rounds</a:t>
                      </a:r>
                      <a:endParaRPr b="1" sz="1500">
                        <a:solidFill>
                          <a:srgbClr val="08528C"/>
                        </a:solidFill>
                        <a:latin typeface="Calibri"/>
                        <a:ea typeface="Calibri"/>
                        <a:cs typeface="Calibri"/>
                        <a:sym typeface="Calibri"/>
                      </a:endParaRPr>
                    </a:p>
                  </a:txBody>
                  <a:tcPr marT="0" marB="27425" marR="91450" marL="9145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US" sz="1500">
                          <a:solidFill>
                            <a:srgbClr val="08528C"/>
                          </a:solidFill>
                          <a:latin typeface="Calibri"/>
                          <a:ea typeface="Calibri"/>
                          <a:cs typeface="Calibri"/>
                          <a:sym typeface="Calibri"/>
                        </a:rPr>
                        <a:t> Top Funding Round</a:t>
                      </a:r>
                      <a:endParaRPr b="1" sz="1500">
                        <a:solidFill>
                          <a:srgbClr val="08528C"/>
                        </a:solidFill>
                        <a:latin typeface="Calibri"/>
                        <a:ea typeface="Calibri"/>
                        <a:cs typeface="Calibri"/>
                        <a:sym typeface="Calibri"/>
                      </a:endParaRPr>
                    </a:p>
                  </a:txBody>
                  <a:tcPr marT="28800" marB="27425" marR="91450" marL="2743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1</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&lt;&gt; 0</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Artificial General Intelligence</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$24.6B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16</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OpenAI</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$6.6B - Series E</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2</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Own-Fleet Taxi</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$5.6B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Waymo</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$5.6B - Series C</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3</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FF0000"/>
                          </a:solidFill>
                          <a:latin typeface="Calibri"/>
                          <a:ea typeface="Calibri"/>
                          <a:cs typeface="Calibri"/>
                          <a:sym typeface="Calibri"/>
                        </a:rPr>
                        <a:t>▼1</a:t>
                      </a:r>
                      <a:endParaRPr sz="1000">
                        <a:solidFill>
                          <a:srgbClr val="FF000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Oncology Drugs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$5.1B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111</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Treeline Bios..</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$422M - Series C</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4</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Data Intelligence Platforms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$5.0B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Databricks</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$5.0B - Series J</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5</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Big Data Warehouse</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$5.0B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Databricks</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$5.0B - Series J</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6</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Big Data Science Platforms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$5.0B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Databricks</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$5.0B - Series J</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7</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Data Center Providers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$3.3B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DataBank</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$2.0B - Series C</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8</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Data Security Platform</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$2.1B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48</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SSI</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$1.0B - Seed</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9</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Small Molecule Drug Discovery Platform</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$1.9B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24</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Xaira</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$1.0B - Series D</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10</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C4ISR Systems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$1.7B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Anduril</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$1.5B - Series F</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06" name="Google Shape;506;p63" title="image1"/>
          <p:cNvPicPr preferRelativeResize="0"/>
          <p:nvPr/>
        </p:nvPicPr>
        <p:blipFill>
          <a:blip r:embed="rId3">
            <a:alphaModFix/>
          </a:blip>
          <a:stretch>
            <a:fillRect/>
          </a:stretch>
        </p:blipFill>
        <p:spPr>
          <a:xfrm>
            <a:off x="7872098" y="1508109"/>
            <a:ext cx="274320" cy="274320"/>
          </a:xfrm>
          <a:prstGeom prst="rect">
            <a:avLst/>
          </a:prstGeom>
          <a:noFill/>
          <a:ln cap="flat" cmpd="sng" w="9525">
            <a:solidFill>
              <a:srgbClr val="D9D9D9"/>
            </a:solidFill>
            <a:prstDash val="solid"/>
            <a:round/>
            <a:headEnd len="sm" w="sm" type="none"/>
            <a:tailEnd len="sm" w="sm" type="none"/>
          </a:ln>
        </p:spPr>
      </p:pic>
      <p:pic>
        <p:nvPicPr>
          <p:cNvPr id="507" name="Google Shape;507;p63" title="image8"/>
          <p:cNvPicPr preferRelativeResize="0"/>
          <p:nvPr/>
        </p:nvPicPr>
        <p:blipFill>
          <a:blip r:embed="rId4">
            <a:alphaModFix/>
          </a:blip>
          <a:stretch>
            <a:fillRect/>
          </a:stretch>
        </p:blipFill>
        <p:spPr>
          <a:xfrm>
            <a:off x="7875625" y="4833674"/>
            <a:ext cx="274320" cy="274320"/>
          </a:xfrm>
          <a:prstGeom prst="rect">
            <a:avLst/>
          </a:prstGeom>
          <a:noFill/>
          <a:ln cap="flat" cmpd="sng" w="9525">
            <a:solidFill>
              <a:srgbClr val="D9D9D9"/>
            </a:solidFill>
            <a:prstDash val="solid"/>
            <a:round/>
            <a:headEnd len="sm" w="sm" type="none"/>
            <a:tailEnd len="sm" w="sm" type="none"/>
          </a:ln>
        </p:spPr>
      </p:pic>
      <p:pic>
        <p:nvPicPr>
          <p:cNvPr id="508" name="Google Shape;508;p63" title="image2"/>
          <p:cNvPicPr preferRelativeResize="0"/>
          <p:nvPr/>
        </p:nvPicPr>
        <p:blipFill>
          <a:blip r:embed="rId5">
            <a:alphaModFix/>
          </a:blip>
          <a:stretch>
            <a:fillRect/>
          </a:stretch>
        </p:blipFill>
        <p:spPr>
          <a:xfrm>
            <a:off x="7875625" y="1980746"/>
            <a:ext cx="274320" cy="274320"/>
          </a:xfrm>
          <a:prstGeom prst="rect">
            <a:avLst/>
          </a:prstGeom>
          <a:noFill/>
          <a:ln cap="flat" cmpd="sng" w="9525">
            <a:solidFill>
              <a:srgbClr val="D9D9D9"/>
            </a:solidFill>
            <a:prstDash val="solid"/>
            <a:round/>
            <a:headEnd len="sm" w="sm" type="none"/>
            <a:tailEnd len="sm" w="sm" type="none"/>
          </a:ln>
        </p:spPr>
      </p:pic>
      <p:pic>
        <p:nvPicPr>
          <p:cNvPr id="509" name="Google Shape;509;p63" title="image3"/>
          <p:cNvPicPr preferRelativeResize="0"/>
          <p:nvPr/>
        </p:nvPicPr>
        <p:blipFill>
          <a:blip r:embed="rId6">
            <a:alphaModFix/>
          </a:blip>
          <a:stretch>
            <a:fillRect/>
          </a:stretch>
        </p:blipFill>
        <p:spPr>
          <a:xfrm>
            <a:off x="7875625" y="2458585"/>
            <a:ext cx="274325" cy="274320"/>
          </a:xfrm>
          <a:prstGeom prst="rect">
            <a:avLst/>
          </a:prstGeom>
          <a:noFill/>
          <a:ln cap="flat" cmpd="sng" w="9525">
            <a:solidFill>
              <a:srgbClr val="D9D9D9"/>
            </a:solidFill>
            <a:prstDash val="solid"/>
            <a:round/>
            <a:headEnd len="sm" w="sm" type="none"/>
            <a:tailEnd len="sm" w="sm" type="none"/>
          </a:ln>
        </p:spPr>
      </p:pic>
      <p:pic>
        <p:nvPicPr>
          <p:cNvPr id="510" name="Google Shape;510;p63" title="image6"/>
          <p:cNvPicPr preferRelativeResize="0"/>
          <p:nvPr/>
        </p:nvPicPr>
        <p:blipFill>
          <a:blip r:embed="rId7">
            <a:alphaModFix/>
          </a:blip>
          <a:stretch>
            <a:fillRect/>
          </a:stretch>
        </p:blipFill>
        <p:spPr>
          <a:xfrm>
            <a:off x="7875625" y="3882698"/>
            <a:ext cx="274320" cy="274320"/>
          </a:xfrm>
          <a:prstGeom prst="rect">
            <a:avLst/>
          </a:prstGeom>
          <a:noFill/>
          <a:ln cap="flat" cmpd="sng" w="9525">
            <a:solidFill>
              <a:srgbClr val="D9D9D9"/>
            </a:solidFill>
            <a:prstDash val="solid"/>
            <a:round/>
            <a:headEnd len="sm" w="sm" type="none"/>
            <a:tailEnd len="sm" w="sm" type="none"/>
          </a:ln>
        </p:spPr>
      </p:pic>
      <p:pic>
        <p:nvPicPr>
          <p:cNvPr id="511" name="Google Shape;511;p63" title="image7"/>
          <p:cNvPicPr preferRelativeResize="0"/>
          <p:nvPr/>
        </p:nvPicPr>
        <p:blipFill>
          <a:blip r:embed="rId8">
            <a:alphaModFix/>
          </a:blip>
          <a:stretch>
            <a:fillRect/>
          </a:stretch>
        </p:blipFill>
        <p:spPr>
          <a:xfrm>
            <a:off x="7875625" y="4358186"/>
            <a:ext cx="274320" cy="274320"/>
          </a:xfrm>
          <a:prstGeom prst="rect">
            <a:avLst/>
          </a:prstGeom>
          <a:noFill/>
          <a:ln cap="flat" cmpd="sng" w="9525">
            <a:solidFill>
              <a:srgbClr val="D9D9D9"/>
            </a:solidFill>
            <a:prstDash val="solid"/>
            <a:round/>
            <a:headEnd len="sm" w="sm" type="none"/>
            <a:tailEnd len="sm" w="sm" type="none"/>
          </a:ln>
        </p:spPr>
      </p:pic>
      <p:pic>
        <p:nvPicPr>
          <p:cNvPr id="512" name="Google Shape;512;p63" title="image4"/>
          <p:cNvPicPr preferRelativeResize="0"/>
          <p:nvPr/>
        </p:nvPicPr>
        <p:blipFill>
          <a:blip r:embed="rId7">
            <a:alphaModFix/>
          </a:blip>
          <a:stretch>
            <a:fillRect/>
          </a:stretch>
        </p:blipFill>
        <p:spPr>
          <a:xfrm>
            <a:off x="7872098" y="2933822"/>
            <a:ext cx="274320" cy="274320"/>
          </a:xfrm>
          <a:prstGeom prst="rect">
            <a:avLst/>
          </a:prstGeom>
          <a:noFill/>
          <a:ln cap="flat" cmpd="sng" w="9525">
            <a:solidFill>
              <a:srgbClr val="D9D9D9"/>
            </a:solidFill>
            <a:prstDash val="solid"/>
            <a:round/>
            <a:headEnd len="sm" w="sm" type="none"/>
            <a:tailEnd len="sm" w="sm" type="none"/>
          </a:ln>
        </p:spPr>
      </p:pic>
      <p:pic>
        <p:nvPicPr>
          <p:cNvPr id="513" name="Google Shape;513;p63" title="image5"/>
          <p:cNvPicPr preferRelativeResize="0"/>
          <p:nvPr/>
        </p:nvPicPr>
        <p:blipFill>
          <a:blip r:embed="rId7">
            <a:alphaModFix/>
          </a:blip>
          <a:stretch>
            <a:fillRect/>
          </a:stretch>
        </p:blipFill>
        <p:spPr>
          <a:xfrm>
            <a:off x="7875625" y="3408385"/>
            <a:ext cx="274320" cy="274320"/>
          </a:xfrm>
          <a:prstGeom prst="rect">
            <a:avLst/>
          </a:prstGeom>
          <a:noFill/>
          <a:ln cap="flat" cmpd="sng" w="9525">
            <a:solidFill>
              <a:srgbClr val="D9D9D9"/>
            </a:solidFill>
            <a:prstDash val="solid"/>
            <a:round/>
            <a:headEnd len="sm" w="sm" type="none"/>
            <a:tailEnd len="sm" w="sm" type="none"/>
          </a:ln>
        </p:spPr>
      </p:pic>
      <p:pic>
        <p:nvPicPr>
          <p:cNvPr id="514" name="Google Shape;514;p63" title="image9"/>
          <p:cNvPicPr preferRelativeResize="0"/>
          <p:nvPr/>
        </p:nvPicPr>
        <p:blipFill>
          <a:blip r:embed="rId9">
            <a:alphaModFix/>
          </a:blip>
          <a:stretch>
            <a:fillRect/>
          </a:stretch>
        </p:blipFill>
        <p:spPr>
          <a:xfrm>
            <a:off x="7875625" y="5311974"/>
            <a:ext cx="274320" cy="274320"/>
          </a:xfrm>
          <a:prstGeom prst="rect">
            <a:avLst/>
          </a:prstGeom>
          <a:noFill/>
          <a:ln cap="flat" cmpd="sng" w="9525">
            <a:solidFill>
              <a:srgbClr val="D9D9D9"/>
            </a:solidFill>
            <a:prstDash val="solid"/>
            <a:round/>
            <a:headEnd len="sm" w="sm" type="none"/>
            <a:tailEnd len="sm" w="sm" type="none"/>
          </a:ln>
        </p:spPr>
      </p:pic>
      <p:pic>
        <p:nvPicPr>
          <p:cNvPr id="515" name="Google Shape;515;p63" title="image10"/>
          <p:cNvPicPr preferRelativeResize="0"/>
          <p:nvPr/>
        </p:nvPicPr>
        <p:blipFill>
          <a:blip r:embed="rId10">
            <a:alphaModFix/>
          </a:blip>
          <a:stretch>
            <a:fillRect/>
          </a:stretch>
        </p:blipFill>
        <p:spPr>
          <a:xfrm>
            <a:off x="7875617" y="5790281"/>
            <a:ext cx="274325" cy="276842"/>
          </a:xfrm>
          <a:prstGeom prst="rect">
            <a:avLst/>
          </a:prstGeom>
          <a:noFill/>
          <a:ln cap="flat" cmpd="sng" w="9525">
            <a:solidFill>
              <a:srgbClr val="D9D9D9"/>
            </a:solidFill>
            <a:prstDash val="solid"/>
            <a:round/>
            <a:headEnd len="sm" w="sm" type="none"/>
            <a:tailEnd len="sm" w="sm" type="none"/>
          </a:ln>
        </p:spPr>
      </p:pic>
      <p:sp>
        <p:nvSpPr>
          <p:cNvPr id="516" name="Google Shape;516;p63" title="information_textbox"/>
          <p:cNvSpPr txBox="1"/>
          <p:nvPr/>
        </p:nvSpPr>
        <p:spPr>
          <a:xfrm>
            <a:off x="621975" y="6264717"/>
            <a:ext cx="102486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  Rank is based on $Invested in last 1 quarter in the Business Model. ▲- Indicates change in Rank from previous quarter.</a:t>
            </a:r>
            <a:endParaRPr sz="9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graphicFrame>
        <p:nvGraphicFramePr>
          <p:cNvPr id="522" name="Google Shape;522;p64"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Investors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Global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Most Active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523" name="Google Shape;523;p6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524" name="Google Shape;524;p64" title="shape3"/>
          <p:cNvSpPr/>
          <p:nvPr/>
        </p:nvSpPr>
        <p:spPr>
          <a:xfrm rot="5400000">
            <a:off x="5351225" y="21730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5"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Y</a:t>
            </a:r>
            <a:r>
              <a:rPr lang="en-US">
                <a:solidFill>
                  <a:srgbClr val="08528C"/>
                </a:solidFill>
              </a:rPr>
              <a:t>-o-Y</a:t>
            </a:r>
            <a:r>
              <a:rPr lang="en-US">
                <a:solidFill>
                  <a:srgbClr val="08528C"/>
                </a:solidFill>
              </a:rPr>
              <a:t> Investors</a:t>
            </a:r>
            <a:endParaRPr>
              <a:solidFill>
                <a:srgbClr val="08528C"/>
              </a:solidFill>
            </a:endParaRPr>
          </a:p>
        </p:txBody>
      </p:sp>
      <p:sp>
        <p:nvSpPr>
          <p:cNvPr id="530" name="Google Shape;530;p65"/>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531" name="Google Shape;531;p65"/>
          <p:cNvGraphicFramePr/>
          <p:nvPr/>
        </p:nvGraphicFramePr>
        <p:xfrm>
          <a:off x="7258533" y="1230628"/>
          <a:ext cx="3000000" cy="3000000"/>
        </p:xfrm>
        <a:graphic>
          <a:graphicData uri="http://schemas.openxmlformats.org/drawingml/2006/table">
            <a:tbl>
              <a:tblPr>
                <a:noFill/>
                <a:tableStyleId>{EE890A7D-BCE8-4467-88DF-81D9D564E4D2}</a:tableStyleId>
              </a:tblPr>
              <a:tblGrid>
                <a:gridCol w="941400"/>
                <a:gridCol w="1813425"/>
                <a:gridCol w="1799100"/>
              </a:tblGrid>
              <a:tr h="3192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Institutional Investors in 2024</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23122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Stage</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 name</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 Investments in 2024</a:t>
                      </a:r>
                      <a:endParaRPr b="1" sz="1200">
                        <a:solidFill>
                          <a:schemeClr val="dk1"/>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Seed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Y Combinator</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351</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Techstars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146</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Plug and Play Tech Center</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24</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Early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General Catalyst</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33</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Lightspeed Venture Partners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30</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Sequoia Capital</a:t>
                      </a:r>
                      <a:endParaRPr sz="1200">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Late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Sapphire Ventures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SoftBank Vision Fund</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Altimeter Capital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32" name="Google Shape;532;p65" title="image1"/>
          <p:cNvPicPr preferRelativeResize="0"/>
          <p:nvPr/>
        </p:nvPicPr>
        <p:blipFill>
          <a:blip r:embed="rId3">
            <a:alphaModFix/>
          </a:blip>
          <a:stretch>
            <a:fillRect/>
          </a:stretch>
        </p:blipFill>
        <p:spPr>
          <a:xfrm>
            <a:off x="8290364" y="1958030"/>
            <a:ext cx="234000" cy="234000"/>
          </a:xfrm>
          <a:prstGeom prst="rect">
            <a:avLst/>
          </a:prstGeom>
          <a:noFill/>
          <a:ln cap="flat" cmpd="sng" w="9525">
            <a:solidFill>
              <a:srgbClr val="D9D9D9"/>
            </a:solidFill>
            <a:prstDash val="solid"/>
            <a:round/>
            <a:headEnd len="sm" w="sm" type="none"/>
            <a:tailEnd len="sm" w="sm" type="none"/>
          </a:ln>
        </p:spPr>
      </p:pic>
      <p:pic>
        <p:nvPicPr>
          <p:cNvPr id="533" name="Google Shape;533;p65" title="image2"/>
          <p:cNvPicPr preferRelativeResize="0"/>
          <p:nvPr/>
        </p:nvPicPr>
        <p:blipFill>
          <a:blip r:embed="rId4">
            <a:alphaModFix/>
          </a:blip>
          <a:stretch>
            <a:fillRect/>
          </a:stretch>
        </p:blipFill>
        <p:spPr>
          <a:xfrm>
            <a:off x="8290362" y="2403897"/>
            <a:ext cx="233993" cy="234000"/>
          </a:xfrm>
          <a:prstGeom prst="rect">
            <a:avLst/>
          </a:prstGeom>
          <a:noFill/>
          <a:ln cap="flat" cmpd="sng" w="9525">
            <a:solidFill>
              <a:srgbClr val="D9D9D9"/>
            </a:solidFill>
            <a:prstDash val="solid"/>
            <a:round/>
            <a:headEnd len="sm" w="sm" type="none"/>
            <a:tailEnd len="sm" w="sm" type="none"/>
          </a:ln>
        </p:spPr>
      </p:pic>
      <p:pic>
        <p:nvPicPr>
          <p:cNvPr id="534" name="Google Shape;534;p65" title="image3"/>
          <p:cNvPicPr preferRelativeResize="0"/>
          <p:nvPr/>
        </p:nvPicPr>
        <p:blipFill>
          <a:blip r:embed="rId5">
            <a:alphaModFix/>
          </a:blip>
          <a:stretch>
            <a:fillRect/>
          </a:stretch>
        </p:blipFill>
        <p:spPr>
          <a:xfrm>
            <a:off x="8290355" y="2849761"/>
            <a:ext cx="233993" cy="234000"/>
          </a:xfrm>
          <a:prstGeom prst="rect">
            <a:avLst/>
          </a:prstGeom>
          <a:noFill/>
          <a:ln>
            <a:noFill/>
          </a:ln>
        </p:spPr>
      </p:pic>
      <p:pic>
        <p:nvPicPr>
          <p:cNvPr id="535" name="Google Shape;535;p65" title="image4"/>
          <p:cNvPicPr preferRelativeResize="0"/>
          <p:nvPr/>
        </p:nvPicPr>
        <p:blipFill>
          <a:blip r:embed="rId6">
            <a:alphaModFix/>
          </a:blip>
          <a:stretch>
            <a:fillRect/>
          </a:stretch>
        </p:blipFill>
        <p:spPr>
          <a:xfrm>
            <a:off x="8290362" y="3295626"/>
            <a:ext cx="233993" cy="234000"/>
          </a:xfrm>
          <a:prstGeom prst="rect">
            <a:avLst/>
          </a:prstGeom>
          <a:noFill/>
          <a:ln cap="flat" cmpd="sng" w="9525">
            <a:solidFill>
              <a:srgbClr val="D9D9D9"/>
            </a:solidFill>
            <a:prstDash val="solid"/>
            <a:round/>
            <a:headEnd len="sm" w="sm" type="none"/>
            <a:tailEnd len="sm" w="sm" type="none"/>
          </a:ln>
        </p:spPr>
      </p:pic>
      <p:pic>
        <p:nvPicPr>
          <p:cNvPr id="536" name="Google Shape;536;p65" title="image5"/>
          <p:cNvPicPr preferRelativeResize="0"/>
          <p:nvPr/>
        </p:nvPicPr>
        <p:blipFill>
          <a:blip r:embed="rId7">
            <a:alphaModFix/>
          </a:blip>
          <a:stretch>
            <a:fillRect/>
          </a:stretch>
        </p:blipFill>
        <p:spPr>
          <a:xfrm>
            <a:off x="8290355" y="3747267"/>
            <a:ext cx="233994" cy="234000"/>
          </a:xfrm>
          <a:prstGeom prst="rect">
            <a:avLst/>
          </a:prstGeom>
          <a:noFill/>
          <a:ln cap="flat" cmpd="sng" w="9525">
            <a:solidFill>
              <a:srgbClr val="D9D9D9"/>
            </a:solidFill>
            <a:prstDash val="solid"/>
            <a:round/>
            <a:headEnd len="sm" w="sm" type="none"/>
            <a:tailEnd len="sm" w="sm" type="none"/>
          </a:ln>
        </p:spPr>
      </p:pic>
      <p:pic>
        <p:nvPicPr>
          <p:cNvPr id="537" name="Google Shape;537;p65" title="image6"/>
          <p:cNvPicPr preferRelativeResize="0"/>
          <p:nvPr/>
        </p:nvPicPr>
        <p:blipFill>
          <a:blip r:embed="rId8">
            <a:alphaModFix/>
          </a:blip>
          <a:stretch>
            <a:fillRect/>
          </a:stretch>
        </p:blipFill>
        <p:spPr>
          <a:xfrm>
            <a:off x="8290362" y="4194078"/>
            <a:ext cx="233993" cy="234000"/>
          </a:xfrm>
          <a:prstGeom prst="rect">
            <a:avLst/>
          </a:prstGeom>
          <a:noFill/>
          <a:ln cap="flat" cmpd="sng" w="9525">
            <a:solidFill>
              <a:srgbClr val="D9D9D9"/>
            </a:solidFill>
            <a:prstDash val="solid"/>
            <a:round/>
            <a:headEnd len="sm" w="sm" type="none"/>
            <a:tailEnd len="sm" w="sm" type="none"/>
          </a:ln>
        </p:spPr>
      </p:pic>
      <p:pic>
        <p:nvPicPr>
          <p:cNvPr id="538" name="Google Shape;538;p65" title="image7"/>
          <p:cNvPicPr preferRelativeResize="0"/>
          <p:nvPr/>
        </p:nvPicPr>
        <p:blipFill>
          <a:blip r:embed="rId9">
            <a:alphaModFix/>
          </a:blip>
          <a:stretch>
            <a:fillRect/>
          </a:stretch>
        </p:blipFill>
        <p:spPr>
          <a:xfrm>
            <a:off x="8290355" y="4633218"/>
            <a:ext cx="233993" cy="234000"/>
          </a:xfrm>
          <a:prstGeom prst="rect">
            <a:avLst/>
          </a:prstGeom>
          <a:noFill/>
          <a:ln cap="flat" cmpd="sng" w="9525">
            <a:solidFill>
              <a:srgbClr val="D9D9D9"/>
            </a:solidFill>
            <a:prstDash val="solid"/>
            <a:round/>
            <a:headEnd len="sm" w="sm" type="none"/>
            <a:tailEnd len="sm" w="sm" type="none"/>
          </a:ln>
        </p:spPr>
      </p:pic>
      <p:pic>
        <p:nvPicPr>
          <p:cNvPr id="539" name="Google Shape;539;p65" title="image8"/>
          <p:cNvPicPr preferRelativeResize="0"/>
          <p:nvPr/>
        </p:nvPicPr>
        <p:blipFill>
          <a:blip r:embed="rId10">
            <a:alphaModFix/>
          </a:blip>
          <a:stretch>
            <a:fillRect/>
          </a:stretch>
        </p:blipFill>
        <p:spPr>
          <a:xfrm>
            <a:off x="8290362" y="5134561"/>
            <a:ext cx="233993" cy="234000"/>
          </a:xfrm>
          <a:prstGeom prst="rect">
            <a:avLst/>
          </a:prstGeom>
          <a:noFill/>
          <a:ln cap="flat" cmpd="sng" w="9525">
            <a:solidFill>
              <a:srgbClr val="D9D9D9"/>
            </a:solidFill>
            <a:prstDash val="solid"/>
            <a:round/>
            <a:headEnd len="sm" w="sm" type="none"/>
            <a:tailEnd len="sm" w="sm" type="none"/>
          </a:ln>
        </p:spPr>
      </p:pic>
      <p:pic>
        <p:nvPicPr>
          <p:cNvPr id="540" name="Google Shape;540;p65" title="image9"/>
          <p:cNvPicPr preferRelativeResize="0"/>
          <p:nvPr/>
        </p:nvPicPr>
        <p:blipFill>
          <a:blip r:embed="rId11">
            <a:alphaModFix/>
          </a:blip>
          <a:stretch>
            <a:fillRect/>
          </a:stretch>
        </p:blipFill>
        <p:spPr>
          <a:xfrm>
            <a:off x="8290362" y="5535722"/>
            <a:ext cx="233993" cy="234000"/>
          </a:xfrm>
          <a:prstGeom prst="rect">
            <a:avLst/>
          </a:prstGeom>
          <a:noFill/>
          <a:ln cap="flat" cmpd="sng" w="9525">
            <a:solidFill>
              <a:srgbClr val="D9D9D9"/>
            </a:solidFill>
            <a:prstDash val="solid"/>
            <a:round/>
            <a:headEnd len="sm" w="sm" type="none"/>
            <a:tailEnd len="sm" w="sm" type="none"/>
          </a:ln>
        </p:spPr>
      </p:pic>
      <p:sp>
        <p:nvSpPr>
          <p:cNvPr id="541" name="Google Shape;541;p65"/>
          <p:cNvSpPr txBox="1"/>
          <p:nvPr/>
        </p:nvSpPr>
        <p:spPr>
          <a:xfrm>
            <a:off x="4092728" y="5880850"/>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Existing Investors</a:t>
            </a:r>
            <a:endParaRPr sz="1200">
              <a:latin typeface="Calibri"/>
              <a:ea typeface="Calibri"/>
              <a:cs typeface="Calibri"/>
              <a:sym typeface="Calibri"/>
            </a:endParaRPr>
          </a:p>
        </p:txBody>
      </p:sp>
      <p:sp>
        <p:nvSpPr>
          <p:cNvPr id="542" name="Google Shape;542;p65"/>
          <p:cNvSpPr/>
          <p:nvPr/>
        </p:nvSpPr>
        <p:spPr>
          <a:xfrm>
            <a:off x="3968904" y="6007099"/>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543" name="Google Shape;543;p65"/>
          <p:cNvSpPr txBox="1"/>
          <p:nvPr/>
        </p:nvSpPr>
        <p:spPr>
          <a:xfrm>
            <a:off x="2059171" y="5880850"/>
            <a:ext cx="14619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First-time Investors</a:t>
            </a:r>
            <a:endParaRPr sz="1200">
              <a:latin typeface="Calibri"/>
              <a:ea typeface="Calibri"/>
              <a:cs typeface="Calibri"/>
              <a:sym typeface="Calibri"/>
            </a:endParaRPr>
          </a:p>
        </p:txBody>
      </p:sp>
      <p:sp>
        <p:nvSpPr>
          <p:cNvPr id="544" name="Google Shape;544;p65"/>
          <p:cNvSpPr/>
          <p:nvPr/>
        </p:nvSpPr>
        <p:spPr>
          <a:xfrm>
            <a:off x="1935350" y="6007099"/>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545" name="Google Shape;545;p65" title="heading"/>
          <p:cNvGraphicFramePr/>
          <p:nvPr/>
        </p:nvGraphicFramePr>
        <p:xfrm>
          <a:off x="612808" y="1245755"/>
          <a:ext cx="3000000" cy="3000000"/>
        </p:xfrm>
        <a:graphic>
          <a:graphicData uri="http://schemas.openxmlformats.org/drawingml/2006/table">
            <a:tbl>
              <a:tblPr>
                <a:noFill/>
                <a:tableStyleId>{EE890A7D-BCE8-4467-88DF-81D9D564E4D2}</a:tableStyleId>
              </a:tblPr>
              <a:tblGrid>
                <a:gridCol w="1401325"/>
                <a:gridCol w="2812675"/>
                <a:gridCol w="1797425"/>
              </a:tblGrid>
              <a:tr h="304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Y-o-Y  # of unique Institutional Investors in US Tech</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sp>
        <p:nvSpPr>
          <p:cNvPr id="546" name="Google Shape;546;p65" title="Appendix"/>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First-time investors and Existing Investors are calculated from the available Equity Funding Rounds on Tracxn Platform. 1.The numbers in bracket correspond to the change from 2023.</a:t>
            </a:r>
            <a:endParaRPr>
              <a:latin typeface="Calibri"/>
              <a:ea typeface="Calibri"/>
              <a:cs typeface="Calibri"/>
              <a:sym typeface="Calibri"/>
            </a:endParaRPr>
          </a:p>
        </p:txBody>
      </p:sp>
      <p:cxnSp>
        <p:nvCxnSpPr>
          <p:cNvPr id="547" name="Google Shape;547;p65" title="line2"/>
          <p:cNvCxnSpPr/>
          <p:nvPr/>
        </p:nvCxnSpPr>
        <p:spPr>
          <a:xfrm>
            <a:off x="2377000" y="5792250"/>
            <a:ext cx="3169800" cy="4200"/>
          </a:xfrm>
          <a:prstGeom prst="straightConnector1">
            <a:avLst/>
          </a:prstGeom>
          <a:noFill/>
          <a:ln cap="flat" cmpd="sng" w="9525">
            <a:solidFill>
              <a:srgbClr val="000000"/>
            </a:solidFill>
            <a:prstDash val="solid"/>
            <a:round/>
            <a:headEnd len="med" w="med" type="stealth"/>
            <a:tailEnd len="med" w="med" type="stealth"/>
          </a:ln>
        </p:spPr>
      </p:cxnSp>
      <p:sp>
        <p:nvSpPr>
          <p:cNvPr id="548" name="Google Shape;548;p65" title="CAGR5yrs"/>
          <p:cNvSpPr/>
          <p:nvPr/>
        </p:nvSpPr>
        <p:spPr>
          <a:xfrm>
            <a:off x="2649025" y="5454825"/>
            <a:ext cx="2943000" cy="3042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400"/>
              <a:buFont typeface="Cambria"/>
              <a:buNone/>
            </a:pPr>
            <a:r>
              <a:rPr lang="en-US" sz="1000">
                <a:latin typeface="Calibri"/>
                <a:ea typeface="Calibri"/>
                <a:cs typeface="Calibri"/>
                <a:sym typeface="Calibri"/>
              </a:rPr>
              <a:t># First Time Investors (4Y) CAGR = </a:t>
            </a:r>
            <a:r>
              <a:rPr b="1" lang="en-US">
                <a:solidFill>
                  <a:srgbClr val="FF0000"/>
                </a:solidFill>
                <a:latin typeface="Calibri"/>
                <a:ea typeface="Calibri"/>
                <a:cs typeface="Calibri"/>
                <a:sym typeface="Calibri"/>
              </a:rPr>
              <a:t> -13%</a:t>
            </a:r>
            <a:endParaRPr b="1">
              <a:solidFill>
                <a:srgbClr val="FF0000"/>
              </a:solidFill>
              <a:latin typeface="Calibri"/>
              <a:ea typeface="Calibri"/>
              <a:cs typeface="Calibri"/>
              <a:sym typeface="Calibri"/>
            </a:endParaRPr>
          </a:p>
        </p:txBody>
      </p:sp>
      <p:cxnSp>
        <p:nvCxnSpPr>
          <p:cNvPr id="549" name="Google Shape;549;p65" title="line1"/>
          <p:cNvCxnSpPr/>
          <p:nvPr/>
        </p:nvCxnSpPr>
        <p:spPr>
          <a:xfrm flipH="1" rot="10800000">
            <a:off x="3307000" y="5411200"/>
            <a:ext cx="2344200" cy="18000"/>
          </a:xfrm>
          <a:prstGeom prst="straightConnector1">
            <a:avLst/>
          </a:prstGeom>
          <a:noFill/>
          <a:ln cap="flat" cmpd="sng" w="9525">
            <a:solidFill>
              <a:srgbClr val="000000"/>
            </a:solidFill>
            <a:prstDash val="solid"/>
            <a:round/>
            <a:headEnd len="med" w="med" type="stealth"/>
            <a:tailEnd len="med" w="med" type="stealth"/>
          </a:ln>
        </p:spPr>
      </p:cxnSp>
      <p:sp>
        <p:nvSpPr>
          <p:cNvPr id="550" name="Google Shape;550;p65" title="CAGR3yrs"/>
          <p:cNvSpPr/>
          <p:nvPr/>
        </p:nvSpPr>
        <p:spPr>
          <a:xfrm>
            <a:off x="3447225" y="5079125"/>
            <a:ext cx="2344200" cy="2340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Cambria"/>
              <a:buNone/>
            </a:pPr>
            <a:r>
              <a:rPr lang="en-US" sz="1000">
                <a:latin typeface="Calibri"/>
                <a:ea typeface="Calibri"/>
                <a:cs typeface="Calibri"/>
                <a:sym typeface="Calibri"/>
              </a:rPr>
              <a:t># First Time Investors (2Y) CAGR = </a:t>
            </a:r>
            <a:r>
              <a:rPr b="1" lang="en-US">
                <a:solidFill>
                  <a:srgbClr val="FF0000"/>
                </a:solidFill>
                <a:latin typeface="Calibri"/>
                <a:ea typeface="Calibri"/>
                <a:cs typeface="Calibri"/>
                <a:sym typeface="Calibri"/>
              </a:rPr>
              <a:t> -37%</a:t>
            </a:r>
            <a:endParaRPr b="1">
              <a:solidFill>
                <a:srgbClr val="FF0000"/>
              </a:solidFill>
              <a:latin typeface="Calibri"/>
              <a:ea typeface="Calibri"/>
              <a:cs typeface="Calibri"/>
              <a:sym typeface="Calibri"/>
            </a:endParaRPr>
          </a:p>
        </p:txBody>
      </p:sp>
      <p:pic>
        <p:nvPicPr>
          <p:cNvPr id="551" name="Google Shape;551;p65" title="Chart"/>
          <p:cNvPicPr preferRelativeResize="0"/>
          <p:nvPr/>
        </p:nvPicPr>
        <p:blipFill>
          <a:blip r:embed="rId12">
            <a:alphaModFix/>
          </a:blip>
          <a:stretch>
            <a:fillRect/>
          </a:stretch>
        </p:blipFill>
        <p:spPr>
          <a:xfrm>
            <a:off x="484632" y="1170432"/>
            <a:ext cx="6400799" cy="4087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6" title="Title"/>
          <p:cNvSpPr txBox="1"/>
          <p:nvPr/>
        </p:nvSpPr>
        <p:spPr>
          <a:xfrm>
            <a:off x="612808" y="160773"/>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Y-o-Y International Investors</a:t>
            </a:r>
            <a:endParaRPr b="1" sz="4000">
              <a:solidFill>
                <a:srgbClr val="08528C"/>
              </a:solidFill>
              <a:latin typeface="Calibri"/>
              <a:ea typeface="Calibri"/>
              <a:cs typeface="Calibri"/>
              <a:sym typeface="Calibri"/>
            </a:endParaRPr>
          </a:p>
        </p:txBody>
      </p:sp>
      <p:sp>
        <p:nvSpPr>
          <p:cNvPr id="557" name="Google Shape;557;p66"/>
          <p:cNvSpPr txBox="1"/>
          <p:nvPr/>
        </p:nvSpPr>
        <p:spPr>
          <a:xfrm>
            <a:off x="1" y="6515695"/>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558" name="Google Shape;558;p66"/>
          <p:cNvGraphicFramePr/>
          <p:nvPr/>
        </p:nvGraphicFramePr>
        <p:xfrm>
          <a:off x="7046983" y="1230603"/>
          <a:ext cx="3000000" cy="3000000"/>
        </p:xfrm>
        <a:graphic>
          <a:graphicData uri="http://schemas.openxmlformats.org/drawingml/2006/table">
            <a:tbl>
              <a:tblPr>
                <a:noFill/>
                <a:tableStyleId>{EE890A7D-BCE8-4467-88DF-81D9D564E4D2}</a:tableStyleId>
              </a:tblPr>
              <a:tblGrid>
                <a:gridCol w="830675"/>
                <a:gridCol w="2263600"/>
                <a:gridCol w="1837575"/>
              </a:tblGrid>
              <a:tr h="3192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International Institutional Investors in 2024</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3122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Stage</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 name</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US" sz="1200">
                          <a:latin typeface="Calibri"/>
                          <a:ea typeface="Calibri"/>
                          <a:cs typeface="Calibri"/>
                          <a:sym typeface="Calibri"/>
                        </a:rPr>
                        <a:t># Investments in 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Seed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Foresight Ventures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Spartan Group</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Blockchain Founders Fund</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2">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Early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Index Ventures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Viola FinTech</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0</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Late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SoftBank Vision Fund</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Prosperity7 Ventures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DST Global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59" name="Google Shape;559;p66" title="image1"/>
          <p:cNvPicPr preferRelativeResize="0"/>
          <p:nvPr/>
        </p:nvPicPr>
        <p:blipFill>
          <a:blip r:embed="rId3">
            <a:alphaModFix/>
          </a:blip>
          <a:stretch>
            <a:fillRect/>
          </a:stretch>
        </p:blipFill>
        <p:spPr>
          <a:xfrm>
            <a:off x="8063367" y="1958005"/>
            <a:ext cx="234000" cy="234000"/>
          </a:xfrm>
          <a:prstGeom prst="rect">
            <a:avLst/>
          </a:prstGeom>
          <a:noFill/>
          <a:ln cap="flat" cmpd="sng" w="9525">
            <a:solidFill>
              <a:srgbClr val="D9D9D9"/>
            </a:solidFill>
            <a:prstDash val="solid"/>
            <a:round/>
            <a:headEnd len="sm" w="sm" type="none"/>
            <a:tailEnd len="sm" w="sm" type="none"/>
          </a:ln>
        </p:spPr>
      </p:pic>
      <p:pic>
        <p:nvPicPr>
          <p:cNvPr id="560" name="Google Shape;560;p66" title="image2"/>
          <p:cNvPicPr preferRelativeResize="0"/>
          <p:nvPr/>
        </p:nvPicPr>
        <p:blipFill>
          <a:blip r:embed="rId4">
            <a:alphaModFix/>
          </a:blip>
          <a:stretch>
            <a:fillRect/>
          </a:stretch>
        </p:blipFill>
        <p:spPr>
          <a:xfrm>
            <a:off x="8061762" y="2403872"/>
            <a:ext cx="233993" cy="234000"/>
          </a:xfrm>
          <a:prstGeom prst="rect">
            <a:avLst/>
          </a:prstGeom>
          <a:noFill/>
          <a:ln cap="flat" cmpd="sng" w="9525">
            <a:solidFill>
              <a:srgbClr val="D9D9D9"/>
            </a:solidFill>
            <a:prstDash val="solid"/>
            <a:round/>
            <a:headEnd len="sm" w="sm" type="none"/>
            <a:tailEnd len="sm" w="sm" type="none"/>
          </a:ln>
        </p:spPr>
      </p:pic>
      <p:pic>
        <p:nvPicPr>
          <p:cNvPr id="561" name="Google Shape;561;p66" title="image3"/>
          <p:cNvPicPr preferRelativeResize="0"/>
          <p:nvPr/>
        </p:nvPicPr>
        <p:blipFill>
          <a:blip r:embed="rId5">
            <a:alphaModFix/>
          </a:blip>
          <a:stretch>
            <a:fillRect/>
          </a:stretch>
        </p:blipFill>
        <p:spPr>
          <a:xfrm>
            <a:off x="8061755" y="2849736"/>
            <a:ext cx="233993" cy="234000"/>
          </a:xfrm>
          <a:prstGeom prst="rect">
            <a:avLst/>
          </a:prstGeom>
          <a:noFill/>
          <a:ln>
            <a:noFill/>
          </a:ln>
        </p:spPr>
      </p:pic>
      <p:pic>
        <p:nvPicPr>
          <p:cNvPr id="562" name="Google Shape;562;p66" title="image4"/>
          <p:cNvPicPr preferRelativeResize="0"/>
          <p:nvPr/>
        </p:nvPicPr>
        <p:blipFill>
          <a:blip r:embed="rId6">
            <a:alphaModFix/>
          </a:blip>
          <a:stretch>
            <a:fillRect/>
          </a:stretch>
        </p:blipFill>
        <p:spPr>
          <a:xfrm>
            <a:off x="8061762" y="3316660"/>
            <a:ext cx="233993" cy="234000"/>
          </a:xfrm>
          <a:prstGeom prst="rect">
            <a:avLst/>
          </a:prstGeom>
          <a:noFill/>
          <a:ln cap="flat" cmpd="sng" w="9525">
            <a:solidFill>
              <a:srgbClr val="D9D9D9"/>
            </a:solidFill>
            <a:prstDash val="solid"/>
            <a:round/>
            <a:headEnd len="sm" w="sm" type="none"/>
            <a:tailEnd len="sm" w="sm" type="none"/>
          </a:ln>
        </p:spPr>
      </p:pic>
      <p:pic>
        <p:nvPicPr>
          <p:cNvPr id="563" name="Google Shape;563;p66" title="image5"/>
          <p:cNvPicPr preferRelativeResize="0"/>
          <p:nvPr/>
        </p:nvPicPr>
        <p:blipFill>
          <a:blip r:embed="rId7">
            <a:alphaModFix/>
          </a:blip>
          <a:stretch>
            <a:fillRect/>
          </a:stretch>
        </p:blipFill>
        <p:spPr>
          <a:xfrm>
            <a:off x="8061755" y="3741464"/>
            <a:ext cx="233993" cy="234000"/>
          </a:xfrm>
          <a:prstGeom prst="rect">
            <a:avLst/>
          </a:prstGeom>
          <a:noFill/>
          <a:ln cap="flat" cmpd="sng" w="9525">
            <a:solidFill>
              <a:srgbClr val="D9D9D9"/>
            </a:solidFill>
            <a:prstDash val="solid"/>
            <a:round/>
            <a:headEnd len="sm" w="sm" type="none"/>
            <a:tailEnd len="sm" w="sm" type="none"/>
          </a:ln>
        </p:spPr>
      </p:pic>
      <p:pic>
        <p:nvPicPr>
          <p:cNvPr id="564" name="Google Shape;564;p66" title="image7"/>
          <p:cNvPicPr preferRelativeResize="0"/>
          <p:nvPr/>
        </p:nvPicPr>
        <p:blipFill>
          <a:blip r:embed="rId8">
            <a:alphaModFix/>
          </a:blip>
          <a:stretch>
            <a:fillRect/>
          </a:stretch>
        </p:blipFill>
        <p:spPr>
          <a:xfrm>
            <a:off x="8061755" y="4217135"/>
            <a:ext cx="233993" cy="234000"/>
          </a:xfrm>
          <a:prstGeom prst="rect">
            <a:avLst/>
          </a:prstGeom>
          <a:noFill/>
          <a:ln cap="flat" cmpd="sng" w="9525">
            <a:solidFill>
              <a:srgbClr val="D9D9D9"/>
            </a:solidFill>
            <a:prstDash val="solid"/>
            <a:round/>
            <a:headEnd len="sm" w="sm" type="none"/>
            <a:tailEnd len="sm" w="sm" type="none"/>
          </a:ln>
        </p:spPr>
      </p:pic>
      <p:pic>
        <p:nvPicPr>
          <p:cNvPr id="565" name="Google Shape;565;p66" title="image8"/>
          <p:cNvPicPr preferRelativeResize="0"/>
          <p:nvPr/>
        </p:nvPicPr>
        <p:blipFill>
          <a:blip r:embed="rId9">
            <a:alphaModFix/>
          </a:blip>
          <a:stretch>
            <a:fillRect/>
          </a:stretch>
        </p:blipFill>
        <p:spPr>
          <a:xfrm>
            <a:off x="8061762" y="4637900"/>
            <a:ext cx="233994" cy="234000"/>
          </a:xfrm>
          <a:prstGeom prst="rect">
            <a:avLst/>
          </a:prstGeom>
          <a:noFill/>
          <a:ln cap="flat" cmpd="sng" w="9525">
            <a:solidFill>
              <a:srgbClr val="D9D9D9"/>
            </a:solidFill>
            <a:prstDash val="solid"/>
            <a:round/>
            <a:headEnd len="sm" w="sm" type="none"/>
            <a:tailEnd len="sm" w="sm" type="none"/>
          </a:ln>
        </p:spPr>
      </p:pic>
      <p:pic>
        <p:nvPicPr>
          <p:cNvPr id="566" name="Google Shape;566;p66" title="image9"/>
          <p:cNvPicPr preferRelativeResize="0"/>
          <p:nvPr/>
        </p:nvPicPr>
        <p:blipFill>
          <a:blip r:embed="rId10">
            <a:alphaModFix/>
          </a:blip>
          <a:stretch>
            <a:fillRect/>
          </a:stretch>
        </p:blipFill>
        <p:spPr>
          <a:xfrm>
            <a:off x="8061762" y="5117606"/>
            <a:ext cx="233993" cy="234000"/>
          </a:xfrm>
          <a:prstGeom prst="rect">
            <a:avLst/>
          </a:prstGeom>
          <a:noFill/>
          <a:ln cap="flat" cmpd="sng" w="9525">
            <a:solidFill>
              <a:srgbClr val="D9D9D9"/>
            </a:solidFill>
            <a:prstDash val="solid"/>
            <a:round/>
            <a:headEnd len="sm" w="sm" type="none"/>
            <a:tailEnd len="sm" w="sm" type="none"/>
          </a:ln>
        </p:spPr>
      </p:pic>
      <p:sp>
        <p:nvSpPr>
          <p:cNvPr id="567" name="Google Shape;567;p66"/>
          <p:cNvSpPr txBox="1"/>
          <p:nvPr/>
        </p:nvSpPr>
        <p:spPr>
          <a:xfrm>
            <a:off x="2973577" y="5880825"/>
            <a:ext cx="19665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International Investors</a:t>
            </a:r>
            <a:endParaRPr sz="1200">
              <a:latin typeface="Calibri"/>
              <a:ea typeface="Calibri"/>
              <a:cs typeface="Calibri"/>
              <a:sym typeface="Calibri"/>
            </a:endParaRPr>
          </a:p>
        </p:txBody>
      </p:sp>
      <p:sp>
        <p:nvSpPr>
          <p:cNvPr id="568" name="Google Shape;568;p66"/>
          <p:cNvSpPr/>
          <p:nvPr/>
        </p:nvSpPr>
        <p:spPr>
          <a:xfrm>
            <a:off x="2849750" y="6007074"/>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569" name="Google Shape;569;p66" title="heading"/>
          <p:cNvGraphicFramePr/>
          <p:nvPr/>
        </p:nvGraphicFramePr>
        <p:xfrm>
          <a:off x="612808" y="1245730"/>
          <a:ext cx="3000000" cy="3000000"/>
        </p:xfrm>
        <a:graphic>
          <a:graphicData uri="http://schemas.openxmlformats.org/drawingml/2006/table">
            <a:tbl>
              <a:tblPr>
                <a:noFill/>
                <a:tableStyleId>{EE890A7D-BCE8-4467-88DF-81D9D564E4D2}</a:tableStyleId>
              </a:tblPr>
              <a:tblGrid>
                <a:gridCol w="1401325"/>
                <a:gridCol w="2812675"/>
                <a:gridCol w="1797425"/>
              </a:tblGrid>
              <a:tr h="304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Y-o-Y  # of unique Institutional Investors in US Tech</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bl>
          </a:graphicData>
        </a:graphic>
      </p:graphicFrame>
      <p:sp>
        <p:nvSpPr>
          <p:cNvPr id="570" name="Google Shape;570;p66" title="Appendix"/>
          <p:cNvSpPr txBox="1"/>
          <p:nvPr/>
        </p:nvSpPr>
        <p:spPr>
          <a:xfrm>
            <a:off x="621970" y="6310388"/>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International Investors are the investors who are based outside of the Geo mentioned in the report. 1.The numbers in bracket correspond to the change from 2023.</a:t>
            </a:r>
            <a:endParaRPr sz="900">
              <a:latin typeface="Calibri"/>
              <a:ea typeface="Calibri"/>
              <a:cs typeface="Calibri"/>
              <a:sym typeface="Calibri"/>
            </a:endParaRPr>
          </a:p>
        </p:txBody>
      </p:sp>
      <p:pic>
        <p:nvPicPr>
          <p:cNvPr id="571" name="Google Shape;571;p66" title="Chart"/>
          <p:cNvPicPr preferRelativeResize="0"/>
          <p:nvPr/>
        </p:nvPicPr>
        <p:blipFill>
          <a:blip r:embed="rId11">
            <a:alphaModFix/>
          </a:blip>
          <a:stretch>
            <a:fillRect/>
          </a:stretch>
        </p:blipFill>
        <p:spPr>
          <a:xfrm>
            <a:off x="408425" y="1628925"/>
            <a:ext cx="6415589" cy="4625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7"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a:t>
            </a:r>
            <a:r>
              <a:rPr lang="en-US">
                <a:solidFill>
                  <a:srgbClr val="08528C"/>
                </a:solidFill>
              </a:rPr>
              <a:t>Accelerators &amp; Incubators</a:t>
            </a:r>
            <a:endParaRPr>
              <a:solidFill>
                <a:srgbClr val="08528C"/>
              </a:solidFill>
            </a:endParaRPr>
          </a:p>
        </p:txBody>
      </p:sp>
      <p:sp>
        <p:nvSpPr>
          <p:cNvPr id="577" name="Google Shape;577;p6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578" name="Google Shape;578;p67"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579" name="Google Shape;579;p67"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580" name="Google Shape;580;p67"/>
          <p:cNvGraphicFramePr/>
          <p:nvPr/>
        </p:nvGraphicFramePr>
        <p:xfrm>
          <a:off x="613183" y="1094151"/>
          <a:ext cx="3000000" cy="3000000"/>
        </p:xfrm>
        <a:graphic>
          <a:graphicData uri="http://schemas.openxmlformats.org/drawingml/2006/table">
            <a:tbl>
              <a:tblPr>
                <a:noFill/>
                <a:tableStyleId>{3957604C-1A65-4B10-8351-92650B73C763}</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Y Combinator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4821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351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 ($17.9B), Stripe ($9.8B), Flexport ($2.5B)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Techstars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4631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146</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Ramp ($1.4B), Twelve ($387M), LevelTen Energy ($137M)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Plug and Play Tech Center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1589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Caresyntax ($303M), Platform Science ($293M), Pindrop Security ($232M)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Entrepreneurs Roundtable Accelerator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326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Nayya ($106M), Intenseye ($94.4M), Modern Finance ($28.3M)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LAUNCH Accelerator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211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Lately ($2.8M), Ecodrive ($300K), Coffee Clozers ($225K)</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500 Global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2352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Clearcover ($406M), BillionToOne ($389M)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Breakthrough Energy</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Form Energy ($1.1B), KoBold Metals ($892M), Boston Metal ($418M)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South Park Commons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Muon Space ($91.7M), Transcend ($90.0M), Clerk ($80.2M)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Neo</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Scale ($1.6B), Ramp ($1.4B), Vanta ($353M)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AlleyCorp</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Spring ($503M), Maven ($425M), Altana ($343M)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81" name="Google Shape;581;p67" title="image3"/>
          <p:cNvPicPr preferRelativeResize="0"/>
          <p:nvPr/>
        </p:nvPicPr>
        <p:blipFill>
          <a:blip r:embed="rId5">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582" name="Google Shape;582;p67"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583" name="Google Shape;583;p67" title="image5"/>
          <p:cNvPicPr preferRelativeResize="0"/>
          <p:nvPr/>
        </p:nvPicPr>
        <p:blipFill>
          <a:blip r:embed="rId7">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584" name="Google Shape;584;p67" title="image6"/>
          <p:cNvPicPr preferRelativeResize="0"/>
          <p:nvPr/>
        </p:nvPicPr>
        <p:blipFill>
          <a:blip r:embed="rId8">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585" name="Google Shape;585;p67" title="image7"/>
          <p:cNvPicPr preferRelativeResize="0"/>
          <p:nvPr/>
        </p:nvPicPr>
        <p:blipFill>
          <a:blip r:embed="rId9">
            <a:alphaModFix/>
          </a:blip>
          <a:stretch>
            <a:fillRect/>
          </a:stretch>
        </p:blipFill>
        <p:spPr>
          <a:xfrm>
            <a:off x="1115223" y="4418957"/>
            <a:ext cx="216000" cy="216000"/>
          </a:xfrm>
          <a:prstGeom prst="rect">
            <a:avLst/>
          </a:prstGeom>
          <a:noFill/>
          <a:ln cap="flat" cmpd="sng" w="9525">
            <a:solidFill>
              <a:srgbClr val="D9D9D9"/>
            </a:solidFill>
            <a:prstDash val="solid"/>
            <a:round/>
            <a:headEnd len="sm" w="sm" type="none"/>
            <a:tailEnd len="sm" w="sm" type="none"/>
          </a:ln>
        </p:spPr>
      </p:pic>
      <p:pic>
        <p:nvPicPr>
          <p:cNvPr id="586" name="Google Shape;586;p67"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587" name="Google Shape;587;p67"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588" name="Google Shape;588;p67" title="image10"/>
          <p:cNvPicPr preferRelativeResize="0"/>
          <p:nvPr/>
        </p:nvPicPr>
        <p:blipFill>
          <a:blip r:embed="rId12">
            <a:alphaModFix/>
          </a:blip>
          <a:stretch>
            <a:fillRect/>
          </a:stretch>
        </p:blipFill>
        <p:spPr>
          <a:xfrm>
            <a:off x="1115223" y="5763682"/>
            <a:ext cx="216000" cy="216000"/>
          </a:xfrm>
          <a:prstGeom prst="rect">
            <a:avLst/>
          </a:prstGeom>
          <a:noFill/>
          <a:ln cap="flat" cmpd="sng" w="9525">
            <a:solidFill>
              <a:srgbClr val="D9D9D9"/>
            </a:solidFill>
            <a:prstDash val="solid"/>
            <a:round/>
            <a:headEnd len="sm" w="sm" type="none"/>
            <a:tailEnd len="sm" w="sm" type="none"/>
          </a:ln>
        </p:spPr>
      </p:pic>
      <p:sp>
        <p:nvSpPr>
          <p:cNvPr id="589" name="Google Shape;589;p67"/>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US Tech.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8"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a:t>
            </a:r>
            <a:r>
              <a:rPr lang="en-US">
                <a:solidFill>
                  <a:srgbClr val="08528C"/>
                </a:solidFill>
              </a:rPr>
              <a:t>VC - Seed</a:t>
            </a:r>
            <a:endParaRPr>
              <a:solidFill>
                <a:srgbClr val="08528C"/>
              </a:solidFill>
            </a:endParaRPr>
          </a:p>
        </p:txBody>
      </p:sp>
      <p:sp>
        <p:nvSpPr>
          <p:cNvPr id="595" name="Google Shape;595;p6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596" name="Google Shape;596;p68"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597" name="Google Shape;597;p68"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598" name="Google Shape;598;p68"/>
          <p:cNvGraphicFramePr/>
          <p:nvPr/>
        </p:nvGraphicFramePr>
        <p:xfrm>
          <a:off x="613183" y="1094151"/>
          <a:ext cx="3000000" cy="3000000"/>
        </p:xfrm>
        <a:graphic>
          <a:graphicData uri="http://schemas.openxmlformats.org/drawingml/2006/table">
            <a:tbl>
              <a:tblPr>
                <a:noFill/>
                <a:tableStyleId>{3957604C-1A65-4B10-8351-92650B73C763}</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Alumni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1134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Ascend Elements ($1.0B), Groq ($1.0B), Human Interest ($664M)</a:t>
                      </a:r>
                      <a:endParaRPr sz="11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a16z</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1009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 ($17.9B), xAI ($11.1B), Waymo ($11.1B)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Gaingels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940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 ($9.7B), Capchase ($495M), Maven ($425M)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Soma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917</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Ramp ($1.4B), Rippling ($1.4B), Astranis ($753M)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Liquid 2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259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Carbon Robotics ($255M), Albedo ($97.0M), Yoshi ($90.6M)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BoxGroup</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579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Flexport ($2.5B), Ramp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Climate Capital</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320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KoBold Metals ($892M), Arcadia ($555M), Twelve ($387M)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Everywhere</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276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Headway ($321M), Adonis ($54.0M), Wagmo ($28.3M)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Felicis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400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Flexport ($2.5B), Crusoe ($1.3B), Astranis ($753M)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Pear VC</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226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Vanta ($353M), BioAge Labs ($294M), Senti Biosciences ($196M)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99" name="Google Shape;599;p68" title="image3"/>
          <p:cNvPicPr preferRelativeResize="0"/>
          <p:nvPr/>
        </p:nvPicPr>
        <p:blipFill>
          <a:blip r:embed="rId5">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600" name="Google Shape;600;p68" title="image4"/>
          <p:cNvPicPr preferRelativeResize="0"/>
          <p:nvPr/>
        </p:nvPicPr>
        <p:blipFill>
          <a:blip r:embed="rId6">
            <a:alphaModFix/>
          </a:blip>
          <a:stretch>
            <a:fillRect/>
          </a:stretch>
        </p:blipFill>
        <p:spPr>
          <a:xfrm>
            <a:off x="1115223" y="3082852"/>
            <a:ext cx="216000" cy="216000"/>
          </a:xfrm>
          <a:prstGeom prst="rect">
            <a:avLst/>
          </a:prstGeom>
          <a:noFill/>
          <a:ln cap="flat" cmpd="sng" w="9525">
            <a:solidFill>
              <a:srgbClr val="D9D9D9"/>
            </a:solidFill>
            <a:prstDash val="solid"/>
            <a:round/>
            <a:headEnd len="sm" w="sm" type="none"/>
            <a:tailEnd len="sm" w="sm" type="none"/>
          </a:ln>
        </p:spPr>
      </p:pic>
      <p:pic>
        <p:nvPicPr>
          <p:cNvPr id="601" name="Google Shape;601;p68" title="image5"/>
          <p:cNvPicPr preferRelativeResize="0"/>
          <p:nvPr/>
        </p:nvPicPr>
        <p:blipFill>
          <a:blip r:embed="rId7">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602" name="Google Shape;602;p68" title="image6"/>
          <p:cNvPicPr preferRelativeResize="0"/>
          <p:nvPr/>
        </p:nvPicPr>
        <p:blipFill>
          <a:blip r:embed="rId8">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603" name="Google Shape;603;p68" title="image7"/>
          <p:cNvPicPr preferRelativeResize="0"/>
          <p:nvPr/>
        </p:nvPicPr>
        <p:blipFill>
          <a:blip r:embed="rId9">
            <a:alphaModFix/>
          </a:blip>
          <a:stretch>
            <a:fillRect/>
          </a:stretch>
        </p:blipFill>
        <p:spPr>
          <a:xfrm>
            <a:off x="1116504" y="4418957"/>
            <a:ext cx="216000" cy="216000"/>
          </a:xfrm>
          <a:prstGeom prst="rect">
            <a:avLst/>
          </a:prstGeom>
          <a:noFill/>
          <a:ln cap="flat" cmpd="sng" w="9525">
            <a:solidFill>
              <a:srgbClr val="D9D9D9"/>
            </a:solidFill>
            <a:prstDash val="solid"/>
            <a:round/>
            <a:headEnd len="sm" w="sm" type="none"/>
            <a:tailEnd len="sm" w="sm" type="none"/>
          </a:ln>
        </p:spPr>
      </p:pic>
      <p:pic>
        <p:nvPicPr>
          <p:cNvPr id="604" name="Google Shape;604;p68"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605" name="Google Shape;605;p68"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606" name="Google Shape;606;p68" title="image10"/>
          <p:cNvPicPr preferRelativeResize="0"/>
          <p:nvPr/>
        </p:nvPicPr>
        <p:blipFill>
          <a:blip r:embed="rId12">
            <a:alphaModFix/>
          </a:blip>
          <a:stretch>
            <a:fillRect/>
          </a:stretch>
        </p:blipFill>
        <p:spPr>
          <a:xfrm>
            <a:off x="1115223" y="5746554"/>
            <a:ext cx="216000" cy="216000"/>
          </a:xfrm>
          <a:prstGeom prst="rect">
            <a:avLst/>
          </a:prstGeom>
          <a:noFill/>
          <a:ln cap="flat" cmpd="sng" w="9525">
            <a:solidFill>
              <a:srgbClr val="D9D9D9"/>
            </a:solidFill>
            <a:prstDash val="solid"/>
            <a:round/>
            <a:headEnd len="sm" w="sm" type="none"/>
            <a:tailEnd len="sm" w="sm" type="none"/>
          </a:ln>
        </p:spPr>
      </p:pic>
      <p:sp>
        <p:nvSpPr>
          <p:cNvPr id="607" name="Google Shape;607;p68"/>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US Tech.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9" title="Title"/>
          <p:cNvSpPr txBox="1"/>
          <p:nvPr>
            <p:ph type="title"/>
          </p:nvPr>
        </p:nvSpPr>
        <p:spPr>
          <a:xfrm>
            <a:off x="732225" y="160800"/>
            <a:ext cx="108501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VC - Early Stage</a:t>
            </a:r>
            <a:endParaRPr>
              <a:solidFill>
                <a:srgbClr val="08528C"/>
              </a:solidFill>
            </a:endParaRPr>
          </a:p>
        </p:txBody>
      </p:sp>
      <p:sp>
        <p:nvSpPr>
          <p:cNvPr id="613" name="Google Shape;613;p6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14" name="Google Shape;614;p69"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615" name="Google Shape;615;p69" title="image2"/>
          <p:cNvPicPr preferRelativeResize="0"/>
          <p:nvPr/>
        </p:nvPicPr>
        <p:blipFill>
          <a:blip r:embed="rId4">
            <a:alphaModFix/>
          </a:blip>
          <a:stretch>
            <a:fillRect/>
          </a:stretch>
        </p:blipFill>
        <p:spPr>
          <a:xfrm>
            <a:off x="1115223" y="2144316"/>
            <a:ext cx="216000" cy="216000"/>
          </a:xfrm>
          <a:prstGeom prst="rect">
            <a:avLst/>
          </a:prstGeom>
          <a:noFill/>
          <a:ln cap="flat" cmpd="sng" w="9525">
            <a:solidFill>
              <a:srgbClr val="D9D9D9"/>
            </a:solidFill>
            <a:prstDash val="solid"/>
            <a:round/>
            <a:headEnd len="sm" w="sm" type="none"/>
            <a:tailEnd len="sm" w="sm" type="none"/>
          </a:ln>
        </p:spPr>
      </p:pic>
      <p:graphicFrame>
        <p:nvGraphicFramePr>
          <p:cNvPr id="616" name="Google Shape;616;p69"/>
          <p:cNvGraphicFramePr/>
          <p:nvPr/>
        </p:nvGraphicFramePr>
        <p:xfrm>
          <a:off x="613183" y="1094151"/>
          <a:ext cx="3000000" cy="3000000"/>
        </p:xfrm>
        <a:graphic>
          <a:graphicData uri="http://schemas.openxmlformats.org/drawingml/2006/table">
            <a:tbl>
              <a:tblPr>
                <a:noFill/>
                <a:tableStyleId>{3957604C-1A65-4B10-8351-92650B73C763}</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General Catalyst</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730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Anduril ($3.8B), Devoted Health ($2.3B)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Lightspeed Venture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892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Epic Games ($8.1B), Anduril ($3.8B)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Sequoia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1601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 ($17.9B), xAI ($11.1B), Stripe ($9.8B)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Bessemer Venture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808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Sila Nanotechnologies ($1.3B), Claroty ($732M), Melio ($654M)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Khosla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639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 ($17.9B), Stripe ($9.8B), Ramp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Google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700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Flexport ($2.5B), Freenome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Index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Kingdom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626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Scale ($1.6B), Figma ($749M), Tekion ($600M)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Insight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783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 ($9.7B), Armis Security ($800M), Abnormal Security ($557M)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New Enterprise Associates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1130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 ($9.7B), Wonder ($1.2B), Xaira ($1.0B)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Accel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1087</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Scale ($1.6B), Snyk ($1.3B), Wonder ($1.2B)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17" name="Google Shape;617;p69" title="image3"/>
          <p:cNvPicPr preferRelativeResize="0"/>
          <p:nvPr/>
        </p:nvPicPr>
        <p:blipFill>
          <a:blip r:embed="rId5">
            <a:alphaModFix/>
          </a:blip>
          <a:stretch>
            <a:fillRect/>
          </a:stretch>
        </p:blipFill>
        <p:spPr>
          <a:xfrm>
            <a:off x="1115223" y="2601185"/>
            <a:ext cx="216000" cy="216000"/>
          </a:xfrm>
          <a:prstGeom prst="rect">
            <a:avLst/>
          </a:prstGeom>
          <a:noFill/>
          <a:ln cap="flat" cmpd="sng" w="9525">
            <a:solidFill>
              <a:srgbClr val="D9D9D9"/>
            </a:solidFill>
            <a:prstDash val="solid"/>
            <a:round/>
            <a:headEnd len="sm" w="sm" type="none"/>
            <a:tailEnd len="sm" w="sm" type="none"/>
          </a:ln>
        </p:spPr>
      </p:pic>
      <p:pic>
        <p:nvPicPr>
          <p:cNvPr id="618" name="Google Shape;618;p69"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19" name="Google Shape;619;p69" title="image5"/>
          <p:cNvPicPr preferRelativeResize="0"/>
          <p:nvPr/>
        </p:nvPicPr>
        <p:blipFill>
          <a:blip r:embed="rId7">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620" name="Google Shape;620;p69" title="image6"/>
          <p:cNvPicPr preferRelativeResize="0"/>
          <p:nvPr/>
        </p:nvPicPr>
        <p:blipFill>
          <a:blip r:embed="rId8">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621" name="Google Shape;621;p69" title="image7"/>
          <p:cNvPicPr preferRelativeResize="0"/>
          <p:nvPr/>
        </p:nvPicPr>
        <p:blipFill>
          <a:blip r:embed="rId9">
            <a:alphaModFix/>
          </a:blip>
          <a:stretch>
            <a:fillRect/>
          </a:stretch>
        </p:blipFill>
        <p:spPr>
          <a:xfrm>
            <a:off x="1115223" y="4438397"/>
            <a:ext cx="216000" cy="216000"/>
          </a:xfrm>
          <a:prstGeom prst="rect">
            <a:avLst/>
          </a:prstGeom>
          <a:noFill/>
          <a:ln cap="flat" cmpd="sng" w="9525">
            <a:solidFill>
              <a:srgbClr val="D9D9D9"/>
            </a:solidFill>
            <a:prstDash val="solid"/>
            <a:round/>
            <a:headEnd len="sm" w="sm" type="none"/>
            <a:tailEnd len="sm" w="sm" type="none"/>
          </a:ln>
        </p:spPr>
      </p:pic>
      <p:pic>
        <p:nvPicPr>
          <p:cNvPr id="622" name="Google Shape;622;p69"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623" name="Google Shape;623;p69"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624" name="Google Shape;624;p69" title="image10"/>
          <p:cNvPicPr preferRelativeResize="0"/>
          <p:nvPr/>
        </p:nvPicPr>
        <p:blipFill>
          <a:blip r:embed="rId12">
            <a:alphaModFix/>
          </a:blip>
          <a:stretch>
            <a:fillRect/>
          </a:stretch>
        </p:blipFill>
        <p:spPr>
          <a:xfrm>
            <a:off x="1115223" y="5746554"/>
            <a:ext cx="216000" cy="216000"/>
          </a:xfrm>
          <a:prstGeom prst="rect">
            <a:avLst/>
          </a:prstGeom>
          <a:noFill/>
          <a:ln cap="flat" cmpd="sng" w="9525">
            <a:solidFill>
              <a:srgbClr val="D9D9D9"/>
            </a:solidFill>
            <a:prstDash val="solid"/>
            <a:round/>
            <a:headEnd len="sm" w="sm" type="none"/>
            <a:tailEnd len="sm" w="sm" type="none"/>
          </a:ln>
        </p:spPr>
      </p:pic>
      <p:sp>
        <p:nvSpPr>
          <p:cNvPr id="625" name="Google Shape;625;p69"/>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US Tech.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0"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VC - Late Stage</a:t>
            </a:r>
            <a:endParaRPr>
              <a:solidFill>
                <a:srgbClr val="08528C"/>
              </a:solidFill>
            </a:endParaRPr>
          </a:p>
        </p:txBody>
      </p:sp>
      <p:sp>
        <p:nvSpPr>
          <p:cNvPr id="631" name="Google Shape;631;p7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32" name="Google Shape;632;p70"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633" name="Google Shape;633;p70" title="image2"/>
          <p:cNvPicPr preferRelativeResize="0"/>
          <p:nvPr/>
        </p:nvPicPr>
        <p:blipFill>
          <a:blip r:embed="rId4">
            <a:alphaModFix/>
          </a:blip>
          <a:stretch>
            <a:fillRect/>
          </a:stretch>
        </p:blipFill>
        <p:spPr>
          <a:xfrm>
            <a:off x="1115223" y="2190196"/>
            <a:ext cx="216000" cy="216000"/>
          </a:xfrm>
          <a:prstGeom prst="rect">
            <a:avLst/>
          </a:prstGeom>
          <a:noFill/>
          <a:ln cap="flat" cmpd="sng" w="9525">
            <a:solidFill>
              <a:srgbClr val="D9D9D9"/>
            </a:solidFill>
            <a:prstDash val="solid"/>
            <a:round/>
            <a:headEnd len="sm" w="sm" type="none"/>
            <a:tailEnd len="sm" w="sm" type="none"/>
          </a:ln>
        </p:spPr>
      </p:pic>
      <p:pic>
        <p:nvPicPr>
          <p:cNvPr id="634" name="Google Shape;634;p70" title="image3"/>
          <p:cNvPicPr preferRelativeResize="0"/>
          <p:nvPr/>
        </p:nvPicPr>
        <p:blipFill>
          <a:blip r:embed="rId5">
            <a:alphaModFix/>
          </a:blip>
          <a:stretch>
            <a:fillRect/>
          </a:stretch>
        </p:blipFill>
        <p:spPr>
          <a:xfrm>
            <a:off x="1115223" y="2675266"/>
            <a:ext cx="216000" cy="216000"/>
          </a:xfrm>
          <a:prstGeom prst="rect">
            <a:avLst/>
          </a:prstGeom>
          <a:noFill/>
          <a:ln cap="flat" cmpd="sng" w="9525">
            <a:solidFill>
              <a:srgbClr val="D9D9D9"/>
            </a:solidFill>
            <a:prstDash val="solid"/>
            <a:round/>
            <a:headEnd len="sm" w="sm" type="none"/>
            <a:tailEnd len="sm" w="sm" type="none"/>
          </a:ln>
        </p:spPr>
      </p:pic>
      <p:graphicFrame>
        <p:nvGraphicFramePr>
          <p:cNvPr id="635" name="Google Shape;635;p70"/>
          <p:cNvGraphicFramePr/>
          <p:nvPr/>
        </p:nvGraphicFramePr>
        <p:xfrm>
          <a:off x="613183" y="1094151"/>
          <a:ext cx="3000000" cy="3000000"/>
        </p:xfrm>
        <a:graphic>
          <a:graphicData uri="http://schemas.openxmlformats.org/drawingml/2006/table">
            <a:tbl>
              <a:tblPr>
                <a:noFill/>
                <a:tableStyleId>{3957604C-1A65-4B10-8351-92650B73C763}</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Sapphire Ventures</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Anthropic ($9.8B), BetterUp ($628M), Glean ($560M)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SoftBank Vision Fund</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Kingdom</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334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Flexport ($2.5B), Devoted Health ($2.3B), AlphaSense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Altimeter Capital</a:t>
                      </a:r>
                      <a:endParaRPr sz="1200" u="none" cap="none" strike="noStrike">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 ($17.9B), Epic Games ($8.1B), Anduril ($3.8B)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CapitalG</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Databricks ($9.7B), AlphaSense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Bond Capital</a:t>
                      </a:r>
                      <a:endParaRPr sz="1200" u="none" cap="none" strike="noStrike">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 ($9.8B), Epic Games ($8.1B), AlphaSense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Notable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K Health ($439M), Kong ($345M), Nozomi Networks ($266M)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Geodesic Capital</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 ($9.7B), Snyk ($1.3B), Figma ($749M)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NewView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Human Interest ($664M), Sigma Computing ($652M), Clumio ($261M)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Alkeon Capital Management</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 ($9.7B), AlphaSense ($1.4B), Snyk ($1.3B)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Cross Creek</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Pindrop Security ($232M), Novidea ($120M), Cortex ($112M)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36" name="Google Shape;636;p70"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37" name="Google Shape;637;p70" title="image5"/>
          <p:cNvPicPr preferRelativeResize="0"/>
          <p:nvPr/>
        </p:nvPicPr>
        <p:blipFill>
          <a:blip r:embed="rId7">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638" name="Google Shape;638;p70" title="image6"/>
          <p:cNvPicPr preferRelativeResize="0"/>
          <p:nvPr/>
        </p:nvPicPr>
        <p:blipFill>
          <a:blip r:embed="rId8">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639" name="Google Shape;639;p70" title="image7"/>
          <p:cNvPicPr preferRelativeResize="0"/>
          <p:nvPr/>
        </p:nvPicPr>
        <p:blipFill>
          <a:blip r:embed="rId9">
            <a:alphaModFix/>
          </a:blip>
          <a:stretch>
            <a:fillRect/>
          </a:stretch>
        </p:blipFill>
        <p:spPr>
          <a:xfrm>
            <a:off x="1115223" y="4418958"/>
            <a:ext cx="216000" cy="216000"/>
          </a:xfrm>
          <a:prstGeom prst="rect">
            <a:avLst/>
          </a:prstGeom>
          <a:noFill/>
          <a:ln cap="flat" cmpd="sng" w="9525">
            <a:solidFill>
              <a:srgbClr val="D9D9D9"/>
            </a:solidFill>
            <a:prstDash val="solid"/>
            <a:round/>
            <a:headEnd len="sm" w="sm" type="none"/>
            <a:tailEnd len="sm" w="sm" type="none"/>
          </a:ln>
        </p:spPr>
      </p:pic>
      <p:pic>
        <p:nvPicPr>
          <p:cNvPr id="640" name="Google Shape;640;p70" title="image8"/>
          <p:cNvPicPr preferRelativeResize="0"/>
          <p:nvPr/>
        </p:nvPicPr>
        <p:blipFill>
          <a:blip r:embed="rId10">
            <a:alphaModFix/>
          </a:blip>
          <a:stretch>
            <a:fillRect/>
          </a:stretch>
        </p:blipFill>
        <p:spPr>
          <a:xfrm>
            <a:off x="1115223" y="4874952"/>
            <a:ext cx="216000" cy="216000"/>
          </a:xfrm>
          <a:prstGeom prst="rect">
            <a:avLst/>
          </a:prstGeom>
          <a:noFill/>
          <a:ln cap="flat" cmpd="sng" w="9525">
            <a:solidFill>
              <a:srgbClr val="D9D9D9"/>
            </a:solidFill>
            <a:prstDash val="solid"/>
            <a:round/>
            <a:headEnd len="sm" w="sm" type="none"/>
            <a:tailEnd len="sm" w="sm" type="none"/>
          </a:ln>
        </p:spPr>
      </p:pic>
      <p:pic>
        <p:nvPicPr>
          <p:cNvPr id="641" name="Google Shape;641;p70"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642" name="Google Shape;642;p70" title="image10"/>
          <p:cNvPicPr preferRelativeResize="0"/>
          <p:nvPr/>
        </p:nvPicPr>
        <p:blipFill>
          <a:blip r:embed="rId12">
            <a:alphaModFix/>
          </a:blip>
          <a:stretch>
            <a:fillRect/>
          </a:stretch>
        </p:blipFill>
        <p:spPr>
          <a:xfrm>
            <a:off x="1115223" y="5851309"/>
            <a:ext cx="216000" cy="216000"/>
          </a:xfrm>
          <a:prstGeom prst="rect">
            <a:avLst/>
          </a:prstGeom>
          <a:noFill/>
          <a:ln cap="flat" cmpd="sng" w="9525">
            <a:solidFill>
              <a:srgbClr val="D9D9D9"/>
            </a:solidFill>
            <a:prstDash val="solid"/>
            <a:round/>
            <a:headEnd len="sm" w="sm" type="none"/>
            <a:tailEnd len="sm" w="sm" type="none"/>
          </a:ln>
        </p:spPr>
      </p:pic>
      <p:sp>
        <p:nvSpPr>
          <p:cNvPr id="643" name="Google Shape;643;p70"/>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US Tech.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71"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PE</a:t>
            </a:r>
            <a:endParaRPr>
              <a:solidFill>
                <a:srgbClr val="08528C"/>
              </a:solidFill>
            </a:endParaRPr>
          </a:p>
        </p:txBody>
      </p:sp>
      <p:sp>
        <p:nvSpPr>
          <p:cNvPr id="649" name="Google Shape;649;p7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50" name="Google Shape;650;p71" title="image2"/>
          <p:cNvPicPr preferRelativeResize="0"/>
          <p:nvPr/>
        </p:nvPicPr>
        <p:blipFill>
          <a:blip r:embed="rId3">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pic>
        <p:nvPicPr>
          <p:cNvPr id="651" name="Google Shape;651;p71" title="image7"/>
          <p:cNvPicPr preferRelativeResize="0"/>
          <p:nvPr/>
        </p:nvPicPr>
        <p:blipFill>
          <a:blip r:embed="rId4">
            <a:alphaModFix/>
          </a:blip>
          <a:stretch>
            <a:fillRect/>
          </a:stretch>
        </p:blipFill>
        <p:spPr>
          <a:xfrm>
            <a:off x="1115223" y="4469168"/>
            <a:ext cx="216000" cy="216000"/>
          </a:xfrm>
          <a:prstGeom prst="rect">
            <a:avLst/>
          </a:prstGeom>
          <a:noFill/>
          <a:ln cap="flat" cmpd="sng" w="9525">
            <a:solidFill>
              <a:srgbClr val="D9D9D9"/>
            </a:solidFill>
            <a:prstDash val="solid"/>
            <a:round/>
            <a:headEnd len="sm" w="sm" type="none"/>
            <a:tailEnd len="sm" w="sm" type="none"/>
          </a:ln>
        </p:spPr>
      </p:pic>
      <p:pic>
        <p:nvPicPr>
          <p:cNvPr id="652" name="Google Shape;652;p71" title="image1"/>
          <p:cNvPicPr preferRelativeResize="0"/>
          <p:nvPr/>
        </p:nvPicPr>
        <p:blipFill>
          <a:blip r:embed="rId5">
            <a:alphaModFix/>
          </a:blip>
          <a:stretch>
            <a:fillRect/>
          </a:stretch>
        </p:blipFill>
        <p:spPr>
          <a:xfrm>
            <a:off x="1115223" y="1682998"/>
            <a:ext cx="216000" cy="216000"/>
          </a:xfrm>
          <a:prstGeom prst="rect">
            <a:avLst/>
          </a:prstGeom>
          <a:noFill/>
          <a:ln cap="flat" cmpd="sng" w="9525">
            <a:solidFill>
              <a:srgbClr val="D9D9D9"/>
            </a:solidFill>
            <a:prstDash val="solid"/>
            <a:round/>
            <a:headEnd len="sm" w="sm" type="none"/>
            <a:tailEnd len="sm" w="sm" type="none"/>
          </a:ln>
        </p:spPr>
      </p:pic>
      <p:pic>
        <p:nvPicPr>
          <p:cNvPr id="653" name="Google Shape;653;p71" title="image3"/>
          <p:cNvPicPr preferRelativeResize="0"/>
          <p:nvPr/>
        </p:nvPicPr>
        <p:blipFill>
          <a:blip r:embed="rId6">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654" name="Google Shape;654;p71" title="image4"/>
          <p:cNvPicPr preferRelativeResize="0"/>
          <p:nvPr/>
        </p:nvPicPr>
        <p:blipFill>
          <a:blip r:embed="rId7">
            <a:alphaModFix/>
          </a:blip>
          <a:stretch>
            <a:fillRect/>
          </a:stretch>
        </p:blipFill>
        <p:spPr>
          <a:xfrm>
            <a:off x="1115223" y="3080742"/>
            <a:ext cx="216000" cy="216000"/>
          </a:xfrm>
          <a:prstGeom prst="rect">
            <a:avLst/>
          </a:prstGeom>
          <a:noFill/>
          <a:ln cap="flat" cmpd="sng" w="9525">
            <a:solidFill>
              <a:srgbClr val="D9D9D9"/>
            </a:solidFill>
            <a:prstDash val="solid"/>
            <a:round/>
            <a:headEnd len="sm" w="sm" type="none"/>
            <a:tailEnd len="sm" w="sm" type="none"/>
          </a:ln>
        </p:spPr>
      </p:pic>
      <p:pic>
        <p:nvPicPr>
          <p:cNvPr id="655" name="Google Shape;655;p71" title="image5"/>
          <p:cNvPicPr preferRelativeResize="0"/>
          <p:nvPr/>
        </p:nvPicPr>
        <p:blipFill>
          <a:blip r:embed="rId8">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656" name="Google Shape;656;p71" title="image6"/>
          <p:cNvPicPr preferRelativeResize="0"/>
          <p:nvPr/>
        </p:nvPicPr>
        <p:blipFill>
          <a:blip r:embed="rId9">
            <a:alphaModFix/>
          </a:blip>
          <a:stretch>
            <a:fillRect/>
          </a:stretch>
        </p:blipFill>
        <p:spPr>
          <a:xfrm>
            <a:off x="1116829" y="3962965"/>
            <a:ext cx="216000" cy="216000"/>
          </a:xfrm>
          <a:prstGeom prst="rect">
            <a:avLst/>
          </a:prstGeom>
          <a:noFill/>
          <a:ln cap="flat" cmpd="sng" w="9525">
            <a:solidFill>
              <a:srgbClr val="D9D9D9"/>
            </a:solidFill>
            <a:prstDash val="solid"/>
            <a:round/>
            <a:headEnd len="sm" w="sm" type="none"/>
            <a:tailEnd len="sm" w="sm" type="none"/>
          </a:ln>
        </p:spPr>
      </p:pic>
      <p:graphicFrame>
        <p:nvGraphicFramePr>
          <p:cNvPr id="657" name="Google Shape;657;p71"/>
          <p:cNvGraphicFramePr/>
          <p:nvPr/>
        </p:nvGraphicFramePr>
        <p:xfrm>
          <a:off x="613183" y="1094151"/>
          <a:ext cx="3000000" cy="3000000"/>
        </p:xfrm>
        <a:graphic>
          <a:graphicData uri="http://schemas.openxmlformats.org/drawingml/2006/table">
            <a:tbl>
              <a:tblPr>
                <a:noFill/>
                <a:tableStyleId>{3957604C-1A65-4B10-8351-92650B73C763}</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StepStone Group</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Maven ($425M), Aqua Security ($325M), Creatio ($268M)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Invus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Mission Lane ($607M), Zero Motorcycles ($554M), Fog Pharmaceuticals ($531M)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Collab Fund</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297</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Kin ($372M), Quora ($301M), Ripple Foods ($296M)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Valor Equity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253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xAI ($11.1B), Anduril ($3.8B), Flexport ($2.5B)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Logos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Freenome ($1.4B), Element Biosciences ($678M), Mirador ($480M)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Adams Street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China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Axonius ($595M), Glean ($560M), Altruist ($450M)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Viking Global Investors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AlphaSense ($1.4B), Lightmatter ($850M), Metsera ($505M)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Sorenson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Oyster ($291M), Moov ($137M), Traceable ($110M)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General Atlantic</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385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Vuori ($1.3B), Buyers Edge Platform ($455M), Seaport Therapeutics ($325M)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IAG Capital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Celestial AI ($370M), Cognito Therapeutics ($227M), Liqid ($182M)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58" name="Google Shape;658;p71" title="image8"/>
          <p:cNvPicPr preferRelativeResize="0"/>
          <p:nvPr/>
        </p:nvPicPr>
        <p:blipFill>
          <a:blip r:embed="rId10">
            <a:alphaModFix/>
          </a:blip>
          <a:stretch>
            <a:fillRect/>
          </a:stretch>
        </p:blipFill>
        <p:spPr>
          <a:xfrm>
            <a:off x="1115223" y="4874952"/>
            <a:ext cx="216000" cy="216000"/>
          </a:xfrm>
          <a:prstGeom prst="rect">
            <a:avLst/>
          </a:prstGeom>
          <a:noFill/>
          <a:ln cap="flat" cmpd="sng" w="9525">
            <a:solidFill>
              <a:srgbClr val="D9D9D9"/>
            </a:solidFill>
            <a:prstDash val="solid"/>
            <a:round/>
            <a:headEnd len="sm" w="sm" type="none"/>
            <a:tailEnd len="sm" w="sm" type="none"/>
          </a:ln>
        </p:spPr>
      </p:pic>
      <p:pic>
        <p:nvPicPr>
          <p:cNvPr id="659" name="Google Shape;659;p71"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660" name="Google Shape;660;p71" title="image10"/>
          <p:cNvPicPr preferRelativeResize="0"/>
          <p:nvPr/>
        </p:nvPicPr>
        <p:blipFill>
          <a:blip r:embed="rId12">
            <a:alphaModFix/>
          </a:blip>
          <a:stretch>
            <a:fillRect/>
          </a:stretch>
        </p:blipFill>
        <p:spPr>
          <a:xfrm>
            <a:off x="1115223" y="5777111"/>
            <a:ext cx="216000" cy="216000"/>
          </a:xfrm>
          <a:prstGeom prst="rect">
            <a:avLst/>
          </a:prstGeom>
          <a:noFill/>
          <a:ln cap="flat" cmpd="sng" w="9525">
            <a:solidFill>
              <a:srgbClr val="D9D9D9"/>
            </a:solidFill>
            <a:prstDash val="solid"/>
            <a:round/>
            <a:headEnd len="sm" w="sm" type="none"/>
            <a:tailEnd len="sm" w="sm" type="none"/>
          </a:ln>
        </p:spPr>
      </p:pic>
      <p:sp>
        <p:nvSpPr>
          <p:cNvPr id="661" name="Google Shape;661;p7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US Tech.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54"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98" name="Google Shape;298;p5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graphicFrame>
        <p:nvGraphicFramePr>
          <p:cNvPr id="667" name="Google Shape;667;p72"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Exits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Exit 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IPOs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Acquisitions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Most Active Acquirers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668" name="Google Shape;668;p72"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669" name="Google Shape;669;p72" title="shape4"/>
          <p:cNvSpPr/>
          <p:nvPr/>
        </p:nvSpPr>
        <p:spPr>
          <a:xfrm rot="5400000">
            <a:off x="5351225" y="263029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3" title="Exit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Exit Snapshot - 2024</a:t>
            </a:r>
            <a:endParaRPr b="1" sz="4000">
              <a:solidFill>
                <a:srgbClr val="08528C"/>
              </a:solidFill>
              <a:latin typeface="Calibri"/>
              <a:ea typeface="Calibri"/>
              <a:cs typeface="Calibri"/>
              <a:sym typeface="Calibri"/>
            </a:endParaRPr>
          </a:p>
        </p:txBody>
      </p:sp>
      <p:sp>
        <p:nvSpPr>
          <p:cNvPr id="676" name="Google Shape;676;p73"/>
          <p:cNvSpPr txBox="1"/>
          <p:nvPr/>
        </p:nvSpPr>
        <p:spPr>
          <a:xfrm>
            <a:off x="1" y="64776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677" name="Google Shape;677;p73" title="ipoTitle"/>
          <p:cNvSpPr/>
          <p:nvPr/>
        </p:nvSpPr>
        <p:spPr>
          <a:xfrm>
            <a:off x="621975" y="1232425"/>
            <a:ext cx="1371600" cy="723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IPOs - 2024 (vs 2023)</a:t>
            </a:r>
            <a:endParaRPr b="1" sz="1300">
              <a:solidFill>
                <a:srgbClr val="FFFFFF"/>
              </a:solidFill>
              <a:latin typeface="Calibri"/>
              <a:ea typeface="Calibri"/>
              <a:cs typeface="Calibri"/>
              <a:sym typeface="Calibri"/>
            </a:endParaRPr>
          </a:p>
        </p:txBody>
      </p:sp>
      <p:sp>
        <p:nvSpPr>
          <p:cNvPr id="678" name="Google Shape;678;p73" title="accTitle"/>
          <p:cNvSpPr/>
          <p:nvPr/>
        </p:nvSpPr>
        <p:spPr>
          <a:xfrm>
            <a:off x="621975" y="2370775"/>
            <a:ext cx="1365300" cy="699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Acquisitions - 2024 (vs 2023)</a:t>
            </a:r>
            <a:endParaRPr b="1" sz="1300">
              <a:solidFill>
                <a:srgbClr val="FFFFFF"/>
              </a:solidFill>
              <a:latin typeface="Calibri"/>
              <a:ea typeface="Calibri"/>
              <a:cs typeface="Calibri"/>
              <a:sym typeface="Calibri"/>
            </a:endParaRPr>
          </a:p>
        </p:txBody>
      </p:sp>
      <p:pic>
        <p:nvPicPr>
          <p:cNvPr id="679" name="Google Shape;679;p73"/>
          <p:cNvPicPr preferRelativeResize="0"/>
          <p:nvPr/>
        </p:nvPicPr>
        <p:blipFill rotWithShape="1">
          <a:blip r:embed="rId3">
            <a:alphaModFix/>
          </a:blip>
          <a:srcRect b="0" l="0" r="0" t="0"/>
          <a:stretch/>
        </p:blipFill>
        <p:spPr>
          <a:xfrm>
            <a:off x="4316146" y="1274951"/>
            <a:ext cx="324000" cy="324000"/>
          </a:xfrm>
          <a:prstGeom prst="rect">
            <a:avLst/>
          </a:prstGeom>
          <a:noFill/>
          <a:ln>
            <a:noFill/>
          </a:ln>
        </p:spPr>
      </p:pic>
      <p:sp>
        <p:nvSpPr>
          <p:cNvPr id="680" name="Google Shape;680;p73" title="Avg. Funding Raised before IPO"/>
          <p:cNvSpPr txBox="1"/>
          <p:nvPr/>
        </p:nvSpPr>
        <p:spPr>
          <a:xfrm>
            <a:off x="4729120" y="1233200"/>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6.5</a:t>
            </a:r>
            <a:r>
              <a:rPr lang="en-US" sz="1000">
                <a:solidFill>
                  <a:srgbClr val="606060"/>
                </a:solidFill>
                <a:latin typeface="Calibri"/>
                <a:ea typeface="Calibri"/>
                <a:cs typeface="Calibri"/>
                <a:sym typeface="Calibri"/>
              </a:rPr>
              <a:t>  (vs -)</a:t>
            </a:r>
            <a:endParaRPr i="0" sz="1000" u="none" cap="none" strike="noStrike">
              <a:solidFill>
                <a:srgbClr val="606060"/>
              </a:solidFill>
              <a:latin typeface="Calibri"/>
              <a:ea typeface="Calibri"/>
              <a:cs typeface="Calibri"/>
              <a:sym typeface="Calibri"/>
            </a:endParaRPr>
          </a:p>
        </p:txBody>
      </p:sp>
      <p:sp>
        <p:nvSpPr>
          <p:cNvPr id="681" name="Google Shape;681;p73"/>
          <p:cNvSpPr txBox="1"/>
          <p:nvPr/>
        </p:nvSpPr>
        <p:spPr>
          <a:xfrm>
            <a:off x="4729120" y="1664144"/>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yrs from first funding to IPO</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682" name="Google Shape;682;p73"/>
          <p:cNvCxnSpPr/>
          <p:nvPr/>
        </p:nvCxnSpPr>
        <p:spPr>
          <a:xfrm>
            <a:off x="4729120"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683" name="Google Shape;683;p73"/>
          <p:cNvPicPr preferRelativeResize="0"/>
          <p:nvPr/>
        </p:nvPicPr>
        <p:blipFill rotWithShape="1">
          <a:blip r:embed="rId3">
            <a:alphaModFix/>
          </a:blip>
          <a:srcRect b="0" l="0" r="0" t="0"/>
          <a:stretch/>
        </p:blipFill>
        <p:spPr>
          <a:xfrm>
            <a:off x="4316148" y="2394226"/>
            <a:ext cx="324000" cy="324000"/>
          </a:xfrm>
          <a:prstGeom prst="rect">
            <a:avLst/>
          </a:prstGeom>
          <a:noFill/>
          <a:ln>
            <a:noFill/>
          </a:ln>
        </p:spPr>
      </p:pic>
      <p:sp>
        <p:nvSpPr>
          <p:cNvPr id="684" name="Google Shape;684;p73" title="Avg. Funding Raised before Acc"/>
          <p:cNvSpPr txBox="1"/>
          <p:nvPr/>
        </p:nvSpPr>
        <p:spPr>
          <a:xfrm>
            <a:off x="4729121" y="2352475"/>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7.8</a:t>
            </a:r>
            <a:r>
              <a:rPr lang="en-US" sz="1000">
                <a:solidFill>
                  <a:srgbClr val="606060"/>
                </a:solidFill>
                <a:latin typeface="Calibri"/>
                <a:ea typeface="Calibri"/>
                <a:cs typeface="Calibri"/>
                <a:sym typeface="Calibri"/>
              </a:rPr>
              <a:t>  (vs 7.5)</a:t>
            </a:r>
            <a:endParaRPr i="0" sz="1000" u="none" cap="none" strike="noStrike">
              <a:solidFill>
                <a:srgbClr val="606060"/>
              </a:solidFill>
              <a:latin typeface="Calibri"/>
              <a:ea typeface="Calibri"/>
              <a:cs typeface="Calibri"/>
              <a:sym typeface="Calibri"/>
            </a:endParaRPr>
          </a:p>
        </p:txBody>
      </p:sp>
      <p:sp>
        <p:nvSpPr>
          <p:cNvPr id="685" name="Google Shape;685;p73"/>
          <p:cNvSpPr txBox="1"/>
          <p:nvPr/>
        </p:nvSpPr>
        <p:spPr>
          <a:xfrm>
            <a:off x="4729121" y="2783419"/>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yrs from first funding to Acq.</a:t>
            </a:r>
            <a:endParaRPr sz="1100">
              <a:latin typeface="Calibri"/>
              <a:ea typeface="Calibri"/>
              <a:cs typeface="Calibri"/>
              <a:sym typeface="Calibri"/>
            </a:endParaRPr>
          </a:p>
        </p:txBody>
      </p:sp>
      <p:cxnSp>
        <p:nvCxnSpPr>
          <p:cNvPr id="686" name="Google Shape;686;p73"/>
          <p:cNvCxnSpPr/>
          <p:nvPr/>
        </p:nvCxnSpPr>
        <p:spPr>
          <a:xfrm>
            <a:off x="4729121"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687" name="Google Shape;687;p73"/>
          <p:cNvPicPr preferRelativeResize="0"/>
          <p:nvPr/>
        </p:nvPicPr>
        <p:blipFill rotWithShape="1">
          <a:blip r:embed="rId4">
            <a:alphaModFix/>
          </a:blip>
          <a:srcRect b="0" l="0" r="0" t="0"/>
          <a:stretch/>
        </p:blipFill>
        <p:spPr>
          <a:xfrm>
            <a:off x="6480187" y="1277744"/>
            <a:ext cx="341723" cy="324000"/>
          </a:xfrm>
          <a:prstGeom prst="rect">
            <a:avLst/>
          </a:prstGeom>
          <a:noFill/>
          <a:ln>
            <a:noFill/>
          </a:ln>
        </p:spPr>
      </p:pic>
      <p:sp>
        <p:nvSpPr>
          <p:cNvPr id="688" name="Google Shape;688;p73" title="Avg. IPO Mcap"/>
          <p:cNvSpPr txBox="1"/>
          <p:nvPr/>
        </p:nvSpPr>
        <p:spPr>
          <a:xfrm>
            <a:off x="6889828" y="1233200"/>
            <a:ext cx="19545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$362M</a:t>
            </a:r>
            <a:r>
              <a:rPr lang="en-US" sz="1000">
                <a:solidFill>
                  <a:srgbClr val="606060"/>
                </a:solidFill>
                <a:latin typeface="Calibri"/>
                <a:ea typeface="Calibri"/>
                <a:cs typeface="Calibri"/>
                <a:sym typeface="Calibri"/>
              </a:rPr>
              <a:t>  (vs -)</a:t>
            </a:r>
            <a:endParaRPr i="0" sz="1000" u="none" cap="none" strike="noStrike">
              <a:solidFill>
                <a:srgbClr val="606060"/>
              </a:solidFill>
              <a:latin typeface="Calibri"/>
              <a:ea typeface="Calibri"/>
              <a:cs typeface="Calibri"/>
              <a:sym typeface="Calibri"/>
            </a:endParaRPr>
          </a:p>
        </p:txBody>
      </p:sp>
      <p:sp>
        <p:nvSpPr>
          <p:cNvPr id="689" name="Google Shape;689;p73"/>
          <p:cNvSpPr txBox="1"/>
          <p:nvPr/>
        </p:nvSpPr>
        <p:spPr>
          <a:xfrm>
            <a:off x="6889820" y="166414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Funding raised before IPO</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690" name="Google Shape;690;p73"/>
          <p:cNvCxnSpPr/>
          <p:nvPr/>
        </p:nvCxnSpPr>
        <p:spPr>
          <a:xfrm>
            <a:off x="6889820" y="1639395"/>
            <a:ext cx="1766700" cy="0"/>
          </a:xfrm>
          <a:prstGeom prst="straightConnector1">
            <a:avLst/>
          </a:prstGeom>
          <a:noFill/>
          <a:ln cap="flat" cmpd="sng" w="9525">
            <a:solidFill>
              <a:srgbClr val="D9D9D9"/>
            </a:solidFill>
            <a:prstDash val="solid"/>
            <a:round/>
            <a:headEnd len="sm" w="sm" type="none"/>
            <a:tailEnd len="sm" w="sm" type="none"/>
          </a:ln>
        </p:spPr>
      </p:cxnSp>
      <p:pic>
        <p:nvPicPr>
          <p:cNvPr id="691" name="Google Shape;691;p73"/>
          <p:cNvPicPr preferRelativeResize="0"/>
          <p:nvPr/>
        </p:nvPicPr>
        <p:blipFill rotWithShape="1">
          <a:blip r:embed="rId4">
            <a:alphaModFix/>
          </a:blip>
          <a:srcRect b="0" l="0" r="0" t="0"/>
          <a:stretch/>
        </p:blipFill>
        <p:spPr>
          <a:xfrm>
            <a:off x="6480190" y="2397019"/>
            <a:ext cx="341723" cy="324000"/>
          </a:xfrm>
          <a:prstGeom prst="rect">
            <a:avLst/>
          </a:prstGeom>
          <a:noFill/>
          <a:ln>
            <a:noFill/>
          </a:ln>
        </p:spPr>
      </p:pic>
      <p:sp>
        <p:nvSpPr>
          <p:cNvPr id="692" name="Google Shape;692;p73" title="Avg. Acc Amount"/>
          <p:cNvSpPr txBox="1"/>
          <p:nvPr/>
        </p:nvSpPr>
        <p:spPr>
          <a:xfrm>
            <a:off x="6889827" y="2352475"/>
            <a:ext cx="19545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$84.2M</a:t>
            </a:r>
            <a:r>
              <a:rPr lang="en-US" sz="1000">
                <a:solidFill>
                  <a:srgbClr val="606060"/>
                </a:solidFill>
                <a:latin typeface="Calibri"/>
                <a:ea typeface="Calibri"/>
                <a:cs typeface="Calibri"/>
                <a:sym typeface="Calibri"/>
              </a:rPr>
              <a:t>  (vs $54.9M)</a:t>
            </a:r>
            <a:endParaRPr sz="1000">
              <a:solidFill>
                <a:srgbClr val="606060"/>
              </a:solidFill>
              <a:latin typeface="Calibri"/>
              <a:ea typeface="Calibri"/>
              <a:cs typeface="Calibri"/>
              <a:sym typeface="Calibri"/>
            </a:endParaRPr>
          </a:p>
        </p:txBody>
      </p:sp>
      <p:sp>
        <p:nvSpPr>
          <p:cNvPr id="693" name="Google Shape;693;p73"/>
          <p:cNvSpPr txBox="1"/>
          <p:nvPr/>
        </p:nvSpPr>
        <p:spPr>
          <a:xfrm>
            <a:off x="6889823" y="278342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Funding raised before Acq.</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694" name="Google Shape;694;p73"/>
          <p:cNvCxnSpPr/>
          <p:nvPr/>
        </p:nvCxnSpPr>
        <p:spPr>
          <a:xfrm>
            <a:off x="6889823" y="2758676"/>
            <a:ext cx="1766700" cy="0"/>
          </a:xfrm>
          <a:prstGeom prst="straightConnector1">
            <a:avLst/>
          </a:prstGeom>
          <a:noFill/>
          <a:ln cap="flat" cmpd="sng" w="9525">
            <a:solidFill>
              <a:srgbClr val="D9D9D9"/>
            </a:solidFill>
            <a:prstDash val="solid"/>
            <a:round/>
            <a:headEnd len="sm" w="sm" type="none"/>
            <a:tailEnd len="sm" w="sm" type="none"/>
          </a:ln>
        </p:spPr>
      </p:cxnSp>
      <p:sp>
        <p:nvSpPr>
          <p:cNvPr id="695" name="Google Shape;695;p73" title="Avg. years from first funding to IPO"/>
          <p:cNvSpPr txBox="1"/>
          <p:nvPr/>
        </p:nvSpPr>
        <p:spPr>
          <a:xfrm>
            <a:off x="9625875" y="1233200"/>
            <a:ext cx="18303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$1.4B</a:t>
            </a:r>
            <a:r>
              <a:rPr lang="en-US" sz="1000">
                <a:solidFill>
                  <a:srgbClr val="606060"/>
                </a:solidFill>
                <a:latin typeface="Calibri"/>
                <a:ea typeface="Calibri"/>
                <a:cs typeface="Calibri"/>
                <a:sym typeface="Calibri"/>
              </a:rPr>
              <a:t>  (vs -)</a:t>
            </a:r>
            <a:endParaRPr sz="1000">
              <a:solidFill>
                <a:srgbClr val="606060"/>
              </a:solidFill>
              <a:latin typeface="Calibri"/>
              <a:ea typeface="Calibri"/>
              <a:cs typeface="Calibri"/>
              <a:sym typeface="Calibri"/>
            </a:endParaRPr>
          </a:p>
        </p:txBody>
      </p:sp>
      <p:sp>
        <p:nvSpPr>
          <p:cNvPr id="696" name="Google Shape;696;p73"/>
          <p:cNvSpPr txBox="1"/>
          <p:nvPr/>
        </p:nvSpPr>
        <p:spPr>
          <a:xfrm>
            <a:off x="9625882" y="1664144"/>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IPO Mcap</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pic>
        <p:nvPicPr>
          <p:cNvPr id="697" name="Google Shape;697;p73"/>
          <p:cNvPicPr preferRelativeResize="0"/>
          <p:nvPr/>
        </p:nvPicPr>
        <p:blipFill rotWithShape="1">
          <a:blip r:embed="rId5">
            <a:alphaModFix/>
          </a:blip>
          <a:srcRect b="0" l="0" r="0" t="0"/>
          <a:stretch/>
        </p:blipFill>
        <p:spPr>
          <a:xfrm>
            <a:off x="9227395" y="1267311"/>
            <a:ext cx="324000" cy="324000"/>
          </a:xfrm>
          <a:prstGeom prst="rect">
            <a:avLst/>
          </a:prstGeom>
          <a:noFill/>
          <a:ln>
            <a:noFill/>
          </a:ln>
        </p:spPr>
      </p:pic>
      <p:cxnSp>
        <p:nvCxnSpPr>
          <p:cNvPr id="698" name="Google Shape;698;p73"/>
          <p:cNvCxnSpPr/>
          <p:nvPr/>
        </p:nvCxnSpPr>
        <p:spPr>
          <a:xfrm>
            <a:off x="9625894" y="1639391"/>
            <a:ext cx="1365300" cy="0"/>
          </a:xfrm>
          <a:prstGeom prst="straightConnector1">
            <a:avLst/>
          </a:prstGeom>
          <a:noFill/>
          <a:ln cap="flat" cmpd="sng" w="9525">
            <a:solidFill>
              <a:srgbClr val="D9D9D9"/>
            </a:solidFill>
            <a:prstDash val="solid"/>
            <a:round/>
            <a:headEnd len="sm" w="sm" type="none"/>
            <a:tailEnd len="sm" w="sm" type="none"/>
          </a:ln>
        </p:spPr>
      </p:cxnSp>
      <p:sp>
        <p:nvSpPr>
          <p:cNvPr id="699" name="Google Shape;699;p73" title="Avg. years from first funding to Acc"/>
          <p:cNvSpPr txBox="1"/>
          <p:nvPr/>
        </p:nvSpPr>
        <p:spPr>
          <a:xfrm>
            <a:off x="9625872" y="2352475"/>
            <a:ext cx="18303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$1.6B</a:t>
            </a:r>
            <a:r>
              <a:rPr lang="en-US" sz="1000">
                <a:solidFill>
                  <a:srgbClr val="606060"/>
                </a:solidFill>
                <a:latin typeface="Calibri"/>
                <a:ea typeface="Calibri"/>
                <a:cs typeface="Calibri"/>
                <a:sym typeface="Calibri"/>
              </a:rPr>
              <a:t>  (vs $1.8B)</a:t>
            </a:r>
            <a:endParaRPr sz="1000">
              <a:solidFill>
                <a:srgbClr val="606060"/>
              </a:solidFill>
              <a:latin typeface="Calibri"/>
              <a:ea typeface="Calibri"/>
              <a:cs typeface="Calibri"/>
              <a:sym typeface="Calibri"/>
            </a:endParaRPr>
          </a:p>
        </p:txBody>
      </p:sp>
      <p:sp>
        <p:nvSpPr>
          <p:cNvPr id="700" name="Google Shape;700;p73"/>
          <p:cNvSpPr txBox="1"/>
          <p:nvPr/>
        </p:nvSpPr>
        <p:spPr>
          <a:xfrm>
            <a:off x="9625882" y="2783419"/>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Acq. Price</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pic>
        <p:nvPicPr>
          <p:cNvPr id="701" name="Google Shape;701;p73"/>
          <p:cNvPicPr preferRelativeResize="0"/>
          <p:nvPr/>
        </p:nvPicPr>
        <p:blipFill rotWithShape="1">
          <a:blip r:embed="rId5">
            <a:alphaModFix/>
          </a:blip>
          <a:srcRect b="0" l="0" r="0" t="0"/>
          <a:stretch/>
        </p:blipFill>
        <p:spPr>
          <a:xfrm>
            <a:off x="9227395" y="2386586"/>
            <a:ext cx="324000" cy="324000"/>
          </a:xfrm>
          <a:prstGeom prst="rect">
            <a:avLst/>
          </a:prstGeom>
          <a:noFill/>
          <a:ln>
            <a:noFill/>
          </a:ln>
        </p:spPr>
      </p:pic>
      <p:cxnSp>
        <p:nvCxnSpPr>
          <p:cNvPr id="702" name="Google Shape;702;p73"/>
          <p:cNvCxnSpPr/>
          <p:nvPr/>
        </p:nvCxnSpPr>
        <p:spPr>
          <a:xfrm>
            <a:off x="9625894" y="2758666"/>
            <a:ext cx="1365300" cy="0"/>
          </a:xfrm>
          <a:prstGeom prst="straightConnector1">
            <a:avLst/>
          </a:prstGeom>
          <a:noFill/>
          <a:ln cap="flat" cmpd="sng" w="9525">
            <a:solidFill>
              <a:srgbClr val="D9D9D9"/>
            </a:solidFill>
            <a:prstDash val="solid"/>
            <a:round/>
            <a:headEnd len="sm" w="sm" type="none"/>
            <a:tailEnd len="sm" w="sm" type="none"/>
          </a:ln>
        </p:spPr>
      </p:cxnSp>
      <p:sp>
        <p:nvSpPr>
          <p:cNvPr id="703" name="Google Shape;703;p73" title="Total IPOs"/>
          <p:cNvSpPr txBox="1"/>
          <p:nvPr/>
        </p:nvSpPr>
        <p:spPr>
          <a:xfrm>
            <a:off x="2565079"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52</a:t>
            </a:r>
            <a:r>
              <a:rPr lang="en-US" sz="1000">
                <a:solidFill>
                  <a:srgbClr val="606060"/>
                </a:solidFill>
                <a:latin typeface="Calibri"/>
                <a:ea typeface="Calibri"/>
                <a:cs typeface="Calibri"/>
                <a:sym typeface="Calibri"/>
              </a:rPr>
              <a:t>  (vs 41)</a:t>
            </a:r>
            <a:endParaRPr i="0" sz="1000" u="none" cap="none" strike="noStrike">
              <a:solidFill>
                <a:srgbClr val="606060"/>
              </a:solidFill>
              <a:latin typeface="Calibri"/>
              <a:ea typeface="Calibri"/>
              <a:cs typeface="Calibri"/>
              <a:sym typeface="Calibri"/>
            </a:endParaRPr>
          </a:p>
        </p:txBody>
      </p:sp>
      <p:sp>
        <p:nvSpPr>
          <p:cNvPr id="704" name="Google Shape;704;p73"/>
          <p:cNvSpPr txBox="1"/>
          <p:nvPr/>
        </p:nvSpPr>
        <p:spPr>
          <a:xfrm>
            <a:off x="2565075" y="1664141"/>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a:t>
            </a:r>
            <a:r>
              <a:rPr lang="en-US" sz="1100">
                <a:latin typeface="Calibri"/>
                <a:ea typeface="Calibri"/>
                <a:cs typeface="Calibri"/>
                <a:sym typeface="Calibri"/>
              </a:rPr>
              <a:t>IPOs</a:t>
            </a:r>
            <a:r>
              <a:rPr i="0" lang="en-US" sz="1100" u="none" cap="none" strike="noStrike">
                <a:solidFill>
                  <a:srgbClr val="000000"/>
                </a:solidFill>
                <a:latin typeface="Calibri"/>
                <a:ea typeface="Calibri"/>
                <a:cs typeface="Calibri"/>
                <a:sym typeface="Calibri"/>
              </a:rPr>
              <a:t> </a:t>
            </a:r>
            <a:endParaRPr i="0" sz="1100" u="none" cap="none" strike="noStrike">
              <a:solidFill>
                <a:srgbClr val="000000"/>
              </a:solidFill>
              <a:latin typeface="Calibri"/>
              <a:ea typeface="Calibri"/>
              <a:cs typeface="Calibri"/>
              <a:sym typeface="Calibri"/>
            </a:endParaRPr>
          </a:p>
        </p:txBody>
      </p:sp>
      <p:cxnSp>
        <p:nvCxnSpPr>
          <p:cNvPr id="705" name="Google Shape;705;p73"/>
          <p:cNvCxnSpPr/>
          <p:nvPr/>
        </p:nvCxnSpPr>
        <p:spPr>
          <a:xfrm>
            <a:off x="2565079"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706" name="Google Shape;706;p73"/>
          <p:cNvPicPr preferRelativeResize="0"/>
          <p:nvPr/>
        </p:nvPicPr>
        <p:blipFill rotWithShape="1">
          <a:blip r:embed="rId6">
            <a:alphaModFix/>
          </a:blip>
          <a:srcRect b="0" l="0" r="0" t="0"/>
          <a:stretch/>
        </p:blipFill>
        <p:spPr>
          <a:xfrm>
            <a:off x="2137416" y="1259758"/>
            <a:ext cx="360001" cy="360001"/>
          </a:xfrm>
          <a:prstGeom prst="rect">
            <a:avLst/>
          </a:prstGeom>
          <a:noFill/>
          <a:ln>
            <a:noFill/>
          </a:ln>
        </p:spPr>
      </p:pic>
      <p:sp>
        <p:nvSpPr>
          <p:cNvPr id="707" name="Google Shape;707;p73" title="Total Acc"/>
          <p:cNvSpPr txBox="1"/>
          <p:nvPr/>
        </p:nvSpPr>
        <p:spPr>
          <a:xfrm>
            <a:off x="2565079"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1384</a:t>
            </a:r>
            <a:r>
              <a:rPr lang="en-US" sz="1000">
                <a:solidFill>
                  <a:srgbClr val="606060"/>
                </a:solidFill>
                <a:latin typeface="Calibri"/>
                <a:ea typeface="Calibri"/>
                <a:cs typeface="Calibri"/>
                <a:sym typeface="Calibri"/>
              </a:rPr>
              <a:t>  (vs 1467)</a:t>
            </a:r>
            <a:endParaRPr i="0" sz="1000" u="none" cap="none" strike="noStrike">
              <a:solidFill>
                <a:srgbClr val="606060"/>
              </a:solidFill>
              <a:latin typeface="Calibri"/>
              <a:ea typeface="Calibri"/>
              <a:cs typeface="Calibri"/>
              <a:sym typeface="Calibri"/>
            </a:endParaRPr>
          </a:p>
        </p:txBody>
      </p:sp>
      <p:sp>
        <p:nvSpPr>
          <p:cNvPr id="708" name="Google Shape;708;p73"/>
          <p:cNvSpPr txBox="1"/>
          <p:nvPr/>
        </p:nvSpPr>
        <p:spPr>
          <a:xfrm>
            <a:off x="2565075" y="2783416"/>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a:t>
            </a:r>
            <a:r>
              <a:rPr lang="en-US" sz="1100">
                <a:latin typeface="Calibri"/>
                <a:ea typeface="Calibri"/>
                <a:cs typeface="Calibri"/>
                <a:sym typeface="Calibri"/>
              </a:rPr>
              <a:t>Acquisitions</a:t>
            </a:r>
            <a:r>
              <a:rPr i="0" lang="en-US" sz="1100" u="none" cap="none" strike="noStrike">
                <a:solidFill>
                  <a:srgbClr val="000000"/>
                </a:solidFill>
                <a:latin typeface="Calibri"/>
                <a:ea typeface="Calibri"/>
                <a:cs typeface="Calibri"/>
                <a:sym typeface="Calibri"/>
              </a:rPr>
              <a:t> </a:t>
            </a:r>
            <a:endParaRPr i="0" sz="1100" u="none" cap="none" strike="noStrike">
              <a:solidFill>
                <a:srgbClr val="000000"/>
              </a:solidFill>
              <a:latin typeface="Calibri"/>
              <a:ea typeface="Calibri"/>
              <a:cs typeface="Calibri"/>
              <a:sym typeface="Calibri"/>
            </a:endParaRPr>
          </a:p>
        </p:txBody>
      </p:sp>
      <p:cxnSp>
        <p:nvCxnSpPr>
          <p:cNvPr id="709" name="Google Shape;709;p73"/>
          <p:cNvCxnSpPr/>
          <p:nvPr/>
        </p:nvCxnSpPr>
        <p:spPr>
          <a:xfrm>
            <a:off x="2565079"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710" name="Google Shape;710;p73"/>
          <p:cNvPicPr preferRelativeResize="0"/>
          <p:nvPr/>
        </p:nvPicPr>
        <p:blipFill>
          <a:blip r:embed="rId7">
            <a:alphaModFix/>
          </a:blip>
          <a:stretch>
            <a:fillRect/>
          </a:stretch>
        </p:blipFill>
        <p:spPr>
          <a:xfrm>
            <a:off x="2116088" y="2379025"/>
            <a:ext cx="360000" cy="360000"/>
          </a:xfrm>
          <a:prstGeom prst="rect">
            <a:avLst/>
          </a:prstGeom>
          <a:noFill/>
          <a:ln>
            <a:noFill/>
          </a:ln>
        </p:spPr>
      </p:pic>
      <p:graphicFrame>
        <p:nvGraphicFramePr>
          <p:cNvPr id="711" name="Google Shape;711;p73" title="Top Investors by # Exits"/>
          <p:cNvGraphicFramePr/>
          <p:nvPr/>
        </p:nvGraphicFramePr>
        <p:xfrm>
          <a:off x="545502" y="3532934"/>
          <a:ext cx="3000000" cy="3000000"/>
        </p:xfrm>
        <a:graphic>
          <a:graphicData uri="http://schemas.openxmlformats.org/drawingml/2006/table">
            <a:tbl>
              <a:tblPr firstRow="1">
                <a:noFill/>
                <a:tableStyleId>{FA8BC4F8-86A4-4555-8EEA-4E8877654544}</a:tableStyleId>
              </a:tblPr>
              <a:tblGrid>
                <a:gridCol w="1536575"/>
                <a:gridCol w="683900"/>
                <a:gridCol w="1275150"/>
              </a:tblGrid>
              <a:tr h="250400">
                <a:tc gridSpan="3">
                  <a:txBody>
                    <a:bodyPr/>
                    <a:lstStyle/>
                    <a:p>
                      <a:pPr indent="0" lvl="0" marL="0" rtl="0" algn="l">
                        <a:spcBef>
                          <a:spcPts val="0"/>
                        </a:spcBef>
                        <a:spcAft>
                          <a:spcPts val="0"/>
                        </a:spcAft>
                        <a:buNone/>
                      </a:pPr>
                      <a:r>
                        <a:t/>
                      </a:r>
                      <a:endParaRPr>
                        <a:latin typeface="Calibri"/>
                        <a:ea typeface="Calibri"/>
                        <a:cs typeface="Calibri"/>
                        <a:sym typeface="Calibri"/>
                      </a:endParaRPr>
                    </a:p>
                  </a:txBody>
                  <a:tcPr marT="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9D9D9">
                          <a:alpha val="0"/>
                        </a:srgbClr>
                      </a:solidFill>
                      <a:prstDash val="solid"/>
                      <a:round/>
                      <a:headEnd len="sm" w="sm" type="none"/>
                      <a:tailEnd len="sm" w="sm" type="none"/>
                    </a:lnB>
                  </a:tcPr>
                </a:tc>
                <a:tc hMerge="1"/>
                <a:tc hMerge="1"/>
              </a:tr>
              <a:tr h="269700">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a:t>
                      </a:r>
                      <a:endParaRPr b="1" sz="1200">
                        <a:latin typeface="Calibri"/>
                        <a:ea typeface="Calibri"/>
                        <a:cs typeface="Calibri"/>
                        <a:sym typeface="Calibri"/>
                      </a:endParaRPr>
                    </a:p>
                  </a:txBody>
                  <a:tcPr marT="18000" marB="18000" marR="18000" marL="3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 Exits</a:t>
                      </a:r>
                      <a:endParaRPr b="1" sz="12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Notable Exit</a:t>
                      </a:r>
                      <a:endParaRPr b="1" sz="12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Y Combinator</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Matterport</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Gaingels</a:t>
                      </a:r>
                      <a:endParaRPr sz="1100" u="none" cap="none" strike="noStrike">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Petal</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Techstars</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Squarespace</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RA Capital Management</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Ceribell</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SVB</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IFS</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Insight Partners</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Smartsheet</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12" name="Google Shape;712;p73" title="invLogo1"/>
          <p:cNvPicPr preferRelativeResize="0"/>
          <p:nvPr/>
        </p:nvPicPr>
        <p:blipFill>
          <a:blip r:embed="rId8">
            <a:alphaModFix/>
          </a:blip>
          <a:stretch>
            <a:fillRect/>
          </a:stretch>
        </p:blipFill>
        <p:spPr>
          <a:xfrm>
            <a:off x="583819" y="4097552"/>
            <a:ext cx="270000" cy="270000"/>
          </a:xfrm>
          <a:prstGeom prst="rect">
            <a:avLst/>
          </a:prstGeom>
          <a:noFill/>
          <a:ln>
            <a:noFill/>
          </a:ln>
        </p:spPr>
      </p:pic>
      <p:pic>
        <p:nvPicPr>
          <p:cNvPr id="713" name="Google Shape;713;p73" title="invLogo2"/>
          <p:cNvPicPr preferRelativeResize="0"/>
          <p:nvPr/>
        </p:nvPicPr>
        <p:blipFill>
          <a:blip r:embed="rId9">
            <a:alphaModFix/>
          </a:blip>
          <a:stretch>
            <a:fillRect/>
          </a:stretch>
        </p:blipFill>
        <p:spPr>
          <a:xfrm>
            <a:off x="583819" y="4481134"/>
            <a:ext cx="270000" cy="270000"/>
          </a:xfrm>
          <a:prstGeom prst="rect">
            <a:avLst/>
          </a:prstGeom>
          <a:noFill/>
          <a:ln>
            <a:noFill/>
          </a:ln>
        </p:spPr>
      </p:pic>
      <p:pic>
        <p:nvPicPr>
          <p:cNvPr id="714" name="Google Shape;714;p73" title="invLogo3"/>
          <p:cNvPicPr preferRelativeResize="0"/>
          <p:nvPr/>
        </p:nvPicPr>
        <p:blipFill>
          <a:blip r:embed="rId10">
            <a:alphaModFix/>
          </a:blip>
          <a:stretch>
            <a:fillRect/>
          </a:stretch>
        </p:blipFill>
        <p:spPr>
          <a:xfrm>
            <a:off x="583819" y="4907754"/>
            <a:ext cx="270000" cy="270000"/>
          </a:xfrm>
          <a:prstGeom prst="rect">
            <a:avLst/>
          </a:prstGeom>
          <a:noFill/>
          <a:ln>
            <a:noFill/>
          </a:ln>
        </p:spPr>
      </p:pic>
      <p:pic>
        <p:nvPicPr>
          <p:cNvPr id="715" name="Google Shape;715;p73" title="invLogo4"/>
          <p:cNvPicPr preferRelativeResize="0"/>
          <p:nvPr/>
        </p:nvPicPr>
        <p:blipFill>
          <a:blip r:embed="rId11">
            <a:alphaModFix/>
          </a:blip>
          <a:stretch>
            <a:fillRect/>
          </a:stretch>
        </p:blipFill>
        <p:spPr>
          <a:xfrm>
            <a:off x="583819" y="5350899"/>
            <a:ext cx="270000" cy="270000"/>
          </a:xfrm>
          <a:prstGeom prst="rect">
            <a:avLst/>
          </a:prstGeom>
          <a:noFill/>
          <a:ln>
            <a:noFill/>
          </a:ln>
        </p:spPr>
      </p:pic>
      <p:pic>
        <p:nvPicPr>
          <p:cNvPr id="716" name="Google Shape;716;p73" title="invLogo5"/>
          <p:cNvPicPr preferRelativeResize="0"/>
          <p:nvPr/>
        </p:nvPicPr>
        <p:blipFill>
          <a:blip r:embed="rId12">
            <a:alphaModFix/>
          </a:blip>
          <a:stretch>
            <a:fillRect/>
          </a:stretch>
        </p:blipFill>
        <p:spPr>
          <a:xfrm>
            <a:off x="583819" y="5665807"/>
            <a:ext cx="270000" cy="270000"/>
          </a:xfrm>
          <a:prstGeom prst="rect">
            <a:avLst/>
          </a:prstGeom>
          <a:noFill/>
          <a:ln>
            <a:noFill/>
          </a:ln>
        </p:spPr>
      </p:pic>
      <p:cxnSp>
        <p:nvCxnSpPr>
          <p:cNvPr id="717" name="Google Shape;717;p73"/>
          <p:cNvCxnSpPr/>
          <p:nvPr/>
        </p:nvCxnSpPr>
        <p:spPr>
          <a:xfrm>
            <a:off x="545501" y="3785425"/>
            <a:ext cx="3495600" cy="0"/>
          </a:xfrm>
          <a:prstGeom prst="straightConnector1">
            <a:avLst/>
          </a:prstGeom>
          <a:noFill/>
          <a:ln cap="flat" cmpd="sng" w="9525">
            <a:solidFill>
              <a:srgbClr val="000000"/>
            </a:solidFill>
            <a:prstDash val="solid"/>
            <a:round/>
            <a:headEnd len="sm" w="sm" type="none"/>
            <a:tailEnd len="sm" w="sm" type="none"/>
          </a:ln>
        </p:spPr>
      </p:cxnSp>
      <p:sp>
        <p:nvSpPr>
          <p:cNvPr id="718" name="Google Shape;718;p73" title="investorExit"/>
          <p:cNvSpPr txBox="1"/>
          <p:nvPr/>
        </p:nvSpPr>
        <p:spPr>
          <a:xfrm>
            <a:off x="545500" y="3478525"/>
            <a:ext cx="34956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SzPts val="1100"/>
              <a:buNone/>
            </a:pPr>
            <a:r>
              <a:rPr b="1" lang="en-US">
                <a:solidFill>
                  <a:srgbClr val="08528C"/>
                </a:solidFill>
                <a:latin typeface="Calibri"/>
                <a:ea typeface="Calibri"/>
                <a:cs typeface="Calibri"/>
                <a:sym typeface="Calibri"/>
              </a:rPr>
              <a:t>Top Investors by # Exits - 2024</a:t>
            </a:r>
            <a:endParaRPr b="1">
              <a:solidFill>
                <a:srgbClr val="08528C"/>
              </a:solidFill>
              <a:latin typeface="Calibri"/>
              <a:ea typeface="Calibri"/>
              <a:cs typeface="Calibri"/>
              <a:sym typeface="Calibri"/>
            </a:endParaRPr>
          </a:p>
        </p:txBody>
      </p:sp>
      <p:sp>
        <p:nvSpPr>
          <p:cNvPr id="719" name="Google Shape;719;p73"/>
          <p:cNvSpPr txBox="1"/>
          <p:nvPr/>
        </p:nvSpPr>
        <p:spPr>
          <a:xfrm>
            <a:off x="4416720" y="3476244"/>
            <a:ext cx="34077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Y</a:t>
            </a:r>
            <a:r>
              <a:rPr b="1" lang="en-US">
                <a:solidFill>
                  <a:srgbClr val="08528C"/>
                </a:solidFill>
                <a:latin typeface="Calibri"/>
                <a:ea typeface="Calibri"/>
                <a:cs typeface="Calibri"/>
                <a:sym typeface="Calibri"/>
              </a:rPr>
              <a:t>-o-Y Exit Trends</a:t>
            </a:r>
            <a:endParaRPr b="1">
              <a:solidFill>
                <a:srgbClr val="08528C"/>
              </a:solidFill>
              <a:latin typeface="Calibri"/>
              <a:ea typeface="Calibri"/>
              <a:cs typeface="Calibri"/>
              <a:sym typeface="Calibri"/>
            </a:endParaRPr>
          </a:p>
        </p:txBody>
      </p:sp>
      <p:cxnSp>
        <p:nvCxnSpPr>
          <p:cNvPr id="720" name="Google Shape;720;p73"/>
          <p:cNvCxnSpPr/>
          <p:nvPr/>
        </p:nvCxnSpPr>
        <p:spPr>
          <a:xfrm>
            <a:off x="4416721" y="3783169"/>
            <a:ext cx="3407700" cy="0"/>
          </a:xfrm>
          <a:prstGeom prst="straightConnector1">
            <a:avLst/>
          </a:prstGeom>
          <a:noFill/>
          <a:ln cap="flat" cmpd="sng" w="9525">
            <a:solidFill>
              <a:srgbClr val="000000"/>
            </a:solidFill>
            <a:prstDash val="solid"/>
            <a:round/>
            <a:headEnd len="sm" w="sm" type="none"/>
            <a:tailEnd len="sm" w="sm" type="none"/>
          </a:ln>
        </p:spPr>
      </p:cxnSp>
      <p:sp>
        <p:nvSpPr>
          <p:cNvPr id="721" name="Google Shape;721;p73"/>
          <p:cNvSpPr txBox="1"/>
          <p:nvPr/>
        </p:nvSpPr>
        <p:spPr>
          <a:xfrm>
            <a:off x="5349650" y="6349961"/>
            <a:ext cx="984300" cy="167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606060"/>
              </a:buClr>
              <a:buSzPts val="1050"/>
              <a:buFont typeface="Cambria"/>
              <a:buNone/>
            </a:pPr>
            <a:r>
              <a:rPr lang="en-US" sz="1100">
                <a:latin typeface="Calibri"/>
                <a:ea typeface="Calibri"/>
                <a:cs typeface="Calibri"/>
                <a:sym typeface="Calibri"/>
              </a:rPr>
              <a:t># Acquisitions</a:t>
            </a:r>
            <a:endParaRPr b="0" i="0" sz="1100" u="none" cap="none" strike="noStrike">
              <a:solidFill>
                <a:srgbClr val="000000"/>
              </a:solidFill>
              <a:latin typeface="Calibri"/>
              <a:ea typeface="Calibri"/>
              <a:cs typeface="Calibri"/>
              <a:sym typeface="Calibri"/>
            </a:endParaRPr>
          </a:p>
        </p:txBody>
      </p:sp>
      <p:sp>
        <p:nvSpPr>
          <p:cNvPr id="722" name="Google Shape;722;p73"/>
          <p:cNvSpPr/>
          <p:nvPr/>
        </p:nvSpPr>
        <p:spPr>
          <a:xfrm>
            <a:off x="5156098" y="6372785"/>
            <a:ext cx="109800" cy="109800"/>
          </a:xfrm>
          <a:prstGeom prst="rect">
            <a:avLst/>
          </a:prstGeom>
          <a:solidFill>
            <a:srgbClr val="0852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23" name="Google Shape;723;p73" title="Top Exits Acc"/>
          <p:cNvGraphicFramePr/>
          <p:nvPr/>
        </p:nvGraphicFramePr>
        <p:xfrm>
          <a:off x="8203900" y="4025145"/>
          <a:ext cx="3000000" cy="3000000"/>
        </p:xfrm>
        <a:graphic>
          <a:graphicData uri="http://schemas.openxmlformats.org/drawingml/2006/table">
            <a:tbl>
              <a:tblPr>
                <a:noFill/>
                <a:tableStyleId>{8A0D4531-F366-4839-95C3-EB1336E98354}</a:tableStyleId>
              </a:tblPr>
              <a:tblGrid>
                <a:gridCol w="581950"/>
                <a:gridCol w="384075"/>
                <a:gridCol w="1636175"/>
                <a:gridCol w="782800"/>
              </a:tblGrid>
              <a:tr h="376450">
                <a:tc rowSpan="3">
                  <a:txBody>
                    <a:bodyPr/>
                    <a:lstStyle/>
                    <a:p>
                      <a:pPr indent="0" lvl="0" marL="0" rtl="0" algn="ctr">
                        <a:spcBef>
                          <a:spcPts val="0"/>
                        </a:spcBef>
                        <a:spcAft>
                          <a:spcPts val="0"/>
                        </a:spcAft>
                        <a:buNone/>
                      </a:pPr>
                      <a:r>
                        <a:t/>
                      </a:r>
                      <a:endParaRPr sz="11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Acq.</a:t>
                      </a:r>
                      <a:endParaRPr sz="1100">
                        <a:latin typeface="Calibri"/>
                        <a:ea typeface="Calibri"/>
                        <a:cs typeface="Calibri"/>
                        <a:sym typeface="Calibri"/>
                      </a:endParaRPr>
                    </a:p>
                    <a:p>
                      <a:pPr indent="0" lvl="0" marL="0" rtl="0" algn="ctr">
                        <a:spcBef>
                          <a:spcPts val="0"/>
                        </a:spcBef>
                        <a:spcAft>
                          <a:spcPts val="0"/>
                        </a:spcAft>
                        <a:buNone/>
                      </a:pPr>
                      <a:r>
                        <a:t/>
                      </a:r>
                      <a:endParaRPr sz="1100">
                        <a:latin typeface="Calibri"/>
                        <a:ea typeface="Calibri"/>
                        <a:cs typeface="Calibri"/>
                        <a:sym typeface="Calibri"/>
                      </a:endParaRPr>
                    </a:p>
                  </a:txBody>
                  <a:tcPr marT="9525" marB="0" marR="28800" marL="95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5E5E5">
                        <a:alpha val="26670"/>
                      </a:srgbClr>
                    </a:solidFill>
                  </a:tcPr>
                </a:tc>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Discover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(1985, Riverwoods)</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$35.3B</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Ansys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(1970, Canonsburg)</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$35.0B</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Juniper Networks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(1996, Sunnyvale)</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$14.0B</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24" name="Google Shape;724;p73" title="exitLogo3"/>
          <p:cNvPicPr preferRelativeResize="0"/>
          <p:nvPr/>
        </p:nvPicPr>
        <p:blipFill>
          <a:blip r:embed="rId13">
            <a:alphaModFix/>
          </a:blip>
          <a:stretch>
            <a:fillRect/>
          </a:stretch>
        </p:blipFill>
        <p:spPr>
          <a:xfrm>
            <a:off x="8874005" y="4840266"/>
            <a:ext cx="270000" cy="270000"/>
          </a:xfrm>
          <a:prstGeom prst="rect">
            <a:avLst/>
          </a:prstGeom>
          <a:noFill/>
          <a:ln cap="flat" cmpd="sng" w="9525">
            <a:solidFill>
              <a:srgbClr val="D9D9D9"/>
            </a:solidFill>
            <a:prstDash val="solid"/>
            <a:round/>
            <a:headEnd len="sm" w="sm" type="none"/>
            <a:tailEnd len="sm" w="sm" type="none"/>
          </a:ln>
        </p:spPr>
      </p:pic>
      <p:pic>
        <p:nvPicPr>
          <p:cNvPr id="725" name="Google Shape;725;p73" title="exitLogo5"/>
          <p:cNvPicPr preferRelativeResize="0"/>
          <p:nvPr/>
        </p:nvPicPr>
        <p:blipFill>
          <a:blip r:embed="rId14">
            <a:alphaModFix/>
          </a:blip>
          <a:stretch>
            <a:fillRect/>
          </a:stretch>
        </p:blipFill>
        <p:spPr>
          <a:xfrm>
            <a:off x="8874005" y="5592257"/>
            <a:ext cx="270000" cy="270000"/>
          </a:xfrm>
          <a:prstGeom prst="rect">
            <a:avLst/>
          </a:prstGeom>
          <a:noFill/>
          <a:ln cap="flat" cmpd="sng" w="9525">
            <a:solidFill>
              <a:srgbClr val="D9D9D9"/>
            </a:solidFill>
            <a:prstDash val="solid"/>
            <a:round/>
            <a:headEnd len="sm" w="sm" type="none"/>
            <a:tailEnd len="sm" w="sm" type="none"/>
          </a:ln>
        </p:spPr>
      </p:pic>
      <p:sp>
        <p:nvSpPr>
          <p:cNvPr id="726" name="Google Shape;726;p73" title="exitsData"/>
          <p:cNvSpPr txBox="1"/>
          <p:nvPr/>
        </p:nvSpPr>
        <p:spPr>
          <a:xfrm>
            <a:off x="8165592" y="3457956"/>
            <a:ext cx="3423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Exits - 2024</a:t>
            </a:r>
            <a:endParaRPr b="1">
              <a:solidFill>
                <a:srgbClr val="08528C"/>
              </a:solidFill>
              <a:latin typeface="Calibri"/>
              <a:ea typeface="Calibri"/>
              <a:cs typeface="Calibri"/>
              <a:sym typeface="Calibri"/>
            </a:endParaRPr>
          </a:p>
        </p:txBody>
      </p:sp>
      <p:cxnSp>
        <p:nvCxnSpPr>
          <p:cNvPr id="727" name="Google Shape;727;p73"/>
          <p:cNvCxnSpPr/>
          <p:nvPr/>
        </p:nvCxnSpPr>
        <p:spPr>
          <a:xfrm>
            <a:off x="8165592" y="3774922"/>
            <a:ext cx="3423300" cy="0"/>
          </a:xfrm>
          <a:prstGeom prst="straightConnector1">
            <a:avLst/>
          </a:prstGeom>
          <a:noFill/>
          <a:ln cap="flat" cmpd="sng" w="9525">
            <a:solidFill>
              <a:srgbClr val="000000"/>
            </a:solidFill>
            <a:prstDash val="solid"/>
            <a:round/>
            <a:headEnd len="med" w="med" type="none"/>
            <a:tailEnd len="med" w="med" type="none"/>
          </a:ln>
        </p:spPr>
      </p:cxnSp>
      <p:pic>
        <p:nvPicPr>
          <p:cNvPr id="728" name="Google Shape;728;p73" title="exitLogo4"/>
          <p:cNvPicPr preferRelativeResize="0"/>
          <p:nvPr/>
        </p:nvPicPr>
        <p:blipFill>
          <a:blip r:embed="rId15">
            <a:alphaModFix/>
          </a:blip>
          <a:stretch>
            <a:fillRect/>
          </a:stretch>
        </p:blipFill>
        <p:spPr>
          <a:xfrm>
            <a:off x="8874005" y="5218430"/>
            <a:ext cx="270000" cy="270000"/>
          </a:xfrm>
          <a:prstGeom prst="rect">
            <a:avLst/>
          </a:prstGeom>
          <a:noFill/>
          <a:ln cap="flat" cmpd="sng" w="9525">
            <a:solidFill>
              <a:srgbClr val="D9D9D9"/>
            </a:solidFill>
            <a:prstDash val="solid"/>
            <a:round/>
            <a:headEnd len="sm" w="sm" type="none"/>
            <a:tailEnd len="sm" w="sm" type="none"/>
          </a:ln>
        </p:spPr>
      </p:pic>
      <p:pic>
        <p:nvPicPr>
          <p:cNvPr id="729" name="Google Shape;729;p73" title="exitLogo2"/>
          <p:cNvPicPr preferRelativeResize="0"/>
          <p:nvPr/>
        </p:nvPicPr>
        <p:blipFill>
          <a:blip r:embed="rId16">
            <a:alphaModFix/>
          </a:blip>
          <a:stretch>
            <a:fillRect/>
          </a:stretch>
        </p:blipFill>
        <p:spPr>
          <a:xfrm>
            <a:off x="8874005" y="4464274"/>
            <a:ext cx="270000" cy="270000"/>
          </a:xfrm>
          <a:prstGeom prst="rect">
            <a:avLst/>
          </a:prstGeom>
          <a:noFill/>
          <a:ln cap="flat" cmpd="sng" w="9525">
            <a:solidFill>
              <a:srgbClr val="D9D9D9"/>
            </a:solidFill>
            <a:prstDash val="solid"/>
            <a:round/>
            <a:headEnd len="sm" w="sm" type="none"/>
            <a:tailEnd len="sm" w="sm" type="none"/>
          </a:ln>
        </p:spPr>
      </p:pic>
      <p:pic>
        <p:nvPicPr>
          <p:cNvPr id="730" name="Google Shape;730;p73" title="exitLogo1"/>
          <p:cNvPicPr preferRelativeResize="0"/>
          <p:nvPr/>
        </p:nvPicPr>
        <p:blipFill>
          <a:blip r:embed="rId17">
            <a:alphaModFix/>
          </a:blip>
          <a:stretch>
            <a:fillRect/>
          </a:stretch>
        </p:blipFill>
        <p:spPr>
          <a:xfrm>
            <a:off x="8874005" y="4088277"/>
            <a:ext cx="270001" cy="269999"/>
          </a:xfrm>
          <a:prstGeom prst="rect">
            <a:avLst/>
          </a:prstGeom>
          <a:noFill/>
          <a:ln cap="flat" cmpd="sng" w="9525">
            <a:solidFill>
              <a:srgbClr val="D9D9D9"/>
            </a:solidFill>
            <a:prstDash val="solid"/>
            <a:round/>
            <a:headEnd len="sm" w="sm" type="none"/>
            <a:tailEnd len="sm" w="sm" type="none"/>
          </a:ln>
        </p:spPr>
      </p:pic>
      <p:graphicFrame>
        <p:nvGraphicFramePr>
          <p:cNvPr id="731" name="Google Shape;731;p73"/>
          <p:cNvGraphicFramePr/>
          <p:nvPr/>
        </p:nvGraphicFramePr>
        <p:xfrm>
          <a:off x="8191621" y="3757315"/>
          <a:ext cx="3000000" cy="3000000"/>
        </p:xfrm>
        <a:graphic>
          <a:graphicData uri="http://schemas.openxmlformats.org/drawingml/2006/table">
            <a:tbl>
              <a:tblPr>
                <a:noFill/>
                <a:tableStyleId>{8A0D4531-F366-4839-95C3-EB1336E98354}</a:tableStyleId>
              </a:tblPr>
              <a:tblGrid>
                <a:gridCol w="581950"/>
                <a:gridCol w="384075"/>
                <a:gridCol w="896750"/>
                <a:gridCol w="1522225"/>
              </a:tblGrid>
              <a:tr h="270700">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Type</a:t>
                      </a:r>
                      <a:endParaRPr b="1" sz="1200" u="none" cap="none" strike="noStrike">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Company</a:t>
                      </a:r>
                      <a:endParaRPr b="1" sz="1200" u="none" cap="none" strike="noStrike">
                        <a:latin typeface="Calibri"/>
                        <a:ea typeface="Calibri"/>
                        <a:cs typeface="Calibri"/>
                        <a:sym typeface="Calibri"/>
                      </a:endParaRPr>
                    </a:p>
                  </a:txBody>
                  <a:tcPr marT="18000" marB="180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hMerge="1"/>
                <a:tc>
                  <a:txBody>
                    <a:bodyPr/>
                    <a:lstStyle/>
                    <a:p>
                      <a:pPr indent="0" lvl="0" marL="0" marR="0" rtl="0" algn="r">
                        <a:lnSpc>
                          <a:spcPct val="100000"/>
                        </a:lnSpc>
                        <a:spcBef>
                          <a:spcPts val="0"/>
                        </a:spcBef>
                        <a:spcAft>
                          <a:spcPts val="0"/>
                        </a:spcAft>
                        <a:buClr>
                          <a:srgbClr val="000000"/>
                        </a:buClr>
                        <a:buSzPts val="1200"/>
                        <a:buFont typeface="Arial"/>
                        <a:buNone/>
                      </a:pPr>
                      <a:r>
                        <a:rPr b="1" lang="en-US" sz="1200">
                          <a:latin typeface="Calibri"/>
                          <a:ea typeface="Calibri"/>
                          <a:cs typeface="Calibri"/>
                          <a:sym typeface="Calibri"/>
                        </a:rPr>
                        <a:t>Acq. Price/</a:t>
                      </a:r>
                      <a:r>
                        <a:rPr b="1" lang="en-US" sz="1200">
                          <a:solidFill>
                            <a:srgbClr val="000000"/>
                          </a:solidFill>
                          <a:latin typeface="Calibri"/>
                          <a:ea typeface="Calibri"/>
                          <a:cs typeface="Calibri"/>
                          <a:sym typeface="Calibri"/>
                        </a:rPr>
                        <a:t>IPO Mcap</a:t>
                      </a:r>
                      <a:endParaRPr b="1" sz="1200" u="none" cap="none" strike="noStrike">
                        <a:latin typeface="Calibri"/>
                        <a:ea typeface="Calibri"/>
                        <a:cs typeface="Calibri"/>
                        <a:sym typeface="Calibri"/>
                      </a:endParaRPr>
                    </a:p>
                  </a:txBody>
                  <a:tcPr marT="1800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bl>
          </a:graphicData>
        </a:graphic>
      </p:graphicFrame>
      <p:graphicFrame>
        <p:nvGraphicFramePr>
          <p:cNvPr id="732" name="Google Shape;732;p73" title="Top Exits Ipo"/>
          <p:cNvGraphicFramePr/>
          <p:nvPr/>
        </p:nvGraphicFramePr>
        <p:xfrm>
          <a:off x="8203900" y="5154495"/>
          <a:ext cx="3000000" cy="3000000"/>
        </p:xfrm>
        <a:graphic>
          <a:graphicData uri="http://schemas.openxmlformats.org/drawingml/2006/table">
            <a:tbl>
              <a:tblPr>
                <a:noFill/>
                <a:tableStyleId>{8A0D4531-F366-4839-95C3-EB1336E98354}</a:tableStyleId>
              </a:tblPr>
              <a:tblGrid>
                <a:gridCol w="581950"/>
                <a:gridCol w="384075"/>
                <a:gridCol w="1636175"/>
                <a:gridCol w="782800"/>
              </a:tblGrid>
              <a:tr h="376450">
                <a:tc rowSpan="3">
                  <a:txBody>
                    <a:bodyPr/>
                    <a:lstStyle/>
                    <a:p>
                      <a:pPr indent="0" lvl="0" marL="0" rtl="0" algn="ctr">
                        <a:spcBef>
                          <a:spcPts val="0"/>
                        </a:spcBef>
                        <a:spcAft>
                          <a:spcPts val="0"/>
                        </a:spcAft>
                        <a:buNone/>
                      </a:pPr>
                      <a:r>
                        <a:rPr lang="en-US" sz="1100">
                          <a:latin typeface="Calibri"/>
                          <a:ea typeface="Calibri"/>
                          <a:cs typeface="Calibri"/>
                          <a:sym typeface="Calibri"/>
                        </a:rPr>
                        <a:t>IPO</a:t>
                      </a:r>
                      <a:endParaRPr sz="1100">
                        <a:latin typeface="Calibri"/>
                        <a:ea typeface="Calibri"/>
                        <a:cs typeface="Calibri"/>
                        <a:sym typeface="Calibri"/>
                      </a:endParaRPr>
                    </a:p>
                  </a:txBody>
                  <a:tcPr marT="9525" marB="0" marR="28800" marL="95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5E5E5">
                        <a:alpha val="26670"/>
                      </a:srgbClr>
                    </a:solidFill>
                  </a:tcPr>
                </a:tc>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Raspberry Pi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(2012, Cambridge, $45.0M)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Arial"/>
                        <a:buNone/>
                      </a:pPr>
                      <a:r>
                        <a:rPr lang="en-US" sz="1100">
                          <a:latin typeface="Calibri"/>
                          <a:ea typeface="Calibri"/>
                          <a:cs typeface="Calibri"/>
                          <a:sym typeface="Calibri"/>
                        </a:rPr>
                        <a:t>$21.1B</a:t>
                      </a:r>
                      <a:endParaRPr sz="1100">
                        <a:latin typeface="Calibri"/>
                        <a:ea typeface="Calibri"/>
                        <a:cs typeface="Calibri"/>
                        <a:sym typeface="Calibri"/>
                      </a:endParaRPr>
                    </a:p>
                  </a:txBody>
                  <a:tcPr marT="9525" marB="0" marR="90000"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Tempus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(2015, Chicago, $1.1B)</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$5.9B</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Underwriters Labor..</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(1894, Northbrook)</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Calibri"/>
                          <a:ea typeface="Calibri"/>
                          <a:cs typeface="Calibri"/>
                          <a:sym typeface="Calibri"/>
                        </a:rPr>
                        <a:t>$5.8B</a:t>
                      </a:r>
                      <a:endParaRPr sz="1100">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733" name="Google Shape;733;p73"/>
          <p:cNvSpPr txBox="1"/>
          <p:nvPr/>
        </p:nvSpPr>
        <p:spPr>
          <a:xfrm>
            <a:off x="6568850" y="6361624"/>
            <a:ext cx="984300" cy="167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606060"/>
              </a:buClr>
              <a:buSzPts val="1050"/>
              <a:buFont typeface="Cambria"/>
              <a:buNone/>
            </a:pPr>
            <a:r>
              <a:rPr lang="en-US" sz="1100">
                <a:latin typeface="Calibri"/>
                <a:ea typeface="Calibri"/>
                <a:cs typeface="Calibri"/>
                <a:sym typeface="Calibri"/>
              </a:rPr>
              <a:t># IPOs</a:t>
            </a:r>
            <a:endParaRPr b="0" i="0" sz="1100" u="none" cap="none" strike="noStrike">
              <a:solidFill>
                <a:srgbClr val="000000"/>
              </a:solidFill>
              <a:latin typeface="Calibri"/>
              <a:ea typeface="Calibri"/>
              <a:cs typeface="Calibri"/>
              <a:sym typeface="Calibri"/>
            </a:endParaRPr>
          </a:p>
        </p:txBody>
      </p:sp>
      <p:sp>
        <p:nvSpPr>
          <p:cNvPr id="734" name="Google Shape;734;p73"/>
          <p:cNvSpPr/>
          <p:nvPr/>
        </p:nvSpPr>
        <p:spPr>
          <a:xfrm>
            <a:off x="6375298" y="6390280"/>
            <a:ext cx="109800" cy="1098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5" name="Google Shape;735;p73" title="invLogo6"/>
          <p:cNvPicPr preferRelativeResize="0"/>
          <p:nvPr/>
        </p:nvPicPr>
        <p:blipFill>
          <a:blip r:embed="rId18">
            <a:alphaModFix/>
          </a:blip>
          <a:stretch>
            <a:fillRect/>
          </a:stretch>
        </p:blipFill>
        <p:spPr>
          <a:xfrm>
            <a:off x="610815" y="6086441"/>
            <a:ext cx="216000" cy="216000"/>
          </a:xfrm>
          <a:prstGeom prst="rect">
            <a:avLst/>
          </a:prstGeom>
          <a:noFill/>
          <a:ln cap="flat" cmpd="sng" w="9525">
            <a:solidFill>
              <a:srgbClr val="D9D9D9"/>
            </a:solidFill>
            <a:prstDash val="solid"/>
            <a:round/>
            <a:headEnd len="sm" w="sm" type="none"/>
            <a:tailEnd len="sm" w="sm" type="none"/>
          </a:ln>
        </p:spPr>
      </p:pic>
      <p:pic>
        <p:nvPicPr>
          <p:cNvPr id="736" name="Google Shape;736;p73" title="exitLogo6"/>
          <p:cNvPicPr preferRelativeResize="0"/>
          <p:nvPr/>
        </p:nvPicPr>
        <p:blipFill>
          <a:blip r:embed="rId19">
            <a:alphaModFix/>
          </a:blip>
          <a:stretch>
            <a:fillRect/>
          </a:stretch>
        </p:blipFill>
        <p:spPr>
          <a:xfrm>
            <a:off x="8856094" y="5968260"/>
            <a:ext cx="270000" cy="270000"/>
          </a:xfrm>
          <a:prstGeom prst="rect">
            <a:avLst/>
          </a:prstGeom>
          <a:noFill/>
          <a:ln>
            <a:noFill/>
          </a:ln>
        </p:spPr>
      </p:pic>
      <p:pic>
        <p:nvPicPr>
          <p:cNvPr id="737" name="Google Shape;737;p73" title="Chart"/>
          <p:cNvPicPr preferRelativeResize="0"/>
          <p:nvPr/>
        </p:nvPicPr>
        <p:blipFill>
          <a:blip r:embed="rId20">
            <a:alphaModFix/>
          </a:blip>
          <a:stretch>
            <a:fillRect/>
          </a:stretch>
        </p:blipFill>
        <p:spPr>
          <a:xfrm>
            <a:off x="4318538" y="3943087"/>
            <a:ext cx="3603020" cy="24913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74" title="Slide 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List of IPOs - 2024(1/2)</a:t>
            </a:r>
            <a:endParaRPr b="1" sz="4000">
              <a:solidFill>
                <a:srgbClr val="08528C"/>
              </a:solidFill>
              <a:latin typeface="Calibri"/>
              <a:ea typeface="Calibri"/>
              <a:cs typeface="Calibri"/>
              <a:sym typeface="Calibri"/>
            </a:endParaRPr>
          </a:p>
        </p:txBody>
      </p:sp>
      <p:sp>
        <p:nvSpPr>
          <p:cNvPr id="743" name="Google Shape;743;p74"/>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744" name="Google Shape;744;p74"/>
          <p:cNvGraphicFramePr/>
          <p:nvPr/>
        </p:nvGraphicFramePr>
        <p:xfrm>
          <a:off x="595316" y="1081862"/>
          <a:ext cx="3000000" cy="3000000"/>
        </p:xfrm>
        <a:graphic>
          <a:graphicData uri="http://schemas.openxmlformats.org/drawingml/2006/table">
            <a:tbl>
              <a:tblPr>
                <a:noFill/>
                <a:tableStyleId>{3957604C-1A65-4B10-8351-92650B73C763}</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Mcap</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Pony.ai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Fremont, $1B)</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NEOM, Toyota, Legend Capi.., +29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$3.5B</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Sagility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(2000, Westminster)</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EQT</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$1.7B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Reddit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(2005, San Francisco, $1B)</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Fidelity Investments, +7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Alux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(2013, West Hollywood)</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$153M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Septerna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San Bruno, $250M)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RA Capital Management, +15 more</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$756M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WeRide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Sunnyvale, $1B)</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GAC, Bosch, The Carlyle G.., +38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$120M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Synergy CHC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Westbrook)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Knight Therapeutics</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$78.3M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Ceribell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Mountain View, $188M)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Ally Bridge Group, +12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$578M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CAMP4</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Cambridge, $180M)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Enavate Sciences, 5AM V.., +7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$215M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alt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San Francisco, $52M)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Kintetsu Venture Part.., +18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$93.6M</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45" name="Google Shape;745;p74"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pic>
        <p:nvPicPr>
          <p:cNvPr id="746" name="Google Shape;746;p74"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747" name="Google Shape;747;p74"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748" name="Google Shape;748;p74"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749" name="Google Shape;749;p74"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750" name="Google Shape;750;p74"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751" name="Google Shape;751;p74" title="logo7"/>
          <p:cNvPicPr preferRelativeResize="0"/>
          <p:nvPr/>
        </p:nvPicPr>
        <p:blipFill>
          <a:blip r:embed="rId9">
            <a:alphaModFix/>
          </a:blip>
          <a:stretch>
            <a:fillRect/>
          </a:stretch>
        </p:blipFill>
        <p:spPr>
          <a:xfrm>
            <a:off x="652366" y="4198654"/>
            <a:ext cx="216001" cy="216001"/>
          </a:xfrm>
          <a:prstGeom prst="rect">
            <a:avLst/>
          </a:prstGeom>
          <a:noFill/>
          <a:ln cap="flat" cmpd="sng" w="9525">
            <a:solidFill>
              <a:srgbClr val="D9D9D9"/>
            </a:solidFill>
            <a:prstDash val="solid"/>
            <a:round/>
            <a:headEnd len="sm" w="sm" type="none"/>
            <a:tailEnd len="sm" w="sm" type="none"/>
          </a:ln>
        </p:spPr>
      </p:pic>
      <p:pic>
        <p:nvPicPr>
          <p:cNvPr id="752" name="Google Shape;752;p74" title="logo8"/>
          <p:cNvPicPr preferRelativeResize="0"/>
          <p:nvPr/>
        </p:nvPicPr>
        <p:blipFill>
          <a:blip r:embed="rId10">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753" name="Google Shape;753;p74" title="logo9"/>
          <p:cNvPicPr preferRelativeResize="0"/>
          <p:nvPr/>
        </p:nvPicPr>
        <p:blipFill>
          <a:blip r:embed="rId11">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754" name="Google Shape;754;p74" title="logo10"/>
          <p:cNvPicPr preferRelativeResize="0"/>
          <p:nvPr/>
        </p:nvPicPr>
        <p:blipFill>
          <a:blip r:embed="rId12">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5" title="Slide 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List of IPOs - 2024(2/2)</a:t>
            </a:r>
            <a:endParaRPr b="1" sz="4000">
              <a:solidFill>
                <a:srgbClr val="08528C"/>
              </a:solidFill>
              <a:latin typeface="Calibri"/>
              <a:ea typeface="Calibri"/>
              <a:cs typeface="Calibri"/>
              <a:sym typeface="Calibri"/>
            </a:endParaRPr>
          </a:p>
        </p:txBody>
      </p:sp>
      <p:sp>
        <p:nvSpPr>
          <p:cNvPr id="760" name="Google Shape;760;p75"/>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761" name="Google Shape;761;p75"/>
          <p:cNvGraphicFramePr/>
          <p:nvPr/>
        </p:nvGraphicFramePr>
        <p:xfrm>
          <a:off x="595316" y="1081862"/>
          <a:ext cx="3000000" cy="3000000"/>
        </p:xfrm>
        <a:graphic>
          <a:graphicData uri="http://schemas.openxmlformats.org/drawingml/2006/table">
            <a:tbl>
              <a:tblPr>
                <a:noFill/>
                <a:tableStyleId>{3957604C-1A65-4B10-8351-92650B73C763}</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Mcap</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Upstream Bio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Waltham, $400M)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Enavate Sciences, Venro.., +11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Oct 2024</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$873M</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BioAge Labs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Vallejo, $294M)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Sofinnova Investments, +24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$615M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Kairos Pharma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Los Angeles)</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$51.4M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Impact Biomedical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Montgomery)</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$34.5M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Bicara Therapeutics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Cambridge, $313M)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Braidwell, TPG, Deerfield, +15 more</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$932M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MBX Biosciences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Carmel, $216M)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Deep Track Capital, +10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$510M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Actuate Therapeutics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Fort Worth, $72M)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Bios Partners, Kairos V.., +3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Aug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$153M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OS Therapies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Cambridge, $8M)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K20 Fund</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Aug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$80.2M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Concentra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(1978, Addison, $56M)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One Peak, Connected Cap.., +4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Jul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$3.0B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Artiva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San Diego, $198M)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Venrock, Acuta Capital .., +15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Jul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$211M</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62" name="Google Shape;762;p75"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pic>
        <p:nvPicPr>
          <p:cNvPr id="763" name="Google Shape;763;p75"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764" name="Google Shape;764;p75"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765" name="Google Shape;765;p75"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766" name="Google Shape;766;p75"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767" name="Google Shape;767;p75"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768" name="Google Shape;768;p75" title="logo7"/>
          <p:cNvPicPr preferRelativeResize="0"/>
          <p:nvPr/>
        </p:nvPicPr>
        <p:blipFill>
          <a:blip r:embed="rId9">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pic>
        <p:nvPicPr>
          <p:cNvPr id="769" name="Google Shape;769;p75" title="logo8"/>
          <p:cNvPicPr preferRelativeResize="0"/>
          <p:nvPr/>
        </p:nvPicPr>
        <p:blipFill>
          <a:blip r:embed="rId10">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770" name="Google Shape;770;p75" title="logo9"/>
          <p:cNvPicPr preferRelativeResize="0"/>
          <p:nvPr/>
        </p:nvPicPr>
        <p:blipFill>
          <a:blip r:embed="rId11">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771" name="Google Shape;771;p75" title="logo10"/>
          <p:cNvPicPr preferRelativeResize="0"/>
          <p:nvPr/>
        </p:nvPicPr>
        <p:blipFill>
          <a:blip r:embed="rId12">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
        <p:nvSpPr>
          <p:cNvPr id="772" name="Google Shape;772;p75" title="Appendix"/>
          <p:cNvSpPr txBox="1"/>
          <p:nvPr/>
        </p:nvSpPr>
        <p:spPr>
          <a:xfrm>
            <a:off x="621975" y="59354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rgbClr val="FFFFFF"/>
                </a:highlight>
                <a:latin typeface="Calibri"/>
                <a:ea typeface="Calibri"/>
                <a:cs typeface="Calibri"/>
                <a:sym typeface="Calibri"/>
              </a:rPr>
              <a:t>View all 52 companies on </a:t>
            </a:r>
            <a:r>
              <a:rPr lang="en-US" sz="1200" u="sng">
                <a:solidFill>
                  <a:schemeClr val="hlink"/>
                </a:solidFill>
                <a:highlight>
                  <a:srgbClr val="FFFFFF"/>
                </a:highlight>
                <a:latin typeface="Calibri"/>
                <a:ea typeface="Calibri"/>
                <a:cs typeface="Calibri"/>
                <a:sym typeface="Calibri"/>
                <a:hlinkClick r:id="rId13"/>
              </a:rPr>
              <a:t>Tracxn Platform</a:t>
            </a:r>
            <a:endParaRPr sz="1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76"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Acquisitions - 2024</a:t>
            </a:r>
            <a:endParaRPr>
              <a:solidFill>
                <a:srgbClr val="08528C"/>
              </a:solidFill>
            </a:endParaRPr>
          </a:p>
        </p:txBody>
      </p:sp>
      <p:sp>
        <p:nvSpPr>
          <p:cNvPr id="778" name="Google Shape;778;p7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779" name="Google Shape;779;p76"/>
          <p:cNvGraphicFramePr/>
          <p:nvPr/>
        </p:nvGraphicFramePr>
        <p:xfrm>
          <a:off x="595316" y="1081862"/>
          <a:ext cx="3000000" cy="3000000"/>
        </p:xfrm>
        <a:graphic>
          <a:graphicData uri="http://schemas.openxmlformats.org/drawingml/2006/table">
            <a:tbl>
              <a:tblPr>
                <a:noFill/>
                <a:tableStyleId>{3957604C-1A65-4B10-8351-92650B73C763}</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Acquirer(s)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Price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Discover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(1985, Riverwoods)</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Capital One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Feb 2024</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$35.3B</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Ansys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(1970, Canonsburg)</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Synopsys</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Jan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$35.0B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Juniper Networks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(1996, Sunnyvale)</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Hewlett Packard Enterprise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Jan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$14.0B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Shockwave Medical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(2009, Santa Clara, $148M)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Johnson &amp; Johnson</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Apr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$13.1B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Altair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(1985, Troy, $35M)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Siemens</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$10.6B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Smartsheet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(2005, Bellevue, $121M)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Blackstone, Vista Equity Partners</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$8.4B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Squarespace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(2003, New York City, $579M)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Permira</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May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$7.2B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HashiCorp</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San Francisco, $349M)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IBM</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Apr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$6.4B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Altium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(1985, San Diego)</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Renesas Electronics</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Feb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$5.9B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ZT Systems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(1994, Secaucus)</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AMD</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Aug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$4.9B</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80" name="Google Shape;780;p76"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pic>
        <p:nvPicPr>
          <p:cNvPr id="781" name="Google Shape;781;p76"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782" name="Google Shape;782;p76"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783" name="Google Shape;783;p76"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784" name="Google Shape;784;p76"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785" name="Google Shape;785;p76"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786" name="Google Shape;786;p76" title="logo7"/>
          <p:cNvPicPr preferRelativeResize="0"/>
          <p:nvPr/>
        </p:nvPicPr>
        <p:blipFill>
          <a:blip r:embed="rId9">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pic>
        <p:nvPicPr>
          <p:cNvPr id="787" name="Google Shape;787;p76" title="logo8"/>
          <p:cNvPicPr preferRelativeResize="0"/>
          <p:nvPr/>
        </p:nvPicPr>
        <p:blipFill>
          <a:blip r:embed="rId10">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788" name="Google Shape;788;p76" title="logo9"/>
          <p:cNvPicPr preferRelativeResize="0"/>
          <p:nvPr/>
        </p:nvPicPr>
        <p:blipFill>
          <a:blip r:embed="rId11">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789" name="Google Shape;789;p76" title="logo10"/>
          <p:cNvPicPr preferRelativeResize="0"/>
          <p:nvPr/>
        </p:nvPicPr>
        <p:blipFill>
          <a:blip r:embed="rId12">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
        <p:nvSpPr>
          <p:cNvPr id="790" name="Google Shape;790;p76" title="Appendix"/>
          <p:cNvSpPr txBox="1"/>
          <p:nvPr/>
        </p:nvSpPr>
        <p:spPr>
          <a:xfrm>
            <a:off x="621975" y="59354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View all 1384 companies on </a:t>
            </a:r>
            <a:r>
              <a:rPr lang="en-US" sz="1200" u="sng">
                <a:solidFill>
                  <a:schemeClr val="hlink"/>
                </a:solidFill>
                <a:highlight>
                  <a:schemeClr val="lt1"/>
                </a:highlight>
                <a:latin typeface="Calibri"/>
                <a:ea typeface="Calibri"/>
                <a:cs typeface="Calibri"/>
                <a:sym typeface="Calibri"/>
                <a:hlinkClick r:id="rId13"/>
              </a:rPr>
              <a:t>Tracxn Platform</a:t>
            </a:r>
            <a:endParaRPr sz="1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graphicFrame>
        <p:nvGraphicFramePr>
          <p:cNvPr id="795" name="Google Shape;795;p77"/>
          <p:cNvGraphicFramePr/>
          <p:nvPr/>
        </p:nvGraphicFramePr>
        <p:xfrm>
          <a:off x="612808" y="1146480"/>
          <a:ext cx="3000000" cy="3000000"/>
        </p:xfrm>
        <a:graphic>
          <a:graphicData uri="http://schemas.openxmlformats.org/drawingml/2006/table">
            <a:tbl>
              <a:tblPr>
                <a:noFill/>
                <a:tableStyleId>{3957604C-1A65-4B10-8351-92650B73C763}</a:tableStyleId>
              </a:tblPr>
              <a:tblGrid>
                <a:gridCol w="508325"/>
                <a:gridCol w="1571825"/>
                <a:gridCol w="1270950"/>
                <a:gridCol w="902300"/>
                <a:gridCol w="1058275"/>
                <a:gridCol w="5484850"/>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Acquirer</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Acq.</a:t>
                      </a:r>
                      <a:endParaRPr b="1">
                        <a:solidFill>
                          <a:srgbClr val="08528C"/>
                        </a:solidFill>
                        <a:latin typeface="Calibri"/>
                        <a:ea typeface="Calibri"/>
                        <a:cs typeface="Calibri"/>
                        <a:sym typeface="Calibri"/>
                      </a:endParaRPr>
                    </a:p>
                  </a:txBody>
                  <a:tcPr marT="18300" marB="18300" marR="144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Average </a:t>
                      </a:r>
                      <a:endParaRPr b="1">
                        <a:solidFill>
                          <a:srgbClr val="08528C"/>
                        </a:solidFill>
                        <a:latin typeface="Calibri"/>
                        <a:ea typeface="Calibri"/>
                        <a:cs typeface="Calibri"/>
                        <a:sym typeface="Calibri"/>
                      </a:endParaRPr>
                    </a:p>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Price</a:t>
                      </a:r>
                      <a:endParaRPr b="1">
                        <a:solidFill>
                          <a:srgbClr val="08528C"/>
                        </a:solidFill>
                        <a:latin typeface="Calibri"/>
                        <a:ea typeface="Calibri"/>
                        <a:cs typeface="Calibri"/>
                        <a:sym typeface="Calibri"/>
                      </a:endParaRPr>
                    </a:p>
                  </a:txBody>
                  <a:tcPr marT="18300" marB="18300" marR="144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Companies Acquired</a:t>
                      </a:r>
                      <a:endParaRPr b="1">
                        <a:solidFill>
                          <a:srgbClr val="08528C"/>
                        </a:solidFill>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KKR</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$800M</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Instructure</a:t>
                      </a:r>
                      <a:r>
                        <a:rPr lang="en-US" sz="1000">
                          <a:solidFill>
                            <a:srgbClr val="C0C0C0"/>
                          </a:solidFill>
                          <a:latin typeface="Calibri"/>
                          <a:ea typeface="Calibri"/>
                          <a:cs typeface="Calibri"/>
                          <a:sym typeface="Calibri"/>
                        </a:rPr>
                        <a:t> ($4.8B)</a:t>
                      </a:r>
                      <a:r>
                        <a:rPr lang="en-US" sz="1000">
                          <a:latin typeface="Calibri"/>
                          <a:ea typeface="Calibri"/>
                          <a:cs typeface="Calibri"/>
                          <a:sym typeface="Calibri"/>
                        </a:rPr>
                        <a:t>, </a:t>
                      </a:r>
                      <a:r>
                        <a:rPr lang="en-US" sz="1200">
                          <a:latin typeface="Calibri"/>
                          <a:ea typeface="Calibri"/>
                          <a:cs typeface="Calibri"/>
                          <a:sym typeface="Calibri"/>
                        </a:rPr>
                        <a:t>The Parking Spot, Agiloft, Avantus </a:t>
                      </a:r>
                      <a:r>
                        <a:rPr lang="en-US" sz="1200" u="sng">
                          <a:solidFill>
                            <a:schemeClr val="hlink"/>
                          </a:solidFill>
                          <a:latin typeface="Calibri"/>
                          <a:ea typeface="Calibri"/>
                          <a:cs typeface="Calibri"/>
                          <a:sym typeface="Calibri"/>
                          <a:hlinkClick r:id="rId3"/>
                        </a:rPr>
                        <a:t>+2 more</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Valsoft</a:t>
                      </a:r>
                      <a:endParaRPr sz="1200">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Canada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WeSuite, Equinox Information Systems, Edelweiss, Pinpoint Global </a:t>
                      </a:r>
                      <a:r>
                        <a:rPr lang="en-US" sz="1200" u="sng">
                          <a:solidFill>
                            <a:schemeClr val="hlink"/>
                          </a:solidFill>
                          <a:latin typeface="Calibri"/>
                          <a:ea typeface="Calibri"/>
                          <a:cs typeface="Calibri"/>
                          <a:sym typeface="Calibri"/>
                          <a:hlinkClick r:id="rId4"/>
                        </a:rPr>
                        <a:t>+1 more</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Boston Scientific</a:t>
                      </a:r>
                      <a:endParaRPr sz="1200" u="none" cap="none" strike="noStrike">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$1.2B</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Axonics</a:t>
                      </a:r>
                      <a:r>
                        <a:rPr lang="en-US" sz="1000">
                          <a:solidFill>
                            <a:srgbClr val="C0C0C0"/>
                          </a:solidFill>
                          <a:latin typeface="Calibri"/>
                          <a:ea typeface="Calibri"/>
                          <a:cs typeface="Calibri"/>
                          <a:sym typeface="Calibri"/>
                        </a:rPr>
                        <a:t> ($3.7B)</a:t>
                      </a:r>
                      <a:r>
                        <a:rPr lang="en-US" sz="1000">
                          <a:latin typeface="Calibri"/>
                          <a:ea typeface="Calibri"/>
                          <a:cs typeface="Calibri"/>
                          <a:sym typeface="Calibri"/>
                        </a:rPr>
                        <a:t>, </a:t>
                      </a:r>
                      <a:r>
                        <a:rPr lang="en-US" sz="1200">
                          <a:latin typeface="Calibri"/>
                          <a:ea typeface="Calibri"/>
                          <a:cs typeface="Calibri"/>
                          <a:sym typeface="Calibri"/>
                        </a:rPr>
                        <a:t>Silk Road Medical</a:t>
                      </a:r>
                      <a:r>
                        <a:rPr lang="en-US" sz="1000">
                          <a:solidFill>
                            <a:srgbClr val="C0C0C0"/>
                          </a:solidFill>
                          <a:latin typeface="Calibri"/>
                          <a:ea typeface="Calibri"/>
                          <a:cs typeface="Calibri"/>
                          <a:sym typeface="Calibri"/>
                        </a:rPr>
                        <a:t> ($1.2B)</a:t>
                      </a:r>
                      <a:r>
                        <a:rPr lang="en-US" sz="1000">
                          <a:latin typeface="Calibri"/>
                          <a:ea typeface="Calibri"/>
                          <a:cs typeface="Calibri"/>
                          <a:sym typeface="Calibri"/>
                        </a:rPr>
                        <a:t>, </a:t>
                      </a:r>
                      <a:r>
                        <a:rPr lang="en-US" sz="1200">
                          <a:latin typeface="Calibri"/>
                          <a:ea typeface="Calibri"/>
                          <a:cs typeface="Calibri"/>
                          <a:sym typeface="Calibri"/>
                        </a:rPr>
                        <a:t>Intera Oncology, Cortex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Infinite Reality</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$64.5M</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The Drone Racing League</a:t>
                      </a:r>
                      <a:r>
                        <a:rPr lang="en-US" sz="1000">
                          <a:solidFill>
                            <a:srgbClr val="C0C0C0"/>
                          </a:solidFill>
                          <a:latin typeface="Calibri"/>
                          <a:ea typeface="Calibri"/>
                          <a:cs typeface="Calibri"/>
                          <a:sym typeface="Calibri"/>
                        </a:rPr>
                        <a:t> ($250M)</a:t>
                      </a:r>
                      <a:r>
                        <a:rPr lang="en-US" sz="1000">
                          <a:latin typeface="Calibri"/>
                          <a:ea typeface="Calibri"/>
                          <a:cs typeface="Calibri"/>
                          <a:sym typeface="Calibri"/>
                        </a:rPr>
                        <a:t>, </a:t>
                      </a:r>
                      <a:r>
                        <a:rPr lang="en-US" sz="1200">
                          <a:latin typeface="Calibri"/>
                          <a:ea typeface="Calibri"/>
                          <a:cs typeface="Calibri"/>
                          <a:sym typeface="Calibri"/>
                        </a:rPr>
                        <a:t>Stakes</a:t>
                      </a:r>
                      <a:r>
                        <a:rPr lang="en-US" sz="1000">
                          <a:solidFill>
                            <a:srgbClr val="C0C0C0"/>
                          </a:solidFill>
                          <a:latin typeface="Calibri"/>
                          <a:ea typeface="Calibri"/>
                          <a:cs typeface="Calibri"/>
                          <a:sym typeface="Calibri"/>
                        </a:rPr>
                        <a:t> ($8.0M)</a:t>
                      </a:r>
                      <a:r>
                        <a:rPr lang="en-US" sz="1000">
                          <a:latin typeface="Calibri"/>
                          <a:ea typeface="Calibri"/>
                          <a:cs typeface="Calibri"/>
                          <a:sym typeface="Calibri"/>
                        </a:rPr>
                        <a:t>, </a:t>
                      </a:r>
                      <a:r>
                        <a:rPr lang="en-US" sz="1200">
                          <a:latin typeface="Calibri"/>
                          <a:ea typeface="Calibri"/>
                          <a:cs typeface="Calibri"/>
                          <a:sym typeface="Calibri"/>
                        </a:rPr>
                        <a:t>Action Face, Ethereal Engine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Stryker</a:t>
                      </a:r>
                      <a:endParaRPr sz="1200" u="none" cap="none" strike="noStrike">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Vertos Medical, Care.ai, NICO, Artelon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DirectEmployers</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Equality Magazines, Veterans Enterprise, Women in Business &amp; Industry, Black Perspective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Blackstone</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$2.8B</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Smartsheet</a:t>
                      </a:r>
                      <a:r>
                        <a:rPr lang="en-US" sz="1000">
                          <a:solidFill>
                            <a:srgbClr val="C0C0C0"/>
                          </a:solidFill>
                          <a:latin typeface="Calibri"/>
                          <a:ea typeface="Calibri"/>
                          <a:cs typeface="Calibri"/>
                          <a:sym typeface="Calibri"/>
                        </a:rPr>
                        <a:t> ($8.4B)</a:t>
                      </a:r>
                      <a:r>
                        <a:rPr lang="en-US" sz="1000">
                          <a:latin typeface="Calibri"/>
                          <a:ea typeface="Calibri"/>
                          <a:cs typeface="Calibri"/>
                          <a:sym typeface="Calibri"/>
                        </a:rPr>
                        <a:t>, </a:t>
                      </a:r>
                      <a:r>
                        <a:rPr lang="en-US" sz="1200">
                          <a:latin typeface="Calibri"/>
                          <a:ea typeface="Calibri"/>
                          <a:cs typeface="Calibri"/>
                          <a:sym typeface="Calibri"/>
                        </a:rPr>
                        <a:t>Priority Software, M3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Vista Equity Partners</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$2.8B</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Smartsheet</a:t>
                      </a:r>
                      <a:r>
                        <a:rPr lang="en-US" sz="1000">
                          <a:solidFill>
                            <a:srgbClr val="C0C0C0"/>
                          </a:solidFill>
                          <a:latin typeface="Calibri"/>
                          <a:ea typeface="Calibri"/>
                          <a:cs typeface="Calibri"/>
                          <a:sym typeface="Calibri"/>
                        </a:rPr>
                        <a:t> ($8.4B)</a:t>
                      </a:r>
                      <a:r>
                        <a:rPr lang="en-US" sz="1000">
                          <a:latin typeface="Calibri"/>
                          <a:ea typeface="Calibri"/>
                          <a:cs typeface="Calibri"/>
                          <a:sym typeface="Calibri"/>
                        </a:rPr>
                        <a:t>, </a:t>
                      </a:r>
                      <a:r>
                        <a:rPr lang="en-US" sz="1200">
                          <a:latin typeface="Calibri"/>
                          <a:ea typeface="Calibri"/>
                          <a:cs typeface="Calibri"/>
                          <a:sym typeface="Calibri"/>
                        </a:rPr>
                        <a:t>Model N, JAGGAER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9</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IBM</a:t>
                      </a:r>
                      <a:endParaRPr sz="1200">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$2.1B</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HashiCorp</a:t>
                      </a:r>
                      <a:r>
                        <a:rPr lang="en-US" sz="1000">
                          <a:solidFill>
                            <a:srgbClr val="C0C0C0"/>
                          </a:solidFill>
                          <a:latin typeface="Calibri"/>
                          <a:ea typeface="Calibri"/>
                          <a:cs typeface="Calibri"/>
                          <a:sym typeface="Calibri"/>
                        </a:rPr>
                        <a:t> ($6.4B)</a:t>
                      </a:r>
                      <a:r>
                        <a:rPr lang="en-US" sz="1000">
                          <a:latin typeface="Calibri"/>
                          <a:ea typeface="Calibri"/>
                          <a:cs typeface="Calibri"/>
                          <a:sym typeface="Calibri"/>
                        </a:rPr>
                        <a:t>, </a:t>
                      </a:r>
                      <a:r>
                        <a:rPr lang="en-US" sz="1200">
                          <a:latin typeface="Calibri"/>
                          <a:ea typeface="Calibri"/>
                          <a:cs typeface="Calibri"/>
                          <a:sym typeface="Calibri"/>
                        </a:rPr>
                        <a:t>Pliant, Kubecost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Salesforce</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$633M</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Own</a:t>
                      </a:r>
                      <a:r>
                        <a:rPr lang="en-US" sz="1000">
                          <a:solidFill>
                            <a:srgbClr val="C0C0C0"/>
                          </a:solidFill>
                          <a:latin typeface="Calibri"/>
                          <a:ea typeface="Calibri"/>
                          <a:cs typeface="Calibri"/>
                          <a:sym typeface="Calibri"/>
                        </a:rPr>
                        <a:t> ($1.9B)</a:t>
                      </a:r>
                      <a:r>
                        <a:rPr lang="en-US" sz="1000">
                          <a:latin typeface="Calibri"/>
                          <a:ea typeface="Calibri"/>
                          <a:cs typeface="Calibri"/>
                          <a:sym typeface="Calibri"/>
                        </a:rPr>
                        <a:t>, </a:t>
                      </a:r>
                      <a:r>
                        <a:rPr lang="en-US" sz="1200">
                          <a:latin typeface="Calibri"/>
                          <a:ea typeface="Calibri"/>
                          <a:cs typeface="Calibri"/>
                          <a:sym typeface="Calibri"/>
                        </a:rPr>
                        <a:t>PredictSpring, Tenyx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796" name="Google Shape;796;p77"/>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Acquirers</a:t>
            </a:r>
            <a:endParaRPr>
              <a:solidFill>
                <a:srgbClr val="08528C"/>
              </a:solidFill>
            </a:endParaRPr>
          </a:p>
        </p:txBody>
      </p:sp>
      <p:sp>
        <p:nvSpPr>
          <p:cNvPr id="797" name="Google Shape;797;p7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798" name="Google Shape;798;p77" title="acq_logo1"/>
          <p:cNvPicPr preferRelativeResize="0"/>
          <p:nvPr/>
        </p:nvPicPr>
        <p:blipFill>
          <a:blip r:embed="rId5">
            <a:alphaModFix/>
          </a:blip>
          <a:stretch>
            <a:fillRect/>
          </a:stretch>
        </p:blipFill>
        <p:spPr>
          <a:xfrm>
            <a:off x="1125946" y="1733096"/>
            <a:ext cx="216000" cy="216000"/>
          </a:xfrm>
          <a:prstGeom prst="rect">
            <a:avLst/>
          </a:prstGeom>
          <a:noFill/>
          <a:ln cap="flat" cmpd="sng" w="9525">
            <a:solidFill>
              <a:srgbClr val="D9D9D9"/>
            </a:solidFill>
            <a:prstDash val="solid"/>
            <a:round/>
            <a:headEnd len="sm" w="sm" type="none"/>
            <a:tailEnd len="sm" w="sm" type="none"/>
          </a:ln>
        </p:spPr>
      </p:pic>
      <p:pic>
        <p:nvPicPr>
          <p:cNvPr id="799" name="Google Shape;799;p77" title="acq_logo5"/>
          <p:cNvPicPr preferRelativeResize="0"/>
          <p:nvPr/>
        </p:nvPicPr>
        <p:blipFill>
          <a:blip r:embed="rId6">
            <a:alphaModFix/>
          </a:blip>
          <a:stretch>
            <a:fillRect/>
          </a:stretch>
        </p:blipFill>
        <p:spPr>
          <a:xfrm>
            <a:off x="1124442" y="3552217"/>
            <a:ext cx="219600" cy="219600"/>
          </a:xfrm>
          <a:prstGeom prst="rect">
            <a:avLst/>
          </a:prstGeom>
          <a:noFill/>
          <a:ln cap="flat" cmpd="sng" w="9525">
            <a:solidFill>
              <a:srgbClr val="D9D9D9"/>
            </a:solidFill>
            <a:prstDash val="solid"/>
            <a:round/>
            <a:headEnd len="sm" w="sm" type="none"/>
            <a:tailEnd len="sm" w="sm" type="none"/>
          </a:ln>
        </p:spPr>
      </p:pic>
      <p:pic>
        <p:nvPicPr>
          <p:cNvPr id="800" name="Google Shape;800;p77" title="acq_logo2"/>
          <p:cNvPicPr preferRelativeResize="0"/>
          <p:nvPr/>
        </p:nvPicPr>
        <p:blipFill>
          <a:blip r:embed="rId7">
            <a:alphaModFix/>
          </a:blip>
          <a:stretch>
            <a:fillRect/>
          </a:stretch>
        </p:blipFill>
        <p:spPr>
          <a:xfrm>
            <a:off x="1125947" y="2186933"/>
            <a:ext cx="216000" cy="216000"/>
          </a:xfrm>
          <a:prstGeom prst="rect">
            <a:avLst/>
          </a:prstGeom>
          <a:noFill/>
          <a:ln cap="flat" cmpd="sng" w="9525">
            <a:solidFill>
              <a:srgbClr val="D9D9D9"/>
            </a:solidFill>
            <a:prstDash val="solid"/>
            <a:round/>
            <a:headEnd len="sm" w="sm" type="none"/>
            <a:tailEnd len="sm" w="sm" type="none"/>
          </a:ln>
        </p:spPr>
      </p:pic>
      <p:pic>
        <p:nvPicPr>
          <p:cNvPr id="801" name="Google Shape;801;p77" title="acq_logo3"/>
          <p:cNvPicPr preferRelativeResize="0"/>
          <p:nvPr/>
        </p:nvPicPr>
        <p:blipFill>
          <a:blip r:embed="rId8">
            <a:alphaModFix/>
          </a:blip>
          <a:stretch>
            <a:fillRect/>
          </a:stretch>
        </p:blipFill>
        <p:spPr>
          <a:xfrm>
            <a:off x="1125945" y="2633157"/>
            <a:ext cx="216000" cy="216000"/>
          </a:xfrm>
          <a:prstGeom prst="rect">
            <a:avLst/>
          </a:prstGeom>
          <a:noFill/>
          <a:ln cap="flat" cmpd="sng" w="9525">
            <a:solidFill>
              <a:srgbClr val="D9D9D9"/>
            </a:solidFill>
            <a:prstDash val="solid"/>
            <a:round/>
            <a:headEnd len="sm" w="sm" type="none"/>
            <a:tailEnd len="sm" w="sm" type="none"/>
          </a:ln>
        </p:spPr>
      </p:pic>
      <p:pic>
        <p:nvPicPr>
          <p:cNvPr id="802" name="Google Shape;802;p77" title="acq_logo4"/>
          <p:cNvPicPr preferRelativeResize="0"/>
          <p:nvPr/>
        </p:nvPicPr>
        <p:blipFill>
          <a:blip r:embed="rId9">
            <a:alphaModFix/>
          </a:blip>
          <a:stretch>
            <a:fillRect/>
          </a:stretch>
        </p:blipFill>
        <p:spPr>
          <a:xfrm>
            <a:off x="1121113" y="3110663"/>
            <a:ext cx="216000" cy="216000"/>
          </a:xfrm>
          <a:prstGeom prst="rect">
            <a:avLst/>
          </a:prstGeom>
          <a:noFill/>
          <a:ln cap="flat" cmpd="sng" w="9525">
            <a:solidFill>
              <a:srgbClr val="D9D9D9"/>
            </a:solidFill>
            <a:prstDash val="solid"/>
            <a:round/>
            <a:headEnd len="sm" w="sm" type="none"/>
            <a:tailEnd len="sm" w="sm" type="none"/>
          </a:ln>
        </p:spPr>
      </p:pic>
      <p:pic>
        <p:nvPicPr>
          <p:cNvPr id="803" name="Google Shape;803;p77" title="acq_logo6"/>
          <p:cNvPicPr preferRelativeResize="0"/>
          <p:nvPr/>
        </p:nvPicPr>
        <p:blipFill>
          <a:blip r:embed="rId10">
            <a:alphaModFix/>
          </a:blip>
          <a:stretch>
            <a:fillRect/>
          </a:stretch>
        </p:blipFill>
        <p:spPr>
          <a:xfrm>
            <a:off x="1125943" y="4004041"/>
            <a:ext cx="216000" cy="216000"/>
          </a:xfrm>
          <a:prstGeom prst="rect">
            <a:avLst/>
          </a:prstGeom>
          <a:noFill/>
          <a:ln cap="flat" cmpd="sng" w="9525">
            <a:solidFill>
              <a:srgbClr val="D9D9D9"/>
            </a:solidFill>
            <a:prstDash val="solid"/>
            <a:round/>
            <a:headEnd len="sm" w="sm" type="none"/>
            <a:tailEnd len="sm" w="sm" type="none"/>
          </a:ln>
        </p:spPr>
      </p:pic>
      <p:pic>
        <p:nvPicPr>
          <p:cNvPr id="804" name="Google Shape;804;p77" title="acq_logo7"/>
          <p:cNvPicPr preferRelativeResize="0"/>
          <p:nvPr/>
        </p:nvPicPr>
        <p:blipFill>
          <a:blip r:embed="rId11">
            <a:alphaModFix/>
          </a:blip>
          <a:stretch>
            <a:fillRect/>
          </a:stretch>
        </p:blipFill>
        <p:spPr>
          <a:xfrm>
            <a:off x="1125943" y="4455084"/>
            <a:ext cx="216000" cy="216000"/>
          </a:xfrm>
          <a:prstGeom prst="rect">
            <a:avLst/>
          </a:prstGeom>
          <a:noFill/>
          <a:ln cap="flat" cmpd="sng" w="9525">
            <a:solidFill>
              <a:srgbClr val="D9D9D9"/>
            </a:solidFill>
            <a:prstDash val="solid"/>
            <a:round/>
            <a:headEnd len="sm" w="sm" type="none"/>
            <a:tailEnd len="sm" w="sm" type="none"/>
          </a:ln>
        </p:spPr>
      </p:pic>
      <p:pic>
        <p:nvPicPr>
          <p:cNvPr id="805" name="Google Shape;805;p77" title="acq_logo8"/>
          <p:cNvPicPr preferRelativeResize="0"/>
          <p:nvPr/>
        </p:nvPicPr>
        <p:blipFill>
          <a:blip r:embed="rId12">
            <a:alphaModFix/>
          </a:blip>
          <a:stretch>
            <a:fillRect/>
          </a:stretch>
        </p:blipFill>
        <p:spPr>
          <a:xfrm>
            <a:off x="1125943" y="4906130"/>
            <a:ext cx="216000" cy="216000"/>
          </a:xfrm>
          <a:prstGeom prst="rect">
            <a:avLst/>
          </a:prstGeom>
          <a:noFill/>
          <a:ln cap="flat" cmpd="sng" w="9525">
            <a:solidFill>
              <a:srgbClr val="D9D9D9"/>
            </a:solidFill>
            <a:prstDash val="solid"/>
            <a:round/>
            <a:headEnd len="sm" w="sm" type="none"/>
            <a:tailEnd len="sm" w="sm" type="none"/>
          </a:ln>
        </p:spPr>
      </p:pic>
      <p:pic>
        <p:nvPicPr>
          <p:cNvPr id="806" name="Google Shape;806;p77" title="acq_logo9"/>
          <p:cNvPicPr preferRelativeResize="0"/>
          <p:nvPr/>
        </p:nvPicPr>
        <p:blipFill>
          <a:blip r:embed="rId13">
            <a:alphaModFix/>
          </a:blip>
          <a:stretch>
            <a:fillRect/>
          </a:stretch>
        </p:blipFill>
        <p:spPr>
          <a:xfrm>
            <a:off x="1130768" y="5372816"/>
            <a:ext cx="216000" cy="216000"/>
          </a:xfrm>
          <a:prstGeom prst="rect">
            <a:avLst/>
          </a:prstGeom>
          <a:noFill/>
          <a:ln cap="flat" cmpd="sng" w="9525">
            <a:solidFill>
              <a:srgbClr val="D9D9D9"/>
            </a:solidFill>
            <a:prstDash val="solid"/>
            <a:round/>
            <a:headEnd len="sm" w="sm" type="none"/>
            <a:tailEnd len="sm" w="sm" type="none"/>
          </a:ln>
        </p:spPr>
      </p:pic>
      <p:pic>
        <p:nvPicPr>
          <p:cNvPr id="807" name="Google Shape;807;p77" title="acq_logo10"/>
          <p:cNvPicPr preferRelativeResize="0"/>
          <p:nvPr/>
        </p:nvPicPr>
        <p:blipFill>
          <a:blip r:embed="rId14">
            <a:alphaModFix/>
          </a:blip>
          <a:stretch>
            <a:fillRect/>
          </a:stretch>
        </p:blipFill>
        <p:spPr>
          <a:xfrm>
            <a:off x="1130757" y="5839481"/>
            <a:ext cx="216000" cy="216000"/>
          </a:xfrm>
          <a:prstGeom prst="rect">
            <a:avLst/>
          </a:prstGeom>
          <a:noFill/>
          <a:ln cap="flat" cmpd="sng" w="9525">
            <a:solidFill>
              <a:srgbClr val="D9D9D9"/>
            </a:solidFill>
            <a:prstDash val="solid"/>
            <a:round/>
            <a:headEnd len="sm" w="sm" type="none"/>
            <a:tailEnd len="sm" w="sm" type="none"/>
          </a:ln>
        </p:spPr>
      </p:pic>
      <p:sp>
        <p:nvSpPr>
          <p:cNvPr id="808" name="Google Shape;808;p77"/>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SzPts val="1100"/>
              <a:buNone/>
            </a:pPr>
            <a:r>
              <a:rPr lang="en-US">
                <a:solidFill>
                  <a:schemeClr val="dk1"/>
                </a:solidFill>
                <a:latin typeface="Calibri"/>
                <a:ea typeface="Calibri"/>
                <a:cs typeface="Calibri"/>
                <a:sym typeface="Calibri"/>
              </a:rPr>
              <a:t>Note: Numbers in bracket indicate the Acquisition Price of the company.</a:t>
            </a:r>
            <a:endParaRPr>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graphicFrame>
        <p:nvGraphicFramePr>
          <p:cNvPr id="814" name="Google Shape;814;p78"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New Unicorns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Unicorn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New Unicorns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New Soonicorns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815" name="Google Shape;815;p78"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816" name="Google Shape;816;p78" title="shape5"/>
          <p:cNvSpPr/>
          <p:nvPr/>
        </p:nvSpPr>
        <p:spPr>
          <a:xfrm rot="5400000">
            <a:off x="5351225" y="307693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graphicFrame>
        <p:nvGraphicFramePr>
          <p:cNvPr id="822" name="Google Shape;822;p79" title="Seed Inv"/>
          <p:cNvGraphicFramePr/>
          <p:nvPr/>
        </p:nvGraphicFramePr>
        <p:xfrm>
          <a:off x="707260" y="3633202"/>
          <a:ext cx="3000000" cy="3000000"/>
        </p:xfrm>
        <a:graphic>
          <a:graphicData uri="http://schemas.openxmlformats.org/drawingml/2006/table">
            <a:tbl>
              <a:tblPr>
                <a:noFill/>
                <a:tableStyleId>{8A0D4531-F366-4839-95C3-EB1336E98354}</a:tableStyleId>
              </a:tblPr>
              <a:tblGrid>
                <a:gridCol w="2418550"/>
              </a:tblGrid>
              <a:tr h="30365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Seed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Sequoia Capital</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Khosla Ventures</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Lux Capital</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SV Angel</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500 Global</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823" name="Google Shape;823;p79" title="UnicornTrend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Trends in 2024</a:t>
            </a:r>
            <a:endParaRPr b="1" sz="4000">
              <a:solidFill>
                <a:srgbClr val="08528C"/>
              </a:solidFill>
              <a:latin typeface="Calibri"/>
              <a:ea typeface="Calibri"/>
              <a:cs typeface="Calibri"/>
              <a:sym typeface="Calibri"/>
            </a:endParaRPr>
          </a:p>
        </p:txBody>
      </p:sp>
      <p:sp>
        <p:nvSpPr>
          <p:cNvPr id="824" name="Google Shape;824;p79"/>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825" name="Google Shape;825;p79"/>
          <p:cNvSpPr txBox="1"/>
          <p:nvPr/>
        </p:nvSpPr>
        <p:spPr>
          <a:xfrm>
            <a:off x="621975" y="6310425"/>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Investors refers to Institutional Investors only. Top Investors are calculated based on investments before the Unicorn Round.</a:t>
            </a:r>
            <a:r>
              <a:rPr lang="en-US" sz="900">
                <a:solidFill>
                  <a:srgbClr val="000000"/>
                </a:solidFill>
                <a:latin typeface="Calibri"/>
                <a:ea typeface="Calibri"/>
                <a:cs typeface="Calibri"/>
                <a:sym typeface="Calibri"/>
              </a:rPr>
              <a:t> </a:t>
            </a:r>
            <a:endParaRPr sz="900">
              <a:latin typeface="Calibri"/>
              <a:ea typeface="Calibri"/>
              <a:cs typeface="Calibri"/>
              <a:sym typeface="Calibri"/>
            </a:endParaRPr>
          </a:p>
        </p:txBody>
      </p:sp>
      <p:sp>
        <p:nvSpPr>
          <p:cNvPr id="826" name="Google Shape;826;p79" title="geoNamewithyear"/>
          <p:cNvSpPr/>
          <p:nvPr/>
        </p:nvSpPr>
        <p:spPr>
          <a:xfrm>
            <a:off x="621975" y="1232425"/>
            <a:ext cx="1371600" cy="723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0" rtl="0" algn="l">
              <a:spcBef>
                <a:spcPts val="0"/>
              </a:spcBef>
              <a:spcAft>
                <a:spcPts val="0"/>
              </a:spcAft>
              <a:buClr>
                <a:srgbClr val="000000"/>
              </a:buClr>
              <a:buSzPts val="1100"/>
              <a:buFont typeface="Arial"/>
              <a:buNone/>
            </a:pPr>
            <a:r>
              <a:rPr b="1" lang="en-US" sz="1300">
                <a:solidFill>
                  <a:srgbClr val="FFFFFF"/>
                </a:solidFill>
                <a:latin typeface="Calibri"/>
                <a:ea typeface="Calibri"/>
                <a:cs typeface="Calibri"/>
                <a:sym typeface="Calibri"/>
              </a:rPr>
              <a:t>US Tech - 2024</a:t>
            </a:r>
            <a:r>
              <a:rPr lang="en-US" sz="900">
                <a:solidFill>
                  <a:srgbClr val="FFFFFF"/>
                </a:solidFill>
                <a:latin typeface="Calibri"/>
                <a:ea typeface="Calibri"/>
                <a:cs typeface="Calibri"/>
                <a:sym typeface="Calibri"/>
              </a:rPr>
              <a:t> (vs 2023)</a:t>
            </a:r>
            <a:endParaRPr sz="900">
              <a:solidFill>
                <a:srgbClr val="FFFFFF"/>
              </a:solidFill>
              <a:latin typeface="Calibri"/>
              <a:ea typeface="Calibri"/>
              <a:cs typeface="Calibri"/>
              <a:sym typeface="Calibri"/>
            </a:endParaRPr>
          </a:p>
        </p:txBody>
      </p:sp>
      <p:sp>
        <p:nvSpPr>
          <p:cNvPr id="827" name="Google Shape;827;p79" title="globalTextBox"/>
          <p:cNvSpPr/>
          <p:nvPr/>
        </p:nvSpPr>
        <p:spPr>
          <a:xfrm>
            <a:off x="621975" y="2370766"/>
            <a:ext cx="1371600" cy="699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Global Tech - 2024</a:t>
            </a:r>
            <a:r>
              <a:rPr lang="en-US" sz="900">
                <a:solidFill>
                  <a:srgbClr val="FFFFFF"/>
                </a:solidFill>
                <a:latin typeface="Calibri"/>
                <a:ea typeface="Calibri"/>
                <a:cs typeface="Calibri"/>
                <a:sym typeface="Calibri"/>
              </a:rPr>
              <a:t> (vs 2023)</a:t>
            </a:r>
            <a:endParaRPr sz="900">
              <a:solidFill>
                <a:srgbClr val="FFFFFF"/>
              </a:solidFill>
              <a:latin typeface="Calibri"/>
              <a:ea typeface="Calibri"/>
              <a:cs typeface="Calibri"/>
              <a:sym typeface="Calibri"/>
            </a:endParaRPr>
          </a:p>
        </p:txBody>
      </p:sp>
      <p:graphicFrame>
        <p:nvGraphicFramePr>
          <p:cNvPr id="828" name="Google Shape;828;p79" title="Early Inv"/>
          <p:cNvGraphicFramePr/>
          <p:nvPr/>
        </p:nvGraphicFramePr>
        <p:xfrm>
          <a:off x="3455325" y="3633201"/>
          <a:ext cx="3000000" cy="3000000"/>
        </p:xfrm>
        <a:graphic>
          <a:graphicData uri="http://schemas.openxmlformats.org/drawingml/2006/table">
            <a:tbl>
              <a:tblPr>
                <a:noFill/>
                <a:tableStyleId>{8A0D4531-F366-4839-95C3-EB1336E98354}</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Early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Sequoia Capital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Greenoaks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Kleiner Perkins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Lightspeed Venture Partners</a:t>
                      </a:r>
                      <a:endParaRPr sz="1200" u="none" cap="none" strike="noStrike">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NVIDIA</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829" name="Google Shape;829;p79" title="Late Inv"/>
          <p:cNvGraphicFramePr/>
          <p:nvPr/>
        </p:nvGraphicFramePr>
        <p:xfrm>
          <a:off x="6297063" y="3633201"/>
          <a:ext cx="3000000" cy="3000000"/>
        </p:xfrm>
        <a:graphic>
          <a:graphicData uri="http://schemas.openxmlformats.org/drawingml/2006/table">
            <a:tbl>
              <a:tblPr>
                <a:noFill/>
                <a:tableStyleId>{8A0D4531-F366-4839-95C3-EB1336E98354}</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Late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Sequoia Capital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Sapphire Ventures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Salesforce Ventures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Spark Capital</a:t>
                      </a:r>
                      <a:endParaRPr sz="1200" u="none" cap="none" strike="noStrike">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Insight Partners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830" name="Google Shape;830;p79" title="Top Countries"/>
          <p:cNvGraphicFramePr/>
          <p:nvPr/>
        </p:nvGraphicFramePr>
        <p:xfrm>
          <a:off x="9110118" y="3633201"/>
          <a:ext cx="3000000" cy="3000000"/>
        </p:xfrm>
        <a:graphic>
          <a:graphicData uri="http://schemas.openxmlformats.org/drawingml/2006/table">
            <a:tbl>
              <a:tblPr>
                <a:noFill/>
                <a:tableStyleId>{8A0D4531-F366-4839-95C3-EB1336E98354}</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Cities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Francisco (13)</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New York City (6)</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Los Angeles (4)</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Palo Alto (3)</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831" name="Google Shape;831;p79" title="Total Unicorns Feed"/>
          <p:cNvSpPr txBox="1"/>
          <p:nvPr/>
        </p:nvSpPr>
        <p:spPr>
          <a:xfrm>
            <a:off x="2488879"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46</a:t>
            </a:r>
            <a:r>
              <a:rPr b="1" lang="en-US" sz="1200">
                <a:solidFill>
                  <a:srgbClr val="606060"/>
                </a:solidFill>
                <a:latin typeface="Calibri"/>
                <a:ea typeface="Calibri"/>
                <a:cs typeface="Calibri"/>
                <a:sym typeface="Calibri"/>
              </a:rPr>
              <a:t> (vs 34)</a:t>
            </a:r>
            <a:endParaRPr b="1" i="0" sz="1200" u="none" cap="none" strike="noStrike">
              <a:solidFill>
                <a:srgbClr val="606060"/>
              </a:solidFill>
              <a:latin typeface="Calibri"/>
              <a:ea typeface="Calibri"/>
              <a:cs typeface="Calibri"/>
              <a:sym typeface="Calibri"/>
            </a:endParaRPr>
          </a:p>
        </p:txBody>
      </p:sp>
      <p:sp>
        <p:nvSpPr>
          <p:cNvPr id="832" name="Google Shape;832;p79"/>
          <p:cNvSpPr txBox="1"/>
          <p:nvPr/>
        </p:nvSpPr>
        <p:spPr>
          <a:xfrm>
            <a:off x="2488875" y="1664141"/>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Total Unicorns </a:t>
            </a:r>
            <a:endParaRPr i="0" sz="1100" u="none" cap="none" strike="noStrike">
              <a:solidFill>
                <a:srgbClr val="000000"/>
              </a:solidFill>
              <a:latin typeface="Calibri"/>
              <a:ea typeface="Calibri"/>
              <a:cs typeface="Calibri"/>
              <a:sym typeface="Calibri"/>
            </a:endParaRPr>
          </a:p>
        </p:txBody>
      </p:sp>
      <p:pic>
        <p:nvPicPr>
          <p:cNvPr id="833" name="Google Shape;833;p79"/>
          <p:cNvPicPr preferRelativeResize="0"/>
          <p:nvPr/>
        </p:nvPicPr>
        <p:blipFill rotWithShape="1">
          <a:blip r:embed="rId3">
            <a:alphaModFix/>
          </a:blip>
          <a:srcRect b="0" l="12873" r="12282" t="0"/>
          <a:stretch/>
        </p:blipFill>
        <p:spPr>
          <a:xfrm>
            <a:off x="2077241" y="1256348"/>
            <a:ext cx="324001" cy="324001"/>
          </a:xfrm>
          <a:prstGeom prst="rect">
            <a:avLst/>
          </a:prstGeom>
          <a:noFill/>
          <a:ln>
            <a:noFill/>
          </a:ln>
        </p:spPr>
      </p:pic>
      <p:cxnSp>
        <p:nvCxnSpPr>
          <p:cNvPr id="834" name="Google Shape;834;p79"/>
          <p:cNvCxnSpPr/>
          <p:nvPr/>
        </p:nvCxnSpPr>
        <p:spPr>
          <a:xfrm>
            <a:off x="2488879" y="1639397"/>
            <a:ext cx="1368000" cy="0"/>
          </a:xfrm>
          <a:prstGeom prst="straightConnector1">
            <a:avLst/>
          </a:prstGeom>
          <a:noFill/>
          <a:ln cap="flat" cmpd="sng" w="9525">
            <a:solidFill>
              <a:srgbClr val="D9D9D9"/>
            </a:solidFill>
            <a:prstDash val="solid"/>
            <a:round/>
            <a:headEnd len="sm" w="sm" type="none"/>
            <a:tailEnd len="sm" w="sm" type="none"/>
          </a:ln>
        </p:spPr>
      </p:cxnSp>
      <p:sp>
        <p:nvSpPr>
          <p:cNvPr id="835" name="Google Shape;835;p79" title="Total Unicorns Global"/>
          <p:cNvSpPr txBox="1"/>
          <p:nvPr/>
        </p:nvSpPr>
        <p:spPr>
          <a:xfrm>
            <a:off x="2488879"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81</a:t>
            </a:r>
            <a:r>
              <a:rPr b="1" lang="en-US" sz="1200">
                <a:solidFill>
                  <a:srgbClr val="606060"/>
                </a:solidFill>
                <a:latin typeface="Calibri"/>
                <a:ea typeface="Calibri"/>
                <a:cs typeface="Calibri"/>
                <a:sym typeface="Calibri"/>
              </a:rPr>
              <a:t> (vs 72)</a:t>
            </a:r>
            <a:endParaRPr b="1" i="0" sz="1200" u="none" cap="none" strike="noStrike">
              <a:solidFill>
                <a:srgbClr val="606060"/>
              </a:solidFill>
              <a:latin typeface="Calibri"/>
              <a:ea typeface="Calibri"/>
              <a:cs typeface="Calibri"/>
              <a:sym typeface="Calibri"/>
            </a:endParaRPr>
          </a:p>
        </p:txBody>
      </p:sp>
      <p:sp>
        <p:nvSpPr>
          <p:cNvPr id="836" name="Google Shape;836;p79"/>
          <p:cNvSpPr txBox="1"/>
          <p:nvPr/>
        </p:nvSpPr>
        <p:spPr>
          <a:xfrm>
            <a:off x="2488875" y="2783416"/>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Total Unicorns </a:t>
            </a:r>
            <a:endParaRPr i="0" sz="1100" u="none" cap="none" strike="noStrike">
              <a:solidFill>
                <a:srgbClr val="000000"/>
              </a:solidFill>
              <a:latin typeface="Calibri"/>
              <a:ea typeface="Calibri"/>
              <a:cs typeface="Calibri"/>
              <a:sym typeface="Calibri"/>
            </a:endParaRPr>
          </a:p>
        </p:txBody>
      </p:sp>
      <p:pic>
        <p:nvPicPr>
          <p:cNvPr id="837" name="Google Shape;837;p79"/>
          <p:cNvPicPr preferRelativeResize="0"/>
          <p:nvPr/>
        </p:nvPicPr>
        <p:blipFill rotWithShape="1">
          <a:blip r:embed="rId3">
            <a:alphaModFix/>
          </a:blip>
          <a:srcRect b="0" l="12873" r="12282" t="0"/>
          <a:stretch/>
        </p:blipFill>
        <p:spPr>
          <a:xfrm>
            <a:off x="2077241" y="2375623"/>
            <a:ext cx="324001" cy="324001"/>
          </a:xfrm>
          <a:prstGeom prst="rect">
            <a:avLst/>
          </a:prstGeom>
          <a:noFill/>
          <a:ln>
            <a:noFill/>
          </a:ln>
        </p:spPr>
      </p:pic>
      <p:cxnSp>
        <p:nvCxnSpPr>
          <p:cNvPr id="838" name="Google Shape;838;p79"/>
          <p:cNvCxnSpPr/>
          <p:nvPr/>
        </p:nvCxnSpPr>
        <p:spPr>
          <a:xfrm>
            <a:off x="2488879"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839" name="Google Shape;839;p79"/>
          <p:cNvPicPr preferRelativeResize="0"/>
          <p:nvPr/>
        </p:nvPicPr>
        <p:blipFill rotWithShape="1">
          <a:blip r:embed="rId4">
            <a:alphaModFix/>
          </a:blip>
          <a:srcRect b="0" l="0" r="0" t="0"/>
          <a:stretch/>
        </p:blipFill>
        <p:spPr>
          <a:xfrm>
            <a:off x="3884297" y="1274951"/>
            <a:ext cx="324000" cy="324000"/>
          </a:xfrm>
          <a:prstGeom prst="rect">
            <a:avLst/>
          </a:prstGeom>
          <a:noFill/>
          <a:ln>
            <a:noFill/>
          </a:ln>
        </p:spPr>
      </p:pic>
      <p:sp>
        <p:nvSpPr>
          <p:cNvPr id="840" name="Google Shape;840;p79" title="Avg Years from Series A to Unicorn Round Feed"/>
          <p:cNvSpPr txBox="1"/>
          <p:nvPr/>
        </p:nvSpPr>
        <p:spPr>
          <a:xfrm>
            <a:off x="4297271" y="1233200"/>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4.8</a:t>
            </a:r>
            <a:r>
              <a:rPr b="1" lang="en-US" sz="1200">
                <a:solidFill>
                  <a:srgbClr val="606060"/>
                </a:solidFill>
                <a:latin typeface="Calibri"/>
                <a:ea typeface="Calibri"/>
                <a:cs typeface="Calibri"/>
                <a:sym typeface="Calibri"/>
              </a:rPr>
              <a:t> (vs 4.6)</a:t>
            </a:r>
            <a:endParaRPr b="1" i="0" sz="1200" u="none" cap="none" strike="noStrike">
              <a:solidFill>
                <a:srgbClr val="606060"/>
              </a:solidFill>
              <a:latin typeface="Calibri"/>
              <a:ea typeface="Calibri"/>
              <a:cs typeface="Calibri"/>
              <a:sym typeface="Calibri"/>
            </a:endParaRPr>
          </a:p>
        </p:txBody>
      </p:sp>
      <p:sp>
        <p:nvSpPr>
          <p:cNvPr id="841" name="Google Shape;841;p79"/>
          <p:cNvSpPr txBox="1"/>
          <p:nvPr/>
        </p:nvSpPr>
        <p:spPr>
          <a:xfrm>
            <a:off x="4297271" y="1664144"/>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Years from Series A to Unicorn Round</a:t>
            </a:r>
            <a:endParaRPr i="0" sz="1100" u="none" cap="none" strike="noStrike">
              <a:solidFill>
                <a:srgbClr val="000000"/>
              </a:solidFill>
              <a:latin typeface="Calibri"/>
              <a:ea typeface="Calibri"/>
              <a:cs typeface="Calibri"/>
              <a:sym typeface="Calibri"/>
            </a:endParaRPr>
          </a:p>
        </p:txBody>
      </p:sp>
      <p:cxnSp>
        <p:nvCxnSpPr>
          <p:cNvPr id="842" name="Google Shape;842;p79"/>
          <p:cNvCxnSpPr/>
          <p:nvPr/>
        </p:nvCxnSpPr>
        <p:spPr>
          <a:xfrm>
            <a:off x="4297271"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843" name="Google Shape;843;p79"/>
          <p:cNvPicPr preferRelativeResize="0"/>
          <p:nvPr/>
        </p:nvPicPr>
        <p:blipFill rotWithShape="1">
          <a:blip r:embed="rId4">
            <a:alphaModFix/>
          </a:blip>
          <a:srcRect b="0" l="0" r="0" t="0"/>
          <a:stretch/>
        </p:blipFill>
        <p:spPr>
          <a:xfrm>
            <a:off x="3884297" y="2394226"/>
            <a:ext cx="324000" cy="324000"/>
          </a:xfrm>
          <a:prstGeom prst="rect">
            <a:avLst/>
          </a:prstGeom>
          <a:noFill/>
          <a:ln>
            <a:noFill/>
          </a:ln>
        </p:spPr>
      </p:pic>
      <p:sp>
        <p:nvSpPr>
          <p:cNvPr id="844" name="Google Shape;844;p79" title="Avg Years from Series A to Unicorn Round Global"/>
          <p:cNvSpPr txBox="1"/>
          <p:nvPr/>
        </p:nvSpPr>
        <p:spPr>
          <a:xfrm>
            <a:off x="4297271" y="2352475"/>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4.7</a:t>
            </a:r>
            <a:r>
              <a:rPr b="1" lang="en-US" sz="1200">
                <a:solidFill>
                  <a:srgbClr val="606060"/>
                </a:solidFill>
                <a:latin typeface="Calibri"/>
                <a:ea typeface="Calibri"/>
                <a:cs typeface="Calibri"/>
                <a:sym typeface="Calibri"/>
              </a:rPr>
              <a:t> (vs 4.3)</a:t>
            </a:r>
            <a:endParaRPr b="1" i="0" sz="1200" u="none" cap="none" strike="noStrike">
              <a:solidFill>
                <a:srgbClr val="606060"/>
              </a:solidFill>
              <a:latin typeface="Calibri"/>
              <a:ea typeface="Calibri"/>
              <a:cs typeface="Calibri"/>
              <a:sym typeface="Calibri"/>
            </a:endParaRPr>
          </a:p>
        </p:txBody>
      </p:sp>
      <p:sp>
        <p:nvSpPr>
          <p:cNvPr id="845" name="Google Shape;845;p79"/>
          <p:cNvSpPr txBox="1"/>
          <p:nvPr/>
        </p:nvSpPr>
        <p:spPr>
          <a:xfrm>
            <a:off x="4297271" y="2783419"/>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Years from Series A to Unicorn Round</a:t>
            </a:r>
            <a:endParaRPr i="0" sz="1100" u="none" cap="none" strike="noStrike">
              <a:solidFill>
                <a:srgbClr val="000000"/>
              </a:solidFill>
              <a:latin typeface="Calibri"/>
              <a:ea typeface="Calibri"/>
              <a:cs typeface="Calibri"/>
              <a:sym typeface="Calibri"/>
            </a:endParaRPr>
          </a:p>
        </p:txBody>
      </p:sp>
      <p:cxnSp>
        <p:nvCxnSpPr>
          <p:cNvPr id="846" name="Google Shape;846;p79"/>
          <p:cNvCxnSpPr/>
          <p:nvPr/>
        </p:nvCxnSpPr>
        <p:spPr>
          <a:xfrm>
            <a:off x="4297271"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847" name="Google Shape;847;p79"/>
          <p:cNvPicPr preferRelativeResize="0"/>
          <p:nvPr/>
        </p:nvPicPr>
        <p:blipFill rotWithShape="1">
          <a:blip r:embed="rId5">
            <a:alphaModFix/>
          </a:blip>
          <a:srcRect b="0" l="0" r="0" t="0"/>
          <a:stretch/>
        </p:blipFill>
        <p:spPr>
          <a:xfrm>
            <a:off x="5692689" y="1277744"/>
            <a:ext cx="341723" cy="324000"/>
          </a:xfrm>
          <a:prstGeom prst="rect">
            <a:avLst/>
          </a:prstGeom>
          <a:noFill/>
          <a:ln>
            <a:noFill/>
          </a:ln>
        </p:spPr>
      </p:pic>
      <p:pic>
        <p:nvPicPr>
          <p:cNvPr id="848" name="Google Shape;848;p79"/>
          <p:cNvPicPr preferRelativeResize="0"/>
          <p:nvPr/>
        </p:nvPicPr>
        <p:blipFill rotWithShape="1">
          <a:blip r:embed="rId5">
            <a:alphaModFix/>
          </a:blip>
          <a:srcRect b="0" l="0" r="0" t="0"/>
          <a:stretch/>
        </p:blipFill>
        <p:spPr>
          <a:xfrm>
            <a:off x="5692689" y="2397019"/>
            <a:ext cx="341723" cy="324000"/>
          </a:xfrm>
          <a:prstGeom prst="rect">
            <a:avLst/>
          </a:prstGeom>
          <a:noFill/>
          <a:ln>
            <a:noFill/>
          </a:ln>
        </p:spPr>
      </p:pic>
      <p:sp>
        <p:nvSpPr>
          <p:cNvPr id="849" name="Google Shape;849;p79" title="Avg $ Funding before Unicorn Round Feed"/>
          <p:cNvSpPr txBox="1"/>
          <p:nvPr/>
        </p:nvSpPr>
        <p:spPr>
          <a:xfrm>
            <a:off x="6102329" y="1233200"/>
            <a:ext cx="19545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$207M</a:t>
            </a:r>
            <a:r>
              <a:rPr b="1" lang="en-US" sz="1200">
                <a:solidFill>
                  <a:srgbClr val="606060"/>
                </a:solidFill>
                <a:latin typeface="Calibri"/>
                <a:ea typeface="Calibri"/>
                <a:cs typeface="Calibri"/>
                <a:sym typeface="Calibri"/>
              </a:rPr>
              <a:t> (vs $237M)</a:t>
            </a:r>
            <a:endParaRPr b="1" i="0" sz="1200" u="none" cap="none" strike="noStrike">
              <a:solidFill>
                <a:srgbClr val="606060"/>
              </a:solidFill>
              <a:latin typeface="Calibri"/>
              <a:ea typeface="Calibri"/>
              <a:cs typeface="Calibri"/>
              <a:sym typeface="Calibri"/>
            </a:endParaRPr>
          </a:p>
        </p:txBody>
      </p:sp>
      <p:sp>
        <p:nvSpPr>
          <p:cNvPr id="850" name="Google Shape;850;p79"/>
          <p:cNvSpPr txBox="1"/>
          <p:nvPr/>
        </p:nvSpPr>
        <p:spPr>
          <a:xfrm>
            <a:off x="6102322" y="166414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before Unicorn Round</a:t>
            </a:r>
            <a:endParaRPr i="0" sz="1100" u="none" cap="none" strike="noStrike">
              <a:solidFill>
                <a:srgbClr val="000000"/>
              </a:solidFill>
              <a:latin typeface="Calibri"/>
              <a:ea typeface="Calibri"/>
              <a:cs typeface="Calibri"/>
              <a:sym typeface="Calibri"/>
            </a:endParaRPr>
          </a:p>
        </p:txBody>
      </p:sp>
      <p:cxnSp>
        <p:nvCxnSpPr>
          <p:cNvPr id="851" name="Google Shape;851;p79"/>
          <p:cNvCxnSpPr/>
          <p:nvPr/>
        </p:nvCxnSpPr>
        <p:spPr>
          <a:xfrm>
            <a:off x="6102322" y="1639395"/>
            <a:ext cx="1766700" cy="0"/>
          </a:xfrm>
          <a:prstGeom prst="straightConnector1">
            <a:avLst/>
          </a:prstGeom>
          <a:noFill/>
          <a:ln cap="flat" cmpd="sng" w="9525">
            <a:solidFill>
              <a:srgbClr val="D9D9D9"/>
            </a:solidFill>
            <a:prstDash val="solid"/>
            <a:round/>
            <a:headEnd len="sm" w="sm" type="none"/>
            <a:tailEnd len="sm" w="sm" type="none"/>
          </a:ln>
        </p:spPr>
      </p:cxnSp>
      <p:sp>
        <p:nvSpPr>
          <p:cNvPr id="852" name="Google Shape;852;p79" title="Avg $ Funding before Unicorn Round Global"/>
          <p:cNvSpPr txBox="1"/>
          <p:nvPr/>
        </p:nvSpPr>
        <p:spPr>
          <a:xfrm>
            <a:off x="6102322" y="2352477"/>
            <a:ext cx="1766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$240M</a:t>
            </a:r>
            <a:r>
              <a:rPr b="1" lang="en-US" sz="1200">
                <a:solidFill>
                  <a:srgbClr val="606060"/>
                </a:solidFill>
                <a:latin typeface="Calibri"/>
                <a:ea typeface="Calibri"/>
                <a:cs typeface="Calibri"/>
                <a:sym typeface="Calibri"/>
              </a:rPr>
              <a:t> (vs $217M)</a:t>
            </a:r>
            <a:endParaRPr b="1" i="0" sz="1200" u="none" cap="none" strike="noStrike">
              <a:solidFill>
                <a:srgbClr val="606060"/>
              </a:solidFill>
              <a:latin typeface="Calibri"/>
              <a:ea typeface="Calibri"/>
              <a:cs typeface="Calibri"/>
              <a:sym typeface="Calibri"/>
            </a:endParaRPr>
          </a:p>
        </p:txBody>
      </p:sp>
      <p:sp>
        <p:nvSpPr>
          <p:cNvPr id="853" name="Google Shape;853;p79"/>
          <p:cNvSpPr txBox="1"/>
          <p:nvPr/>
        </p:nvSpPr>
        <p:spPr>
          <a:xfrm>
            <a:off x="6102322" y="278342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before Unicorn Round</a:t>
            </a:r>
            <a:endParaRPr i="0" sz="1100" u="none" cap="none" strike="noStrike">
              <a:solidFill>
                <a:srgbClr val="000000"/>
              </a:solidFill>
              <a:latin typeface="Calibri"/>
              <a:ea typeface="Calibri"/>
              <a:cs typeface="Calibri"/>
              <a:sym typeface="Calibri"/>
            </a:endParaRPr>
          </a:p>
        </p:txBody>
      </p:sp>
      <p:cxnSp>
        <p:nvCxnSpPr>
          <p:cNvPr id="854" name="Google Shape;854;p79"/>
          <p:cNvCxnSpPr/>
          <p:nvPr/>
        </p:nvCxnSpPr>
        <p:spPr>
          <a:xfrm>
            <a:off x="6102322" y="2758676"/>
            <a:ext cx="1766700" cy="0"/>
          </a:xfrm>
          <a:prstGeom prst="straightConnector1">
            <a:avLst/>
          </a:prstGeom>
          <a:noFill/>
          <a:ln cap="flat" cmpd="sng" w="9525">
            <a:solidFill>
              <a:srgbClr val="D9D9D9"/>
            </a:solidFill>
            <a:prstDash val="solid"/>
            <a:round/>
            <a:headEnd len="sm" w="sm" type="none"/>
            <a:tailEnd len="sm" w="sm" type="none"/>
          </a:ln>
        </p:spPr>
      </p:cxnSp>
      <p:sp>
        <p:nvSpPr>
          <p:cNvPr id="855" name="Google Shape;855;p79" title="Avg # Funding Rounds  before Unicorn Round Feed"/>
          <p:cNvSpPr txBox="1"/>
          <p:nvPr/>
        </p:nvSpPr>
        <p:spPr>
          <a:xfrm>
            <a:off x="8482882"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3.6</a:t>
            </a:r>
            <a:r>
              <a:rPr b="1" lang="en-US" sz="1200">
                <a:solidFill>
                  <a:srgbClr val="606060"/>
                </a:solidFill>
                <a:latin typeface="Calibri"/>
                <a:ea typeface="Calibri"/>
                <a:cs typeface="Calibri"/>
                <a:sym typeface="Calibri"/>
              </a:rPr>
              <a:t> (vs 3.8)</a:t>
            </a:r>
            <a:endParaRPr b="1" i="0" sz="1200" u="none" cap="none" strike="noStrike">
              <a:solidFill>
                <a:srgbClr val="606060"/>
              </a:solidFill>
              <a:latin typeface="Calibri"/>
              <a:ea typeface="Calibri"/>
              <a:cs typeface="Calibri"/>
              <a:sym typeface="Calibri"/>
            </a:endParaRPr>
          </a:p>
        </p:txBody>
      </p:sp>
      <p:sp>
        <p:nvSpPr>
          <p:cNvPr id="856" name="Google Shape;856;p79"/>
          <p:cNvSpPr txBox="1"/>
          <p:nvPr/>
        </p:nvSpPr>
        <p:spPr>
          <a:xfrm>
            <a:off x="8482882" y="1664144"/>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Rounds </a:t>
            </a:r>
            <a:br>
              <a:rPr i="0" lang="en-US" sz="1100" u="none" cap="none" strike="noStrike">
                <a:solidFill>
                  <a:srgbClr val="000000"/>
                </a:solidFill>
                <a:latin typeface="Calibri"/>
                <a:ea typeface="Calibri"/>
                <a:cs typeface="Calibri"/>
                <a:sym typeface="Calibri"/>
              </a:rPr>
            </a:br>
            <a:r>
              <a:rPr i="0" lang="en-US" sz="1100" u="none" cap="none" strike="noStrike">
                <a:solidFill>
                  <a:srgbClr val="000000"/>
                </a:solidFill>
                <a:latin typeface="Calibri"/>
                <a:ea typeface="Calibri"/>
                <a:cs typeface="Calibri"/>
                <a:sym typeface="Calibri"/>
              </a:rPr>
              <a:t>before Unicorn Round</a:t>
            </a:r>
            <a:endParaRPr i="0" sz="1100" u="none" cap="none" strike="noStrike">
              <a:solidFill>
                <a:srgbClr val="000000"/>
              </a:solidFill>
              <a:latin typeface="Calibri"/>
              <a:ea typeface="Calibri"/>
              <a:cs typeface="Calibri"/>
              <a:sym typeface="Calibri"/>
            </a:endParaRPr>
          </a:p>
        </p:txBody>
      </p:sp>
      <p:pic>
        <p:nvPicPr>
          <p:cNvPr id="857" name="Google Shape;857;p79"/>
          <p:cNvPicPr preferRelativeResize="0"/>
          <p:nvPr/>
        </p:nvPicPr>
        <p:blipFill rotWithShape="1">
          <a:blip r:embed="rId6">
            <a:alphaModFix/>
          </a:blip>
          <a:srcRect b="0" l="0" r="0" t="0"/>
          <a:stretch/>
        </p:blipFill>
        <p:spPr>
          <a:xfrm>
            <a:off x="8084395" y="1267311"/>
            <a:ext cx="324000" cy="324000"/>
          </a:xfrm>
          <a:prstGeom prst="rect">
            <a:avLst/>
          </a:prstGeom>
          <a:noFill/>
          <a:ln>
            <a:noFill/>
          </a:ln>
        </p:spPr>
      </p:pic>
      <p:cxnSp>
        <p:nvCxnSpPr>
          <p:cNvPr id="858" name="Google Shape;858;p79"/>
          <p:cNvCxnSpPr/>
          <p:nvPr/>
        </p:nvCxnSpPr>
        <p:spPr>
          <a:xfrm>
            <a:off x="8482894" y="1639391"/>
            <a:ext cx="1365300" cy="0"/>
          </a:xfrm>
          <a:prstGeom prst="straightConnector1">
            <a:avLst/>
          </a:prstGeom>
          <a:noFill/>
          <a:ln cap="flat" cmpd="sng" w="9525">
            <a:solidFill>
              <a:srgbClr val="D9D9D9"/>
            </a:solidFill>
            <a:prstDash val="solid"/>
            <a:round/>
            <a:headEnd len="sm" w="sm" type="none"/>
            <a:tailEnd len="sm" w="sm" type="none"/>
          </a:ln>
        </p:spPr>
      </p:cxnSp>
      <p:sp>
        <p:nvSpPr>
          <p:cNvPr id="859" name="Google Shape;859;p79" title="Avg # Funding Rounds  before Unicorn Round Global"/>
          <p:cNvSpPr txBox="1"/>
          <p:nvPr/>
        </p:nvSpPr>
        <p:spPr>
          <a:xfrm>
            <a:off x="8482882"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a:t>
            </a:r>
            <a:r>
              <a:rPr b="1" lang="en-US" sz="1200">
                <a:solidFill>
                  <a:srgbClr val="606060"/>
                </a:solidFill>
                <a:latin typeface="Calibri"/>
                <a:ea typeface="Calibri"/>
                <a:cs typeface="Calibri"/>
                <a:sym typeface="Calibri"/>
              </a:rPr>
              <a:t> (vs 3.6)</a:t>
            </a:r>
            <a:endParaRPr b="1" i="0" sz="1200" u="none" cap="none" strike="noStrike">
              <a:solidFill>
                <a:srgbClr val="606060"/>
              </a:solidFill>
              <a:latin typeface="Calibri"/>
              <a:ea typeface="Calibri"/>
              <a:cs typeface="Calibri"/>
              <a:sym typeface="Calibri"/>
            </a:endParaRPr>
          </a:p>
        </p:txBody>
      </p:sp>
      <p:sp>
        <p:nvSpPr>
          <p:cNvPr id="860" name="Google Shape;860;p79"/>
          <p:cNvSpPr txBox="1"/>
          <p:nvPr/>
        </p:nvSpPr>
        <p:spPr>
          <a:xfrm>
            <a:off x="8482882" y="2783419"/>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Rounds </a:t>
            </a:r>
            <a:br>
              <a:rPr i="0" lang="en-US" sz="1100" u="none" cap="none" strike="noStrike">
                <a:solidFill>
                  <a:srgbClr val="000000"/>
                </a:solidFill>
                <a:latin typeface="Calibri"/>
                <a:ea typeface="Calibri"/>
                <a:cs typeface="Calibri"/>
                <a:sym typeface="Calibri"/>
              </a:rPr>
            </a:br>
            <a:r>
              <a:rPr i="0" lang="en-US" sz="1100" u="none" cap="none" strike="noStrike">
                <a:solidFill>
                  <a:srgbClr val="000000"/>
                </a:solidFill>
                <a:latin typeface="Calibri"/>
                <a:ea typeface="Calibri"/>
                <a:cs typeface="Calibri"/>
                <a:sym typeface="Calibri"/>
              </a:rPr>
              <a:t>before Unicorn Round</a:t>
            </a:r>
            <a:endParaRPr i="0" sz="1100" u="none" cap="none" strike="noStrike">
              <a:solidFill>
                <a:srgbClr val="000000"/>
              </a:solidFill>
              <a:latin typeface="Calibri"/>
              <a:ea typeface="Calibri"/>
              <a:cs typeface="Calibri"/>
              <a:sym typeface="Calibri"/>
            </a:endParaRPr>
          </a:p>
        </p:txBody>
      </p:sp>
      <p:pic>
        <p:nvPicPr>
          <p:cNvPr id="861" name="Google Shape;861;p79"/>
          <p:cNvPicPr preferRelativeResize="0"/>
          <p:nvPr/>
        </p:nvPicPr>
        <p:blipFill rotWithShape="1">
          <a:blip r:embed="rId6">
            <a:alphaModFix/>
          </a:blip>
          <a:srcRect b="0" l="0" r="0" t="0"/>
          <a:stretch/>
        </p:blipFill>
        <p:spPr>
          <a:xfrm>
            <a:off x="8084395" y="2386586"/>
            <a:ext cx="324000" cy="324000"/>
          </a:xfrm>
          <a:prstGeom prst="rect">
            <a:avLst/>
          </a:prstGeom>
          <a:noFill/>
          <a:ln>
            <a:noFill/>
          </a:ln>
        </p:spPr>
      </p:pic>
      <p:cxnSp>
        <p:nvCxnSpPr>
          <p:cNvPr id="862" name="Google Shape;862;p79"/>
          <p:cNvCxnSpPr/>
          <p:nvPr/>
        </p:nvCxnSpPr>
        <p:spPr>
          <a:xfrm>
            <a:off x="8482894" y="2758666"/>
            <a:ext cx="1365300" cy="0"/>
          </a:xfrm>
          <a:prstGeom prst="straightConnector1">
            <a:avLst/>
          </a:prstGeom>
          <a:noFill/>
          <a:ln cap="flat" cmpd="sng" w="9525">
            <a:solidFill>
              <a:srgbClr val="D9D9D9"/>
            </a:solidFill>
            <a:prstDash val="solid"/>
            <a:round/>
            <a:headEnd len="sm" w="sm" type="none"/>
            <a:tailEnd len="sm" w="sm" type="none"/>
          </a:ln>
        </p:spPr>
      </p:cxnSp>
      <p:pic>
        <p:nvPicPr>
          <p:cNvPr descr="Image result for blue icon investors vector" id="863" name="Google Shape;863;p79"/>
          <p:cNvPicPr preferRelativeResize="0"/>
          <p:nvPr/>
        </p:nvPicPr>
        <p:blipFill rotWithShape="1">
          <a:blip r:embed="rId7">
            <a:alphaModFix/>
          </a:blip>
          <a:srcRect b="-120" l="4441" r="6724" t="120"/>
          <a:stretch/>
        </p:blipFill>
        <p:spPr>
          <a:xfrm>
            <a:off x="9878300" y="1274951"/>
            <a:ext cx="324000" cy="324000"/>
          </a:xfrm>
          <a:prstGeom prst="rect">
            <a:avLst/>
          </a:prstGeom>
          <a:noFill/>
          <a:ln>
            <a:noFill/>
          </a:ln>
        </p:spPr>
      </p:pic>
      <p:sp>
        <p:nvSpPr>
          <p:cNvPr id="864" name="Google Shape;864;p79" title="Avg Institutional Investors before Unicorn Round Feed"/>
          <p:cNvSpPr txBox="1"/>
          <p:nvPr/>
        </p:nvSpPr>
        <p:spPr>
          <a:xfrm>
            <a:off x="10290498"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8.7</a:t>
            </a:r>
            <a:r>
              <a:rPr b="1" lang="en-US" sz="1200">
                <a:solidFill>
                  <a:srgbClr val="606060"/>
                </a:solidFill>
                <a:latin typeface="Calibri"/>
                <a:ea typeface="Calibri"/>
                <a:cs typeface="Calibri"/>
                <a:sym typeface="Calibri"/>
              </a:rPr>
              <a:t> (vs 8.6)</a:t>
            </a:r>
            <a:endParaRPr b="1" i="0" sz="1200" u="none" cap="none" strike="noStrike">
              <a:solidFill>
                <a:srgbClr val="606060"/>
              </a:solidFill>
              <a:latin typeface="Calibri"/>
              <a:ea typeface="Calibri"/>
              <a:cs typeface="Calibri"/>
              <a:sym typeface="Calibri"/>
            </a:endParaRPr>
          </a:p>
        </p:txBody>
      </p:sp>
      <p:sp>
        <p:nvSpPr>
          <p:cNvPr id="865" name="Google Shape;865;p79"/>
          <p:cNvSpPr txBox="1"/>
          <p:nvPr/>
        </p:nvSpPr>
        <p:spPr>
          <a:xfrm>
            <a:off x="10290507" y="1664144"/>
            <a:ext cx="1542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Institutional Investors before Unicorn Round</a:t>
            </a:r>
            <a:endParaRPr i="0" sz="1100" u="none" cap="none" strike="noStrike">
              <a:solidFill>
                <a:srgbClr val="000000"/>
              </a:solidFill>
              <a:latin typeface="Calibri"/>
              <a:ea typeface="Calibri"/>
              <a:cs typeface="Calibri"/>
              <a:sym typeface="Calibri"/>
            </a:endParaRPr>
          </a:p>
        </p:txBody>
      </p:sp>
      <p:cxnSp>
        <p:nvCxnSpPr>
          <p:cNvPr id="866" name="Google Shape;866;p79"/>
          <p:cNvCxnSpPr/>
          <p:nvPr/>
        </p:nvCxnSpPr>
        <p:spPr>
          <a:xfrm>
            <a:off x="10290500" y="1639391"/>
            <a:ext cx="1476000" cy="0"/>
          </a:xfrm>
          <a:prstGeom prst="straightConnector1">
            <a:avLst/>
          </a:prstGeom>
          <a:noFill/>
          <a:ln cap="flat" cmpd="sng" w="9525">
            <a:solidFill>
              <a:srgbClr val="D9D9D9"/>
            </a:solidFill>
            <a:prstDash val="solid"/>
            <a:round/>
            <a:headEnd len="sm" w="sm" type="none"/>
            <a:tailEnd len="sm" w="sm" type="none"/>
          </a:ln>
        </p:spPr>
      </p:cxnSp>
      <p:pic>
        <p:nvPicPr>
          <p:cNvPr descr="Image result for blue icon investors vector" id="867" name="Google Shape;867;p79"/>
          <p:cNvPicPr preferRelativeResize="0"/>
          <p:nvPr/>
        </p:nvPicPr>
        <p:blipFill rotWithShape="1">
          <a:blip r:embed="rId7">
            <a:alphaModFix/>
          </a:blip>
          <a:srcRect b="-120" l="4441" r="6724" t="120"/>
          <a:stretch/>
        </p:blipFill>
        <p:spPr>
          <a:xfrm>
            <a:off x="9878300" y="2394226"/>
            <a:ext cx="324000" cy="324000"/>
          </a:xfrm>
          <a:prstGeom prst="rect">
            <a:avLst/>
          </a:prstGeom>
          <a:noFill/>
          <a:ln>
            <a:noFill/>
          </a:ln>
        </p:spPr>
      </p:pic>
      <p:sp>
        <p:nvSpPr>
          <p:cNvPr id="868" name="Google Shape;868;p79" title="Avg Institutional Investors before Unicorn Round Global"/>
          <p:cNvSpPr txBox="1"/>
          <p:nvPr/>
        </p:nvSpPr>
        <p:spPr>
          <a:xfrm>
            <a:off x="10290498"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9.3</a:t>
            </a:r>
            <a:r>
              <a:rPr b="1" lang="en-US" sz="1200">
                <a:solidFill>
                  <a:srgbClr val="606060"/>
                </a:solidFill>
                <a:latin typeface="Calibri"/>
                <a:ea typeface="Calibri"/>
                <a:cs typeface="Calibri"/>
                <a:sym typeface="Calibri"/>
              </a:rPr>
              <a:t> (vs 8.8)</a:t>
            </a:r>
            <a:endParaRPr b="1" i="0" sz="1200" u="none" cap="none" strike="noStrike">
              <a:solidFill>
                <a:srgbClr val="606060"/>
              </a:solidFill>
              <a:latin typeface="Calibri"/>
              <a:ea typeface="Calibri"/>
              <a:cs typeface="Calibri"/>
              <a:sym typeface="Calibri"/>
            </a:endParaRPr>
          </a:p>
        </p:txBody>
      </p:sp>
      <p:sp>
        <p:nvSpPr>
          <p:cNvPr id="869" name="Google Shape;869;p79"/>
          <p:cNvSpPr txBox="1"/>
          <p:nvPr/>
        </p:nvSpPr>
        <p:spPr>
          <a:xfrm>
            <a:off x="10290507" y="2783419"/>
            <a:ext cx="1542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Institutional Investors before Unicorn Round</a:t>
            </a:r>
            <a:endParaRPr i="0" sz="1100" u="none" cap="none" strike="noStrike">
              <a:solidFill>
                <a:srgbClr val="000000"/>
              </a:solidFill>
              <a:latin typeface="Calibri"/>
              <a:ea typeface="Calibri"/>
              <a:cs typeface="Calibri"/>
              <a:sym typeface="Calibri"/>
            </a:endParaRPr>
          </a:p>
        </p:txBody>
      </p:sp>
      <p:cxnSp>
        <p:nvCxnSpPr>
          <p:cNvPr id="870" name="Google Shape;870;p79"/>
          <p:cNvCxnSpPr/>
          <p:nvPr/>
        </p:nvCxnSpPr>
        <p:spPr>
          <a:xfrm>
            <a:off x="10290500" y="2758666"/>
            <a:ext cx="1476000" cy="0"/>
          </a:xfrm>
          <a:prstGeom prst="straightConnector1">
            <a:avLst/>
          </a:prstGeom>
          <a:noFill/>
          <a:ln cap="flat" cmpd="sng" w="9525">
            <a:solidFill>
              <a:srgbClr val="D9D9D9"/>
            </a:solidFill>
            <a:prstDash val="solid"/>
            <a:round/>
            <a:headEnd len="sm" w="sm" type="none"/>
            <a:tailEnd len="sm" w="sm" type="none"/>
          </a:ln>
        </p:spPr>
      </p:cxnSp>
      <p:pic>
        <p:nvPicPr>
          <p:cNvPr id="871" name="Google Shape;871;p79" title="seedLogo1"/>
          <p:cNvPicPr preferRelativeResize="0"/>
          <p:nvPr/>
        </p:nvPicPr>
        <p:blipFill>
          <a:blip r:embed="rId8">
            <a:alphaModFix/>
          </a:blip>
          <a:stretch>
            <a:fillRect/>
          </a:stretch>
        </p:blipFill>
        <p:spPr>
          <a:xfrm>
            <a:off x="748735" y="4020232"/>
            <a:ext cx="270000" cy="270000"/>
          </a:xfrm>
          <a:prstGeom prst="rect">
            <a:avLst/>
          </a:prstGeom>
          <a:noFill/>
          <a:ln cap="flat" cmpd="sng" w="9525">
            <a:solidFill>
              <a:srgbClr val="D9D9D9"/>
            </a:solidFill>
            <a:prstDash val="solid"/>
            <a:round/>
            <a:headEnd len="sm" w="sm" type="none"/>
            <a:tailEnd len="sm" w="sm" type="none"/>
          </a:ln>
        </p:spPr>
      </p:pic>
      <p:pic>
        <p:nvPicPr>
          <p:cNvPr id="872" name="Google Shape;872;p79" title="seedLogo2"/>
          <p:cNvPicPr preferRelativeResize="0"/>
          <p:nvPr/>
        </p:nvPicPr>
        <p:blipFill>
          <a:blip r:embed="rId9">
            <a:alphaModFix/>
          </a:blip>
          <a:stretch>
            <a:fillRect/>
          </a:stretch>
        </p:blipFill>
        <p:spPr>
          <a:xfrm>
            <a:off x="748735" y="4435925"/>
            <a:ext cx="270000" cy="270000"/>
          </a:xfrm>
          <a:prstGeom prst="rect">
            <a:avLst/>
          </a:prstGeom>
          <a:noFill/>
          <a:ln cap="flat" cmpd="sng" w="9525">
            <a:solidFill>
              <a:srgbClr val="D9D9D9"/>
            </a:solidFill>
            <a:prstDash val="solid"/>
            <a:round/>
            <a:headEnd len="sm" w="sm" type="none"/>
            <a:tailEnd len="sm" w="sm" type="none"/>
          </a:ln>
        </p:spPr>
      </p:pic>
      <p:pic>
        <p:nvPicPr>
          <p:cNvPr id="873" name="Google Shape;873;p79" title="seedLogo3"/>
          <p:cNvPicPr preferRelativeResize="0"/>
          <p:nvPr/>
        </p:nvPicPr>
        <p:blipFill>
          <a:blip r:embed="rId10">
            <a:alphaModFix/>
          </a:blip>
          <a:stretch>
            <a:fillRect/>
          </a:stretch>
        </p:blipFill>
        <p:spPr>
          <a:xfrm>
            <a:off x="748735" y="4851618"/>
            <a:ext cx="270000" cy="270000"/>
          </a:xfrm>
          <a:prstGeom prst="rect">
            <a:avLst/>
          </a:prstGeom>
          <a:noFill/>
          <a:ln cap="flat" cmpd="sng" w="9525">
            <a:solidFill>
              <a:srgbClr val="D9D9D9"/>
            </a:solidFill>
            <a:prstDash val="solid"/>
            <a:round/>
            <a:headEnd len="sm" w="sm" type="none"/>
            <a:tailEnd len="sm" w="sm" type="none"/>
          </a:ln>
        </p:spPr>
      </p:pic>
      <p:pic>
        <p:nvPicPr>
          <p:cNvPr id="874" name="Google Shape;874;p79" title="seedLogo4"/>
          <p:cNvPicPr preferRelativeResize="0"/>
          <p:nvPr/>
        </p:nvPicPr>
        <p:blipFill>
          <a:blip r:embed="rId11">
            <a:alphaModFix/>
          </a:blip>
          <a:stretch>
            <a:fillRect/>
          </a:stretch>
        </p:blipFill>
        <p:spPr>
          <a:xfrm>
            <a:off x="748735" y="5267311"/>
            <a:ext cx="270000" cy="270000"/>
          </a:xfrm>
          <a:prstGeom prst="rect">
            <a:avLst/>
          </a:prstGeom>
          <a:noFill/>
          <a:ln cap="flat" cmpd="sng" w="9525">
            <a:solidFill>
              <a:srgbClr val="D9D9D9"/>
            </a:solidFill>
            <a:prstDash val="solid"/>
            <a:round/>
            <a:headEnd len="sm" w="sm" type="none"/>
            <a:tailEnd len="sm" w="sm" type="none"/>
          </a:ln>
        </p:spPr>
      </p:pic>
      <p:pic>
        <p:nvPicPr>
          <p:cNvPr id="875" name="Google Shape;875;p79" title="seedLogo5"/>
          <p:cNvPicPr preferRelativeResize="0"/>
          <p:nvPr/>
        </p:nvPicPr>
        <p:blipFill>
          <a:blip r:embed="rId12">
            <a:alphaModFix/>
          </a:blip>
          <a:stretch>
            <a:fillRect/>
          </a:stretch>
        </p:blipFill>
        <p:spPr>
          <a:xfrm>
            <a:off x="748735" y="5683004"/>
            <a:ext cx="270000" cy="270000"/>
          </a:xfrm>
          <a:prstGeom prst="rect">
            <a:avLst/>
          </a:prstGeom>
          <a:noFill/>
          <a:ln cap="flat" cmpd="sng" w="9525">
            <a:solidFill>
              <a:srgbClr val="D9D9D9"/>
            </a:solidFill>
            <a:prstDash val="solid"/>
            <a:round/>
            <a:headEnd len="sm" w="sm" type="none"/>
            <a:tailEnd len="sm" w="sm" type="none"/>
          </a:ln>
        </p:spPr>
      </p:pic>
      <p:pic>
        <p:nvPicPr>
          <p:cNvPr id="876" name="Google Shape;876;p79" title="earlyLogo1"/>
          <p:cNvPicPr preferRelativeResize="0"/>
          <p:nvPr/>
        </p:nvPicPr>
        <p:blipFill>
          <a:blip r:embed="rId8">
            <a:alphaModFix/>
          </a:blip>
          <a:stretch>
            <a:fillRect/>
          </a:stretch>
        </p:blipFill>
        <p:spPr>
          <a:xfrm>
            <a:off x="3473123" y="4020232"/>
            <a:ext cx="270000" cy="270000"/>
          </a:xfrm>
          <a:prstGeom prst="rect">
            <a:avLst/>
          </a:prstGeom>
          <a:noFill/>
          <a:ln cap="flat" cmpd="sng" w="9525">
            <a:solidFill>
              <a:srgbClr val="D9D9D9"/>
            </a:solidFill>
            <a:prstDash val="solid"/>
            <a:round/>
            <a:headEnd len="sm" w="sm" type="none"/>
            <a:tailEnd len="sm" w="sm" type="none"/>
          </a:ln>
        </p:spPr>
      </p:pic>
      <p:pic>
        <p:nvPicPr>
          <p:cNvPr id="877" name="Google Shape;877;p79" title="earlyLogo2"/>
          <p:cNvPicPr preferRelativeResize="0"/>
          <p:nvPr/>
        </p:nvPicPr>
        <p:blipFill>
          <a:blip r:embed="rId13">
            <a:alphaModFix/>
          </a:blip>
          <a:stretch>
            <a:fillRect/>
          </a:stretch>
        </p:blipFill>
        <p:spPr>
          <a:xfrm>
            <a:off x="3473123" y="4435925"/>
            <a:ext cx="270000" cy="270000"/>
          </a:xfrm>
          <a:prstGeom prst="rect">
            <a:avLst/>
          </a:prstGeom>
          <a:noFill/>
          <a:ln cap="flat" cmpd="sng" w="9525">
            <a:solidFill>
              <a:srgbClr val="D9D9D9"/>
            </a:solidFill>
            <a:prstDash val="solid"/>
            <a:round/>
            <a:headEnd len="sm" w="sm" type="none"/>
            <a:tailEnd len="sm" w="sm" type="none"/>
          </a:ln>
        </p:spPr>
      </p:pic>
      <p:pic>
        <p:nvPicPr>
          <p:cNvPr id="878" name="Google Shape;878;p79" title="earlyLogo3"/>
          <p:cNvPicPr preferRelativeResize="0"/>
          <p:nvPr/>
        </p:nvPicPr>
        <p:blipFill>
          <a:blip r:embed="rId14">
            <a:alphaModFix/>
          </a:blip>
          <a:stretch>
            <a:fillRect/>
          </a:stretch>
        </p:blipFill>
        <p:spPr>
          <a:xfrm>
            <a:off x="3473123" y="4851618"/>
            <a:ext cx="270000" cy="270000"/>
          </a:xfrm>
          <a:prstGeom prst="rect">
            <a:avLst/>
          </a:prstGeom>
          <a:noFill/>
          <a:ln cap="flat" cmpd="sng" w="9525">
            <a:solidFill>
              <a:srgbClr val="D9D9D9"/>
            </a:solidFill>
            <a:prstDash val="solid"/>
            <a:round/>
            <a:headEnd len="sm" w="sm" type="none"/>
            <a:tailEnd len="sm" w="sm" type="none"/>
          </a:ln>
        </p:spPr>
      </p:pic>
      <p:pic>
        <p:nvPicPr>
          <p:cNvPr id="879" name="Google Shape;879;p79" title="earlyLogo4"/>
          <p:cNvPicPr preferRelativeResize="0"/>
          <p:nvPr/>
        </p:nvPicPr>
        <p:blipFill>
          <a:blip r:embed="rId15">
            <a:alphaModFix/>
          </a:blip>
          <a:stretch>
            <a:fillRect/>
          </a:stretch>
        </p:blipFill>
        <p:spPr>
          <a:xfrm>
            <a:off x="3473123" y="5267311"/>
            <a:ext cx="270000" cy="270000"/>
          </a:xfrm>
          <a:prstGeom prst="rect">
            <a:avLst/>
          </a:prstGeom>
          <a:noFill/>
          <a:ln cap="flat" cmpd="sng" w="9525">
            <a:solidFill>
              <a:srgbClr val="D9D9D9"/>
            </a:solidFill>
            <a:prstDash val="solid"/>
            <a:round/>
            <a:headEnd len="sm" w="sm" type="none"/>
            <a:tailEnd len="sm" w="sm" type="none"/>
          </a:ln>
        </p:spPr>
      </p:pic>
      <p:pic>
        <p:nvPicPr>
          <p:cNvPr id="880" name="Google Shape;880;p79" title="earlyLogo5"/>
          <p:cNvPicPr preferRelativeResize="0"/>
          <p:nvPr/>
        </p:nvPicPr>
        <p:blipFill>
          <a:blip r:embed="rId16">
            <a:alphaModFix/>
          </a:blip>
          <a:stretch>
            <a:fillRect/>
          </a:stretch>
        </p:blipFill>
        <p:spPr>
          <a:xfrm>
            <a:off x="3473123" y="5683004"/>
            <a:ext cx="270000" cy="270000"/>
          </a:xfrm>
          <a:prstGeom prst="rect">
            <a:avLst/>
          </a:prstGeom>
          <a:noFill/>
          <a:ln cap="flat" cmpd="sng" w="9525">
            <a:solidFill>
              <a:srgbClr val="D9D9D9"/>
            </a:solidFill>
            <a:prstDash val="solid"/>
            <a:round/>
            <a:headEnd len="sm" w="sm" type="none"/>
            <a:tailEnd len="sm" w="sm" type="none"/>
          </a:ln>
        </p:spPr>
      </p:pic>
      <p:pic>
        <p:nvPicPr>
          <p:cNvPr id="881" name="Google Shape;881;p79" title="lateLogo1"/>
          <p:cNvPicPr preferRelativeResize="0"/>
          <p:nvPr/>
        </p:nvPicPr>
        <p:blipFill>
          <a:blip r:embed="rId8">
            <a:alphaModFix/>
          </a:blip>
          <a:stretch>
            <a:fillRect/>
          </a:stretch>
        </p:blipFill>
        <p:spPr>
          <a:xfrm>
            <a:off x="6314888" y="4020232"/>
            <a:ext cx="270000" cy="270000"/>
          </a:xfrm>
          <a:prstGeom prst="rect">
            <a:avLst/>
          </a:prstGeom>
          <a:noFill/>
          <a:ln cap="flat" cmpd="sng" w="9525">
            <a:solidFill>
              <a:srgbClr val="D9D9D9"/>
            </a:solidFill>
            <a:prstDash val="solid"/>
            <a:round/>
            <a:headEnd len="sm" w="sm" type="none"/>
            <a:tailEnd len="sm" w="sm" type="none"/>
          </a:ln>
        </p:spPr>
      </p:pic>
      <p:pic>
        <p:nvPicPr>
          <p:cNvPr id="882" name="Google Shape;882;p79" title="lateLogo2"/>
          <p:cNvPicPr preferRelativeResize="0"/>
          <p:nvPr/>
        </p:nvPicPr>
        <p:blipFill>
          <a:blip r:embed="rId17">
            <a:alphaModFix/>
          </a:blip>
          <a:stretch>
            <a:fillRect/>
          </a:stretch>
        </p:blipFill>
        <p:spPr>
          <a:xfrm>
            <a:off x="6314888" y="4435925"/>
            <a:ext cx="270000" cy="270000"/>
          </a:xfrm>
          <a:prstGeom prst="rect">
            <a:avLst/>
          </a:prstGeom>
          <a:noFill/>
          <a:ln cap="flat" cmpd="sng" w="9525">
            <a:solidFill>
              <a:srgbClr val="D9D9D9"/>
            </a:solidFill>
            <a:prstDash val="solid"/>
            <a:round/>
            <a:headEnd len="sm" w="sm" type="none"/>
            <a:tailEnd len="sm" w="sm" type="none"/>
          </a:ln>
        </p:spPr>
      </p:pic>
      <p:pic>
        <p:nvPicPr>
          <p:cNvPr id="883" name="Google Shape;883;p79" title="lateLogo3"/>
          <p:cNvPicPr preferRelativeResize="0"/>
          <p:nvPr/>
        </p:nvPicPr>
        <p:blipFill>
          <a:blip r:embed="rId18">
            <a:alphaModFix/>
          </a:blip>
          <a:stretch>
            <a:fillRect/>
          </a:stretch>
        </p:blipFill>
        <p:spPr>
          <a:xfrm>
            <a:off x="6314888" y="4851618"/>
            <a:ext cx="270000" cy="270000"/>
          </a:xfrm>
          <a:prstGeom prst="rect">
            <a:avLst/>
          </a:prstGeom>
          <a:noFill/>
          <a:ln cap="flat" cmpd="sng" w="9525">
            <a:solidFill>
              <a:srgbClr val="D9D9D9"/>
            </a:solidFill>
            <a:prstDash val="solid"/>
            <a:round/>
            <a:headEnd len="sm" w="sm" type="none"/>
            <a:tailEnd len="sm" w="sm" type="none"/>
          </a:ln>
        </p:spPr>
      </p:pic>
      <p:pic>
        <p:nvPicPr>
          <p:cNvPr id="884" name="Google Shape;884;p79" title="lateLogo4"/>
          <p:cNvPicPr preferRelativeResize="0"/>
          <p:nvPr/>
        </p:nvPicPr>
        <p:blipFill>
          <a:blip r:embed="rId19">
            <a:alphaModFix/>
          </a:blip>
          <a:stretch>
            <a:fillRect/>
          </a:stretch>
        </p:blipFill>
        <p:spPr>
          <a:xfrm>
            <a:off x="6314888" y="5267311"/>
            <a:ext cx="270000" cy="270000"/>
          </a:xfrm>
          <a:prstGeom prst="rect">
            <a:avLst/>
          </a:prstGeom>
          <a:noFill/>
          <a:ln cap="flat" cmpd="sng" w="9525">
            <a:solidFill>
              <a:srgbClr val="D9D9D9"/>
            </a:solidFill>
            <a:prstDash val="solid"/>
            <a:round/>
            <a:headEnd len="sm" w="sm" type="none"/>
            <a:tailEnd len="sm" w="sm" type="none"/>
          </a:ln>
        </p:spPr>
      </p:pic>
      <p:pic>
        <p:nvPicPr>
          <p:cNvPr id="885" name="Google Shape;885;p79" title="lateLogo5"/>
          <p:cNvPicPr preferRelativeResize="0"/>
          <p:nvPr/>
        </p:nvPicPr>
        <p:blipFill>
          <a:blip r:embed="rId20">
            <a:alphaModFix/>
          </a:blip>
          <a:stretch>
            <a:fillRect/>
          </a:stretch>
        </p:blipFill>
        <p:spPr>
          <a:xfrm>
            <a:off x="6314888" y="5683004"/>
            <a:ext cx="270000" cy="270000"/>
          </a:xfrm>
          <a:prstGeom prst="rect">
            <a:avLst/>
          </a:prstGeom>
          <a:noFill/>
          <a:ln cap="flat" cmpd="sng" w="9525">
            <a:solidFill>
              <a:srgbClr val="D9D9D9"/>
            </a:solidFill>
            <a:prstDash val="solid"/>
            <a:round/>
            <a:headEnd len="sm" w="sm" type="none"/>
            <a:tailEnd len="sm" w="sm" type="none"/>
          </a:ln>
        </p:spPr>
      </p:pic>
      <p:sp>
        <p:nvSpPr>
          <p:cNvPr id="886" name="Google Shape;886;p79" title="Seed Inv URL"/>
          <p:cNvSpPr txBox="1"/>
          <p:nvPr/>
        </p:nvSpPr>
        <p:spPr>
          <a:xfrm>
            <a:off x="733450" y="6064400"/>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900"/>
              <a:buFont typeface="Arial"/>
              <a:buNone/>
            </a:pPr>
            <a:r>
              <a:rPr lang="en-US" sz="1000" u="sng">
                <a:solidFill>
                  <a:schemeClr val="hlink"/>
                </a:solidFill>
                <a:latin typeface="Calibri"/>
                <a:ea typeface="Calibri"/>
                <a:cs typeface="Calibri"/>
                <a:sym typeface="Calibri"/>
                <a:hlinkClick r:id="rId21"/>
              </a:rPr>
              <a:t>+ 53 more</a:t>
            </a:r>
            <a:endParaRPr sz="1000">
              <a:latin typeface="Calibri"/>
              <a:ea typeface="Calibri"/>
              <a:cs typeface="Calibri"/>
              <a:sym typeface="Calibri"/>
            </a:endParaRPr>
          </a:p>
        </p:txBody>
      </p:sp>
      <p:sp>
        <p:nvSpPr>
          <p:cNvPr id="887" name="Google Shape;887;p79" title="Early Inv URL"/>
          <p:cNvSpPr txBox="1"/>
          <p:nvPr/>
        </p:nvSpPr>
        <p:spPr>
          <a:xfrm>
            <a:off x="3476922" y="6064400"/>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Cambria"/>
              <a:buNone/>
            </a:pPr>
            <a:r>
              <a:rPr lang="en-US" sz="1000" u="sng">
                <a:solidFill>
                  <a:schemeClr val="hlink"/>
                </a:solidFill>
                <a:latin typeface="Calibri"/>
                <a:ea typeface="Calibri"/>
                <a:cs typeface="Calibri"/>
                <a:sym typeface="Calibri"/>
                <a:hlinkClick r:id="rId22"/>
              </a:rPr>
              <a:t>+ 175 more</a:t>
            </a:r>
            <a:endParaRPr sz="1000">
              <a:latin typeface="Calibri"/>
              <a:ea typeface="Calibri"/>
              <a:cs typeface="Calibri"/>
              <a:sym typeface="Calibri"/>
            </a:endParaRPr>
          </a:p>
        </p:txBody>
      </p:sp>
      <p:sp>
        <p:nvSpPr>
          <p:cNvPr id="888" name="Google Shape;888;p79" title="Late Inv URL"/>
          <p:cNvSpPr txBox="1"/>
          <p:nvPr/>
        </p:nvSpPr>
        <p:spPr>
          <a:xfrm>
            <a:off x="6315904" y="6064400"/>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Cambria"/>
              <a:buNone/>
            </a:pPr>
            <a:r>
              <a:rPr lang="en-US" sz="1000" u="sng">
                <a:solidFill>
                  <a:schemeClr val="hlink"/>
                </a:solidFill>
                <a:latin typeface="Calibri"/>
                <a:ea typeface="Calibri"/>
                <a:cs typeface="Calibri"/>
                <a:sym typeface="Calibri"/>
                <a:hlinkClick r:id="rId23"/>
              </a:rPr>
              <a:t>+ 225 more</a:t>
            </a:r>
            <a:endParaRPr sz="10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80"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(1/6)</a:t>
            </a:r>
            <a:endParaRPr>
              <a:solidFill>
                <a:srgbClr val="08528C"/>
              </a:solidFill>
            </a:endParaRPr>
          </a:p>
        </p:txBody>
      </p:sp>
      <p:graphicFrame>
        <p:nvGraphicFramePr>
          <p:cNvPr id="894" name="Google Shape;894;p80"/>
          <p:cNvGraphicFramePr/>
          <p:nvPr/>
        </p:nvGraphicFramePr>
        <p:xfrm>
          <a:off x="612813" y="1098342"/>
          <a:ext cx="3000000" cy="3000000"/>
        </p:xfrm>
        <a:graphic>
          <a:graphicData uri="http://schemas.openxmlformats.org/drawingml/2006/table">
            <a:tbl>
              <a:tblPr>
                <a:noFill/>
                <a:tableStyleId>{EE890A7D-BCE8-4467-88DF-81D9D564E4D2}</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Eon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(2024, New York City, $127M)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Cloud-based platform offering automated backup and data protection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Nov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0.2</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$127M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8</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Halcyon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(2021, $190M)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Artificial intelligence based antivirus solution provider</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Nov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1.6</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$90M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5</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Writer</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(2012, San Francisco, $345M)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 based content writing assistants for content teams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Nov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10.8</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$345M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9</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Physical Intelligence</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(2024, San Francisco, $470M)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AI powered solutions for bringing general purpose AI into the physical world</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Nov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$70M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5</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Sierra</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(2023, $285M)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Conversational AI platform for customer service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Oct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$110M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EvenUp</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(2019, San Francisco, $221M)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and AI-based legal case management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Oct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3.4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$86M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The Row</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(2006, New York City, -)</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Internet first brand of casual and formal apparel wear for women</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Sep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Rentberry</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(2015, San Francisco, $118M)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a platform to rent directly from homeowners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Sep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2.7</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$28M</a:t>
                      </a:r>
                      <a:endParaRPr sz="1100" u="none" cap="none" strike="noStrike">
                        <a:latin typeface="Calibri"/>
                        <a:ea typeface="Calibri"/>
                        <a:cs typeface="Calibri"/>
                        <a:sym typeface="Calibri"/>
                      </a:endParaRPr>
                    </a:p>
                  </a:txBody>
                  <a:tcPr marT="14400" marB="14400" marR="360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10</a:t>
                      </a:r>
                      <a:endParaRPr sz="1100" u="none" cap="none" strike="noStrike">
                        <a:latin typeface="Calibri"/>
                        <a:ea typeface="Calibri"/>
                        <a:cs typeface="Calibri"/>
                        <a:sym typeface="Calibri"/>
                      </a:endParaRPr>
                    </a:p>
                  </a:txBody>
                  <a:tcPr marT="0" marB="0" marR="108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895" name="Google Shape;895;p80" title="logo8"/>
          <p:cNvPicPr preferRelativeResize="0"/>
          <p:nvPr/>
        </p:nvPicPr>
        <p:blipFill>
          <a:blip r:embed="rId3">
            <a:alphaModFix/>
          </a:blip>
          <a:stretch>
            <a:fillRect/>
          </a:stretch>
        </p:blipFill>
        <p:spPr>
          <a:xfrm>
            <a:off x="685800" y="5631892"/>
            <a:ext cx="304554" cy="316305"/>
          </a:xfrm>
          <a:prstGeom prst="rect">
            <a:avLst/>
          </a:prstGeom>
          <a:noFill/>
          <a:ln>
            <a:noFill/>
          </a:ln>
        </p:spPr>
      </p:pic>
      <p:pic>
        <p:nvPicPr>
          <p:cNvPr id="896" name="Google Shape;896;p80" title="logo7"/>
          <p:cNvPicPr preferRelativeResize="0"/>
          <p:nvPr/>
        </p:nvPicPr>
        <p:blipFill>
          <a:blip r:embed="rId4">
            <a:alphaModFix/>
          </a:blip>
          <a:stretch>
            <a:fillRect/>
          </a:stretch>
        </p:blipFill>
        <p:spPr>
          <a:xfrm>
            <a:off x="660315" y="5196817"/>
            <a:ext cx="332124" cy="299265"/>
          </a:xfrm>
          <a:prstGeom prst="rect">
            <a:avLst/>
          </a:prstGeom>
          <a:noFill/>
          <a:ln>
            <a:noFill/>
          </a:ln>
        </p:spPr>
      </p:pic>
      <p:pic>
        <p:nvPicPr>
          <p:cNvPr id="897" name="Google Shape;897;p80" title="logo6"/>
          <p:cNvPicPr preferRelativeResize="0"/>
          <p:nvPr/>
        </p:nvPicPr>
        <p:blipFill>
          <a:blip r:embed="rId5">
            <a:alphaModFix/>
          </a:blip>
          <a:stretch>
            <a:fillRect/>
          </a:stretch>
        </p:blipFill>
        <p:spPr>
          <a:xfrm>
            <a:off x="683856" y="4482079"/>
            <a:ext cx="323505" cy="325131"/>
          </a:xfrm>
          <a:prstGeom prst="rect">
            <a:avLst/>
          </a:prstGeom>
          <a:noFill/>
          <a:ln>
            <a:noFill/>
          </a:ln>
        </p:spPr>
      </p:pic>
      <p:pic>
        <p:nvPicPr>
          <p:cNvPr id="898" name="Google Shape;898;p80" title="logo5"/>
          <p:cNvPicPr preferRelativeResize="0"/>
          <p:nvPr/>
        </p:nvPicPr>
        <p:blipFill>
          <a:blip r:embed="rId6">
            <a:alphaModFix/>
          </a:blip>
          <a:stretch>
            <a:fillRect/>
          </a:stretch>
        </p:blipFill>
        <p:spPr>
          <a:xfrm>
            <a:off x="722594" y="3938544"/>
            <a:ext cx="295469" cy="283764"/>
          </a:xfrm>
          <a:prstGeom prst="rect">
            <a:avLst/>
          </a:prstGeom>
          <a:noFill/>
          <a:ln>
            <a:noFill/>
          </a:ln>
        </p:spPr>
      </p:pic>
      <p:pic>
        <p:nvPicPr>
          <p:cNvPr id="899" name="Google Shape;899;p80" title="logo4"/>
          <p:cNvPicPr preferRelativeResize="0"/>
          <p:nvPr/>
        </p:nvPicPr>
        <p:blipFill>
          <a:blip r:embed="rId7">
            <a:alphaModFix/>
          </a:blip>
          <a:stretch>
            <a:fillRect/>
          </a:stretch>
        </p:blipFill>
        <p:spPr>
          <a:xfrm>
            <a:off x="714908" y="3396643"/>
            <a:ext cx="299136" cy="300057"/>
          </a:xfrm>
          <a:prstGeom prst="rect">
            <a:avLst/>
          </a:prstGeom>
          <a:noFill/>
          <a:ln>
            <a:noFill/>
          </a:ln>
        </p:spPr>
      </p:pic>
      <p:pic>
        <p:nvPicPr>
          <p:cNvPr id="900" name="Google Shape;900;p80" title="logo3"/>
          <p:cNvPicPr preferRelativeResize="0"/>
          <p:nvPr/>
        </p:nvPicPr>
        <p:blipFill>
          <a:blip r:embed="rId8">
            <a:alphaModFix/>
          </a:blip>
          <a:stretch>
            <a:fillRect/>
          </a:stretch>
        </p:blipFill>
        <p:spPr>
          <a:xfrm>
            <a:off x="705494" y="2811585"/>
            <a:ext cx="317963" cy="318942"/>
          </a:xfrm>
          <a:prstGeom prst="rect">
            <a:avLst/>
          </a:prstGeom>
          <a:noFill/>
          <a:ln>
            <a:noFill/>
          </a:ln>
        </p:spPr>
      </p:pic>
      <p:pic>
        <p:nvPicPr>
          <p:cNvPr id="901" name="Google Shape;901;p80" title="logo2"/>
          <p:cNvPicPr preferRelativeResize="0"/>
          <p:nvPr/>
        </p:nvPicPr>
        <p:blipFill>
          <a:blip r:embed="rId9">
            <a:alphaModFix/>
          </a:blip>
          <a:stretch>
            <a:fillRect/>
          </a:stretch>
        </p:blipFill>
        <p:spPr>
          <a:xfrm>
            <a:off x="736726" y="2284341"/>
            <a:ext cx="255500" cy="256284"/>
          </a:xfrm>
          <a:prstGeom prst="rect">
            <a:avLst/>
          </a:prstGeom>
          <a:noFill/>
          <a:ln>
            <a:noFill/>
          </a:ln>
        </p:spPr>
      </p:pic>
      <p:pic>
        <p:nvPicPr>
          <p:cNvPr id="902" name="Google Shape;902;p80" title="logo1"/>
          <p:cNvPicPr preferRelativeResize="0"/>
          <p:nvPr/>
        </p:nvPicPr>
        <p:blipFill>
          <a:blip r:embed="rId10">
            <a:alphaModFix/>
          </a:blip>
          <a:stretch>
            <a:fillRect/>
          </a:stretch>
        </p:blipFill>
        <p:spPr>
          <a:xfrm>
            <a:off x="696771" y="1688253"/>
            <a:ext cx="335410" cy="336442"/>
          </a:xfrm>
          <a:prstGeom prst="rect">
            <a:avLst/>
          </a:prstGeom>
          <a:noFill/>
          <a:ln>
            <a:noFill/>
          </a:ln>
        </p:spPr>
      </p:pic>
      <p:sp>
        <p:nvSpPr>
          <p:cNvPr id="903" name="Google Shape;903;p80"/>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904" name="Google Shape;904;p80"/>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81"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(2/6)</a:t>
            </a:r>
            <a:endParaRPr>
              <a:solidFill>
                <a:srgbClr val="08528C"/>
              </a:solidFill>
            </a:endParaRPr>
          </a:p>
        </p:txBody>
      </p:sp>
      <p:graphicFrame>
        <p:nvGraphicFramePr>
          <p:cNvPr id="910" name="Google Shape;910;p81"/>
          <p:cNvGraphicFramePr/>
          <p:nvPr/>
        </p:nvGraphicFramePr>
        <p:xfrm>
          <a:off x="612813" y="1098342"/>
          <a:ext cx="3000000" cy="3000000"/>
        </p:xfrm>
        <a:graphic>
          <a:graphicData uri="http://schemas.openxmlformats.org/drawingml/2006/table">
            <a:tbl>
              <a:tblPr>
                <a:noFill/>
                <a:tableStyleId>{EE890A7D-BCE8-4467-88DF-81D9D564E4D2}</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24m Technologies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(2010, Cambridge, $500M)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Low cost semi-solid lithium-ion battery developers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Sep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14.1</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$135M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SSI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(2024, Palo Alto, $1B)</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Platform offering security solutions for AI models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Sep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Codeium</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(2021, Mountain View, $243M)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Platform offering AI powered code completion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Aug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Kiteworks</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(1999, Palo Alto, $456M)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based platform offering data security and privacy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Aug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EliseAI</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(2021, New York City, $110M)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Offering conversational AI platforms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Aug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Altana</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(2019, New York City, $343M)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AI-based regulatory, risk, and supply chain management software suite for multiple sectors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3.2</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$343M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17</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Chainguard</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(2021, Kirkland, $256M)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cyber security risk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2.1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$116M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Harvey</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(2022, San Francisco, $206M)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 powered legal assistant for law firms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1.7</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$106M</a:t>
                      </a:r>
                      <a:endParaRPr sz="1100" u="none" cap="none" strike="noStrike">
                        <a:latin typeface="Calibri"/>
                        <a:ea typeface="Calibri"/>
                        <a:cs typeface="Calibri"/>
                        <a:sym typeface="Calibri"/>
                      </a:endParaRPr>
                    </a:p>
                  </a:txBody>
                  <a:tcPr marT="14400" marB="14400" marR="360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108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11" name="Google Shape;911;p81" title="logo8"/>
          <p:cNvPicPr preferRelativeResize="0"/>
          <p:nvPr/>
        </p:nvPicPr>
        <p:blipFill>
          <a:blip r:embed="rId3">
            <a:alphaModFix/>
          </a:blip>
          <a:stretch>
            <a:fillRect/>
          </a:stretch>
        </p:blipFill>
        <p:spPr>
          <a:xfrm>
            <a:off x="685800" y="5631511"/>
            <a:ext cx="304554" cy="316305"/>
          </a:xfrm>
          <a:prstGeom prst="rect">
            <a:avLst/>
          </a:prstGeom>
          <a:noFill/>
          <a:ln>
            <a:noFill/>
          </a:ln>
        </p:spPr>
      </p:pic>
      <p:pic>
        <p:nvPicPr>
          <p:cNvPr id="912" name="Google Shape;912;p81" title="logo7"/>
          <p:cNvPicPr preferRelativeResize="0"/>
          <p:nvPr/>
        </p:nvPicPr>
        <p:blipFill>
          <a:blip r:embed="rId4">
            <a:alphaModFix/>
          </a:blip>
          <a:stretch>
            <a:fillRect/>
          </a:stretch>
        </p:blipFill>
        <p:spPr>
          <a:xfrm>
            <a:off x="676745" y="5066980"/>
            <a:ext cx="332124" cy="299265"/>
          </a:xfrm>
          <a:prstGeom prst="rect">
            <a:avLst/>
          </a:prstGeom>
          <a:noFill/>
          <a:ln>
            <a:noFill/>
          </a:ln>
        </p:spPr>
      </p:pic>
      <p:pic>
        <p:nvPicPr>
          <p:cNvPr id="913" name="Google Shape;913;p81" title="logo6"/>
          <p:cNvPicPr preferRelativeResize="0"/>
          <p:nvPr/>
        </p:nvPicPr>
        <p:blipFill>
          <a:blip r:embed="rId5">
            <a:alphaModFix/>
          </a:blip>
          <a:stretch>
            <a:fillRect/>
          </a:stretch>
        </p:blipFill>
        <p:spPr>
          <a:xfrm>
            <a:off x="681531" y="4482892"/>
            <a:ext cx="323505" cy="325131"/>
          </a:xfrm>
          <a:prstGeom prst="rect">
            <a:avLst/>
          </a:prstGeom>
          <a:noFill/>
          <a:ln>
            <a:noFill/>
          </a:ln>
        </p:spPr>
      </p:pic>
      <p:pic>
        <p:nvPicPr>
          <p:cNvPr id="914" name="Google Shape;914;p81" title="logo5"/>
          <p:cNvPicPr preferRelativeResize="0"/>
          <p:nvPr/>
        </p:nvPicPr>
        <p:blipFill>
          <a:blip r:embed="rId6">
            <a:alphaModFix/>
          </a:blip>
          <a:stretch>
            <a:fillRect/>
          </a:stretch>
        </p:blipFill>
        <p:spPr>
          <a:xfrm>
            <a:off x="722594" y="3938544"/>
            <a:ext cx="295469" cy="283764"/>
          </a:xfrm>
          <a:prstGeom prst="rect">
            <a:avLst/>
          </a:prstGeom>
          <a:noFill/>
          <a:ln>
            <a:noFill/>
          </a:ln>
        </p:spPr>
      </p:pic>
      <p:pic>
        <p:nvPicPr>
          <p:cNvPr id="915" name="Google Shape;915;p81" title="logo4"/>
          <p:cNvPicPr preferRelativeResize="0"/>
          <p:nvPr/>
        </p:nvPicPr>
        <p:blipFill>
          <a:blip r:embed="rId7">
            <a:alphaModFix/>
          </a:blip>
          <a:stretch>
            <a:fillRect/>
          </a:stretch>
        </p:blipFill>
        <p:spPr>
          <a:xfrm>
            <a:off x="714908" y="3379177"/>
            <a:ext cx="299135" cy="300057"/>
          </a:xfrm>
          <a:prstGeom prst="rect">
            <a:avLst/>
          </a:prstGeom>
          <a:noFill/>
          <a:ln>
            <a:noFill/>
          </a:ln>
        </p:spPr>
      </p:pic>
      <p:pic>
        <p:nvPicPr>
          <p:cNvPr id="916" name="Google Shape;916;p81" title="logo3"/>
          <p:cNvPicPr preferRelativeResize="0"/>
          <p:nvPr/>
        </p:nvPicPr>
        <p:blipFill>
          <a:blip r:embed="rId8">
            <a:alphaModFix/>
          </a:blip>
          <a:stretch>
            <a:fillRect/>
          </a:stretch>
        </p:blipFill>
        <p:spPr>
          <a:xfrm>
            <a:off x="705494" y="2801330"/>
            <a:ext cx="317963" cy="318941"/>
          </a:xfrm>
          <a:prstGeom prst="rect">
            <a:avLst/>
          </a:prstGeom>
          <a:noFill/>
          <a:ln>
            <a:noFill/>
          </a:ln>
        </p:spPr>
      </p:pic>
      <p:pic>
        <p:nvPicPr>
          <p:cNvPr id="917" name="Google Shape;917;p81" title="logo2"/>
          <p:cNvPicPr preferRelativeResize="0"/>
          <p:nvPr/>
        </p:nvPicPr>
        <p:blipFill>
          <a:blip r:embed="rId9">
            <a:alphaModFix/>
          </a:blip>
          <a:stretch>
            <a:fillRect/>
          </a:stretch>
        </p:blipFill>
        <p:spPr>
          <a:xfrm>
            <a:off x="736726" y="2284341"/>
            <a:ext cx="255500" cy="256284"/>
          </a:xfrm>
          <a:prstGeom prst="rect">
            <a:avLst/>
          </a:prstGeom>
          <a:noFill/>
          <a:ln>
            <a:noFill/>
          </a:ln>
        </p:spPr>
      </p:pic>
      <p:pic>
        <p:nvPicPr>
          <p:cNvPr id="918" name="Google Shape;918;p81" title="logo1"/>
          <p:cNvPicPr preferRelativeResize="0"/>
          <p:nvPr/>
        </p:nvPicPr>
        <p:blipFill>
          <a:blip r:embed="rId10">
            <a:alphaModFix/>
          </a:blip>
          <a:stretch>
            <a:fillRect/>
          </a:stretch>
        </p:blipFill>
        <p:spPr>
          <a:xfrm>
            <a:off x="696771" y="1644585"/>
            <a:ext cx="335410" cy="336442"/>
          </a:xfrm>
          <a:prstGeom prst="rect">
            <a:avLst/>
          </a:prstGeom>
          <a:noFill/>
          <a:ln>
            <a:noFill/>
          </a:ln>
        </p:spPr>
      </p:pic>
      <p:sp>
        <p:nvSpPr>
          <p:cNvPr id="919" name="Google Shape;919;p81"/>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920" name="Google Shape;920;p81"/>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aphicFrame>
        <p:nvGraphicFramePr>
          <p:cNvPr id="304" name="Google Shape;304;p55"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Snapshot</a:t>
                      </a:r>
                      <a:endParaRPr b="1" sz="2400" u="none" cap="none" strike="noStrike">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305" name="Google Shape;305;p5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306" name="Google Shape;306;p55" title="shape1"/>
          <p:cNvSpPr/>
          <p:nvPr/>
        </p:nvSpPr>
        <p:spPr>
          <a:xfrm rot="5400000">
            <a:off x="5351225" y="125862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82"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(3/6)</a:t>
            </a:r>
            <a:endParaRPr>
              <a:solidFill>
                <a:srgbClr val="08528C"/>
              </a:solidFill>
            </a:endParaRPr>
          </a:p>
        </p:txBody>
      </p:sp>
      <p:graphicFrame>
        <p:nvGraphicFramePr>
          <p:cNvPr id="926" name="Google Shape;926;p82"/>
          <p:cNvGraphicFramePr/>
          <p:nvPr/>
        </p:nvGraphicFramePr>
        <p:xfrm>
          <a:off x="612813" y="1098342"/>
          <a:ext cx="3000000" cy="3000000"/>
        </p:xfrm>
        <a:graphic>
          <a:graphicData uri="http://schemas.openxmlformats.org/drawingml/2006/table">
            <a:tbl>
              <a:tblPr>
                <a:noFill/>
                <a:tableStyleId>{EE890A7D-BCE8-4467-88DF-81D9D564E4D2}</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Saronic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(2022, Austin, $230M)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ship design and manufacturing services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Jul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0.8</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$230M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Aven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(2019, Burlingame, $142M)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Credit cards backed by home equity for consumers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DevRev</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(2020, Palo Alto, $151M)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AI-native platform designed to enhance customer support and product development for software companies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$50M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Skild</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(2023, Pittsburgh, $315M)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AI foundation model for robotics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Nasuni</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(2009, Natick, $219M)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based enterprise file system storage provider</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Jul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14.6</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$219M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9</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8</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Creatio</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(2002, Boston, $268M)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based platform offering CRM and low code business process automation</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$268M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Create Music Group</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(2015, Los Angeles, $165M)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diversified solutions for artists and labels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BillionToOne</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(2015, San Francisco, $389M)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cell-free cancer liquid biopsy test</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5.2</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$259M</a:t>
                      </a:r>
                      <a:endParaRPr sz="1100" u="none" cap="none" strike="noStrike">
                        <a:latin typeface="Calibri"/>
                        <a:ea typeface="Calibri"/>
                        <a:cs typeface="Calibri"/>
                        <a:sym typeface="Calibri"/>
                      </a:endParaRPr>
                    </a:p>
                  </a:txBody>
                  <a:tcPr marT="14400" marB="14400" marR="360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16</a:t>
                      </a:r>
                      <a:endParaRPr sz="1100" u="none" cap="none" strike="noStrike">
                        <a:latin typeface="Calibri"/>
                        <a:ea typeface="Calibri"/>
                        <a:cs typeface="Calibri"/>
                        <a:sym typeface="Calibri"/>
                      </a:endParaRPr>
                    </a:p>
                  </a:txBody>
                  <a:tcPr marT="0" marB="0" marR="108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27" name="Google Shape;927;p82" title="logo8"/>
          <p:cNvPicPr preferRelativeResize="0"/>
          <p:nvPr/>
        </p:nvPicPr>
        <p:blipFill>
          <a:blip r:embed="rId3">
            <a:alphaModFix/>
          </a:blip>
          <a:stretch>
            <a:fillRect/>
          </a:stretch>
        </p:blipFill>
        <p:spPr>
          <a:xfrm>
            <a:off x="685800" y="5631892"/>
            <a:ext cx="304554" cy="316305"/>
          </a:xfrm>
          <a:prstGeom prst="rect">
            <a:avLst/>
          </a:prstGeom>
          <a:noFill/>
          <a:ln>
            <a:noFill/>
          </a:ln>
        </p:spPr>
      </p:pic>
      <p:pic>
        <p:nvPicPr>
          <p:cNvPr id="928" name="Google Shape;928;p82" title="logo7"/>
          <p:cNvPicPr preferRelativeResize="0"/>
          <p:nvPr/>
        </p:nvPicPr>
        <p:blipFill>
          <a:blip r:embed="rId4">
            <a:alphaModFix/>
          </a:blip>
          <a:stretch>
            <a:fillRect/>
          </a:stretch>
        </p:blipFill>
        <p:spPr>
          <a:xfrm>
            <a:off x="666970" y="5066980"/>
            <a:ext cx="332124" cy="299265"/>
          </a:xfrm>
          <a:prstGeom prst="rect">
            <a:avLst/>
          </a:prstGeom>
          <a:noFill/>
          <a:ln>
            <a:noFill/>
          </a:ln>
        </p:spPr>
      </p:pic>
      <p:pic>
        <p:nvPicPr>
          <p:cNvPr id="929" name="Google Shape;929;p82" title="logo6"/>
          <p:cNvPicPr preferRelativeResize="0"/>
          <p:nvPr/>
        </p:nvPicPr>
        <p:blipFill>
          <a:blip r:embed="rId5">
            <a:alphaModFix/>
          </a:blip>
          <a:stretch>
            <a:fillRect/>
          </a:stretch>
        </p:blipFill>
        <p:spPr>
          <a:xfrm>
            <a:off x="681531" y="4560827"/>
            <a:ext cx="323505" cy="325131"/>
          </a:xfrm>
          <a:prstGeom prst="rect">
            <a:avLst/>
          </a:prstGeom>
          <a:noFill/>
          <a:ln>
            <a:noFill/>
          </a:ln>
        </p:spPr>
      </p:pic>
      <p:pic>
        <p:nvPicPr>
          <p:cNvPr id="930" name="Google Shape;930;p82" title="logo5"/>
          <p:cNvPicPr preferRelativeResize="0"/>
          <p:nvPr/>
        </p:nvPicPr>
        <p:blipFill>
          <a:blip r:embed="rId6">
            <a:alphaModFix/>
          </a:blip>
          <a:stretch>
            <a:fillRect/>
          </a:stretch>
        </p:blipFill>
        <p:spPr>
          <a:xfrm>
            <a:off x="722594" y="3938544"/>
            <a:ext cx="295469" cy="283764"/>
          </a:xfrm>
          <a:prstGeom prst="rect">
            <a:avLst/>
          </a:prstGeom>
          <a:noFill/>
          <a:ln>
            <a:noFill/>
          </a:ln>
        </p:spPr>
      </p:pic>
      <p:pic>
        <p:nvPicPr>
          <p:cNvPr id="931" name="Google Shape;931;p82" title="logo4"/>
          <p:cNvPicPr preferRelativeResize="0"/>
          <p:nvPr/>
        </p:nvPicPr>
        <p:blipFill>
          <a:blip r:embed="rId7">
            <a:alphaModFix/>
          </a:blip>
          <a:stretch>
            <a:fillRect/>
          </a:stretch>
        </p:blipFill>
        <p:spPr>
          <a:xfrm>
            <a:off x="714908" y="3379177"/>
            <a:ext cx="299135" cy="300057"/>
          </a:xfrm>
          <a:prstGeom prst="rect">
            <a:avLst/>
          </a:prstGeom>
          <a:noFill/>
          <a:ln>
            <a:noFill/>
          </a:ln>
        </p:spPr>
      </p:pic>
      <p:pic>
        <p:nvPicPr>
          <p:cNvPr id="932" name="Google Shape;932;p82" title="logo3"/>
          <p:cNvPicPr preferRelativeResize="0"/>
          <p:nvPr/>
        </p:nvPicPr>
        <p:blipFill>
          <a:blip r:embed="rId8">
            <a:alphaModFix/>
          </a:blip>
          <a:stretch>
            <a:fillRect/>
          </a:stretch>
        </p:blipFill>
        <p:spPr>
          <a:xfrm>
            <a:off x="705494" y="2800494"/>
            <a:ext cx="317963" cy="318942"/>
          </a:xfrm>
          <a:prstGeom prst="rect">
            <a:avLst/>
          </a:prstGeom>
          <a:noFill/>
          <a:ln>
            <a:noFill/>
          </a:ln>
        </p:spPr>
      </p:pic>
      <p:pic>
        <p:nvPicPr>
          <p:cNvPr id="933" name="Google Shape;933;p82" title="logo2"/>
          <p:cNvPicPr preferRelativeResize="0"/>
          <p:nvPr/>
        </p:nvPicPr>
        <p:blipFill>
          <a:blip r:embed="rId9">
            <a:alphaModFix/>
          </a:blip>
          <a:stretch>
            <a:fillRect/>
          </a:stretch>
        </p:blipFill>
        <p:spPr>
          <a:xfrm>
            <a:off x="736726" y="2284341"/>
            <a:ext cx="255500" cy="256284"/>
          </a:xfrm>
          <a:prstGeom prst="rect">
            <a:avLst/>
          </a:prstGeom>
          <a:noFill/>
          <a:ln>
            <a:noFill/>
          </a:ln>
        </p:spPr>
      </p:pic>
      <p:pic>
        <p:nvPicPr>
          <p:cNvPr id="934" name="Google Shape;934;p82" title="logo1"/>
          <p:cNvPicPr preferRelativeResize="0"/>
          <p:nvPr/>
        </p:nvPicPr>
        <p:blipFill>
          <a:blip r:embed="rId10">
            <a:alphaModFix/>
          </a:blip>
          <a:stretch>
            <a:fillRect/>
          </a:stretch>
        </p:blipFill>
        <p:spPr>
          <a:xfrm>
            <a:off x="696771" y="1688253"/>
            <a:ext cx="335410" cy="336442"/>
          </a:xfrm>
          <a:prstGeom prst="rect">
            <a:avLst/>
          </a:prstGeom>
          <a:noFill/>
          <a:ln>
            <a:noFill/>
          </a:ln>
        </p:spPr>
      </p:pic>
      <p:sp>
        <p:nvSpPr>
          <p:cNvPr id="935" name="Google Shape;935;p82"/>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936" name="Google Shape;936;p82"/>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83"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(4/6)</a:t>
            </a:r>
            <a:endParaRPr>
              <a:solidFill>
                <a:srgbClr val="08528C"/>
              </a:solidFill>
            </a:endParaRPr>
          </a:p>
        </p:txBody>
      </p:sp>
      <p:graphicFrame>
        <p:nvGraphicFramePr>
          <p:cNvPr id="942" name="Google Shape;942;p83"/>
          <p:cNvGraphicFramePr/>
          <p:nvPr/>
        </p:nvGraphicFramePr>
        <p:xfrm>
          <a:off x="612813" y="1098342"/>
          <a:ext cx="3000000" cy="3000000"/>
        </p:xfrm>
        <a:graphic>
          <a:graphicData uri="http://schemas.openxmlformats.org/drawingml/2006/table">
            <a:tbl>
              <a:tblPr>
                <a:noFill/>
                <a:tableStyleId>{EE890A7D-BCE8-4467-88DF-81D9D564E4D2}</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Huntress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(2015, Ellicott City, $298M)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cybersecurity suite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Jun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4.4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$298M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Sirion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(2012, Lehi, $171M)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 powered legal contract management software</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10.1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$171M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Sigma Computing</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(2014, San Francisco, $652M)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based platform offering a suite of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May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10.1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$652M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9</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WEKA</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(2013, Campbell, $412M)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based platform offering parallel file system based storage management software</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May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$272M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Altruist</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(2018, Los Angeles, $450M)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Portfolio management software for financial advisors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May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4.4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$450M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9</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Cognition</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(2023, San Francisco, $196M)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 powered coding assistants for developers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Apr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0.1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$21M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Perplexity</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(2022, San Francisco, $415M)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an AI-powered knowledge discovery platform</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Apr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1.1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$102M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Xaira</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(2023, San Francisco, $1B)</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AI-enabled platform for drug discovery and development</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Apr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t>
                      </a:r>
                      <a:endParaRPr sz="1100" u="none" cap="none" strike="noStrike">
                        <a:latin typeface="Calibri"/>
                        <a:ea typeface="Calibri"/>
                        <a:cs typeface="Calibri"/>
                        <a:sym typeface="Calibri"/>
                      </a:endParaRPr>
                    </a:p>
                  </a:txBody>
                  <a:tcPr marT="14400" marB="14400" marR="360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0</a:t>
                      </a:r>
                      <a:endParaRPr sz="1100" u="none" cap="none" strike="noStrike">
                        <a:latin typeface="Calibri"/>
                        <a:ea typeface="Calibri"/>
                        <a:cs typeface="Calibri"/>
                        <a:sym typeface="Calibri"/>
                      </a:endParaRPr>
                    </a:p>
                  </a:txBody>
                  <a:tcPr marT="0" marB="0" marR="108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43" name="Google Shape;943;p83" title="logo8"/>
          <p:cNvPicPr preferRelativeResize="0"/>
          <p:nvPr/>
        </p:nvPicPr>
        <p:blipFill>
          <a:blip r:embed="rId3">
            <a:alphaModFix/>
          </a:blip>
          <a:stretch>
            <a:fillRect/>
          </a:stretch>
        </p:blipFill>
        <p:spPr>
          <a:xfrm>
            <a:off x="685800" y="5631892"/>
            <a:ext cx="304554" cy="316305"/>
          </a:xfrm>
          <a:prstGeom prst="rect">
            <a:avLst/>
          </a:prstGeom>
          <a:noFill/>
          <a:ln>
            <a:noFill/>
          </a:ln>
        </p:spPr>
      </p:pic>
      <p:pic>
        <p:nvPicPr>
          <p:cNvPr id="944" name="Google Shape;944;p83" title="logo7"/>
          <p:cNvPicPr preferRelativeResize="0"/>
          <p:nvPr/>
        </p:nvPicPr>
        <p:blipFill>
          <a:blip r:embed="rId4">
            <a:alphaModFix/>
          </a:blip>
          <a:stretch>
            <a:fillRect/>
          </a:stretch>
        </p:blipFill>
        <p:spPr>
          <a:xfrm>
            <a:off x="676745" y="5066980"/>
            <a:ext cx="332124" cy="299265"/>
          </a:xfrm>
          <a:prstGeom prst="rect">
            <a:avLst/>
          </a:prstGeom>
          <a:noFill/>
          <a:ln>
            <a:noFill/>
          </a:ln>
        </p:spPr>
      </p:pic>
      <p:pic>
        <p:nvPicPr>
          <p:cNvPr id="945" name="Google Shape;945;p83" title="logo6"/>
          <p:cNvPicPr preferRelativeResize="0"/>
          <p:nvPr/>
        </p:nvPicPr>
        <p:blipFill>
          <a:blip r:embed="rId5">
            <a:alphaModFix/>
          </a:blip>
          <a:stretch>
            <a:fillRect/>
          </a:stretch>
        </p:blipFill>
        <p:spPr>
          <a:xfrm>
            <a:off x="681531" y="4482892"/>
            <a:ext cx="323505" cy="325131"/>
          </a:xfrm>
          <a:prstGeom prst="rect">
            <a:avLst/>
          </a:prstGeom>
          <a:noFill/>
          <a:ln>
            <a:noFill/>
          </a:ln>
        </p:spPr>
      </p:pic>
      <p:pic>
        <p:nvPicPr>
          <p:cNvPr id="946" name="Google Shape;946;p83" title="logo5"/>
          <p:cNvPicPr preferRelativeResize="0"/>
          <p:nvPr/>
        </p:nvPicPr>
        <p:blipFill>
          <a:blip r:embed="rId6">
            <a:alphaModFix/>
          </a:blip>
          <a:stretch>
            <a:fillRect/>
          </a:stretch>
        </p:blipFill>
        <p:spPr>
          <a:xfrm>
            <a:off x="722594" y="3938544"/>
            <a:ext cx="295469" cy="283764"/>
          </a:xfrm>
          <a:prstGeom prst="rect">
            <a:avLst/>
          </a:prstGeom>
          <a:noFill/>
          <a:ln>
            <a:noFill/>
          </a:ln>
        </p:spPr>
      </p:pic>
      <p:pic>
        <p:nvPicPr>
          <p:cNvPr id="947" name="Google Shape;947;p83" title="logo4"/>
          <p:cNvPicPr preferRelativeResize="0"/>
          <p:nvPr/>
        </p:nvPicPr>
        <p:blipFill>
          <a:blip r:embed="rId7">
            <a:alphaModFix/>
          </a:blip>
          <a:stretch>
            <a:fillRect/>
          </a:stretch>
        </p:blipFill>
        <p:spPr>
          <a:xfrm>
            <a:off x="714908" y="3399119"/>
            <a:ext cx="299135" cy="300056"/>
          </a:xfrm>
          <a:prstGeom prst="rect">
            <a:avLst/>
          </a:prstGeom>
          <a:noFill/>
          <a:ln>
            <a:noFill/>
          </a:ln>
        </p:spPr>
      </p:pic>
      <p:pic>
        <p:nvPicPr>
          <p:cNvPr id="948" name="Google Shape;948;p83" title="logo3"/>
          <p:cNvPicPr preferRelativeResize="0"/>
          <p:nvPr/>
        </p:nvPicPr>
        <p:blipFill>
          <a:blip r:embed="rId8">
            <a:alphaModFix/>
          </a:blip>
          <a:stretch>
            <a:fillRect/>
          </a:stretch>
        </p:blipFill>
        <p:spPr>
          <a:xfrm>
            <a:off x="705494" y="2800494"/>
            <a:ext cx="317963" cy="318942"/>
          </a:xfrm>
          <a:prstGeom prst="rect">
            <a:avLst/>
          </a:prstGeom>
          <a:noFill/>
          <a:ln>
            <a:noFill/>
          </a:ln>
        </p:spPr>
      </p:pic>
      <p:pic>
        <p:nvPicPr>
          <p:cNvPr id="949" name="Google Shape;949;p83" title="logo2"/>
          <p:cNvPicPr preferRelativeResize="0"/>
          <p:nvPr/>
        </p:nvPicPr>
        <p:blipFill>
          <a:blip r:embed="rId9">
            <a:alphaModFix/>
          </a:blip>
          <a:stretch>
            <a:fillRect/>
          </a:stretch>
        </p:blipFill>
        <p:spPr>
          <a:xfrm>
            <a:off x="736726" y="2284341"/>
            <a:ext cx="255500" cy="256284"/>
          </a:xfrm>
          <a:prstGeom prst="rect">
            <a:avLst/>
          </a:prstGeom>
          <a:noFill/>
          <a:ln>
            <a:noFill/>
          </a:ln>
        </p:spPr>
      </p:pic>
      <p:pic>
        <p:nvPicPr>
          <p:cNvPr id="950" name="Google Shape;950;p83" title="logo1"/>
          <p:cNvPicPr preferRelativeResize="0"/>
          <p:nvPr/>
        </p:nvPicPr>
        <p:blipFill>
          <a:blip r:embed="rId10">
            <a:alphaModFix/>
          </a:blip>
          <a:stretch>
            <a:fillRect/>
          </a:stretch>
        </p:blipFill>
        <p:spPr>
          <a:xfrm>
            <a:off x="696771" y="1688253"/>
            <a:ext cx="335410" cy="336442"/>
          </a:xfrm>
          <a:prstGeom prst="rect">
            <a:avLst/>
          </a:prstGeom>
          <a:noFill/>
          <a:ln>
            <a:noFill/>
          </a:ln>
        </p:spPr>
      </p:pic>
      <p:sp>
        <p:nvSpPr>
          <p:cNvPr id="951" name="Google Shape;951;p83"/>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952" name="Google Shape;952;p83"/>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8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(5/6)</a:t>
            </a:r>
            <a:endParaRPr>
              <a:solidFill>
                <a:srgbClr val="08528C"/>
              </a:solidFill>
            </a:endParaRPr>
          </a:p>
        </p:txBody>
      </p:sp>
      <p:graphicFrame>
        <p:nvGraphicFramePr>
          <p:cNvPr id="958" name="Google Shape;958;p84"/>
          <p:cNvGraphicFramePr/>
          <p:nvPr/>
        </p:nvGraphicFramePr>
        <p:xfrm>
          <a:off x="612813" y="1098342"/>
          <a:ext cx="3000000" cy="3000000"/>
        </p:xfrm>
        <a:graphic>
          <a:graphicData uri="http://schemas.openxmlformats.org/drawingml/2006/table">
            <a:tbl>
              <a:tblPr>
                <a:noFill/>
                <a:tableStyleId>{EE890A7D-BCE8-4467-88DF-81D9D564E4D2}</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Nexamp</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(2007, North Andover, $1B)</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Turnkey solar solutions provider</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Apr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14.2</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$1B</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8</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Monad Labs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(2022, New York City, $248M)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Decentralized, developer forward layer1 smart contract platform</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Apr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0.1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$248M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9</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Flip</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(2019, El Segundo, $236M)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App-based video commerce platform for buying and selling multi-category products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Apr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2.6</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$92M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Merkle Manufactory</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(2021, Los Angeles, $169M)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Developer of app studio for social platforms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12</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Deputy</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(2008, Atlanta, $143M)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Cloud-based suite solutions for contingent workforce management</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7.2</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$106M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Together AI</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(2022, San Francisco, $229M)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AI research and model development services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0.3</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$123M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17</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Liquid Death</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(2014, Los Angeles, $264M)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Internet first brand of mountain water, flavored sparkling water, iced tea, and merchandise</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Mar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4.5</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$196M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Figure</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(2022, Sunnyvale, $754M)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Developer of humanoid robots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Feb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0.8</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$754M</a:t>
                      </a:r>
                      <a:endParaRPr sz="1100" u="none" cap="none" strike="noStrike">
                        <a:latin typeface="Calibri"/>
                        <a:ea typeface="Calibri"/>
                        <a:cs typeface="Calibri"/>
                        <a:sym typeface="Calibri"/>
                      </a:endParaRPr>
                    </a:p>
                  </a:txBody>
                  <a:tcPr marT="14400" marB="14400" marR="360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17</a:t>
                      </a:r>
                      <a:endParaRPr sz="1100" u="none" cap="none" strike="noStrike">
                        <a:latin typeface="Calibri"/>
                        <a:ea typeface="Calibri"/>
                        <a:cs typeface="Calibri"/>
                        <a:sym typeface="Calibri"/>
                      </a:endParaRPr>
                    </a:p>
                  </a:txBody>
                  <a:tcPr marT="0" marB="0" marR="108000" marL="0" anchor="ctr">
                    <a:lnL cap="flat" cmpd="sng" w="9525">
                      <a:solidFill>
                        <a:srgbClr val="75A3FF">
                          <a:alpha val="0"/>
                        </a:srgbClr>
                      </a:solidFill>
                      <a:prstDash val="solid"/>
                      <a:round/>
                      <a:headEnd len="sm" w="sm" type="none"/>
                      <a:tailEnd len="sm" w="sm" type="none"/>
                    </a:lnL>
                    <a:lnR cap="flat" cmpd="sng" w="9525">
                      <a:solidFill>
                        <a:srgbClr val="75A3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59" name="Google Shape;959;p84" title="logo8"/>
          <p:cNvPicPr preferRelativeResize="0"/>
          <p:nvPr/>
        </p:nvPicPr>
        <p:blipFill>
          <a:blip r:embed="rId3">
            <a:alphaModFix/>
          </a:blip>
          <a:stretch>
            <a:fillRect/>
          </a:stretch>
        </p:blipFill>
        <p:spPr>
          <a:xfrm>
            <a:off x="693982" y="5626016"/>
            <a:ext cx="304554" cy="316305"/>
          </a:xfrm>
          <a:prstGeom prst="rect">
            <a:avLst/>
          </a:prstGeom>
          <a:noFill/>
          <a:ln>
            <a:noFill/>
          </a:ln>
        </p:spPr>
      </p:pic>
      <p:pic>
        <p:nvPicPr>
          <p:cNvPr id="960" name="Google Shape;960;p84" title="logo7"/>
          <p:cNvPicPr preferRelativeResize="0"/>
          <p:nvPr/>
        </p:nvPicPr>
        <p:blipFill>
          <a:blip r:embed="rId4">
            <a:alphaModFix/>
          </a:blip>
          <a:stretch>
            <a:fillRect/>
          </a:stretch>
        </p:blipFill>
        <p:spPr>
          <a:xfrm>
            <a:off x="676745" y="5066980"/>
            <a:ext cx="332124" cy="299265"/>
          </a:xfrm>
          <a:prstGeom prst="rect">
            <a:avLst/>
          </a:prstGeom>
          <a:noFill/>
          <a:ln>
            <a:noFill/>
          </a:ln>
        </p:spPr>
      </p:pic>
      <p:pic>
        <p:nvPicPr>
          <p:cNvPr id="961" name="Google Shape;961;p84" title="logo6"/>
          <p:cNvPicPr preferRelativeResize="0"/>
          <p:nvPr/>
        </p:nvPicPr>
        <p:blipFill>
          <a:blip r:embed="rId5">
            <a:alphaModFix/>
          </a:blip>
          <a:stretch>
            <a:fillRect/>
          </a:stretch>
        </p:blipFill>
        <p:spPr>
          <a:xfrm>
            <a:off x="681531" y="4460756"/>
            <a:ext cx="323505" cy="325131"/>
          </a:xfrm>
          <a:prstGeom prst="rect">
            <a:avLst/>
          </a:prstGeom>
          <a:noFill/>
          <a:ln>
            <a:noFill/>
          </a:ln>
        </p:spPr>
      </p:pic>
      <p:pic>
        <p:nvPicPr>
          <p:cNvPr id="962" name="Google Shape;962;p84" title="logo5"/>
          <p:cNvPicPr preferRelativeResize="0"/>
          <p:nvPr/>
        </p:nvPicPr>
        <p:blipFill>
          <a:blip r:embed="rId6">
            <a:alphaModFix/>
          </a:blip>
          <a:stretch>
            <a:fillRect/>
          </a:stretch>
        </p:blipFill>
        <p:spPr>
          <a:xfrm>
            <a:off x="722594" y="3938544"/>
            <a:ext cx="295469" cy="283764"/>
          </a:xfrm>
          <a:prstGeom prst="rect">
            <a:avLst/>
          </a:prstGeom>
          <a:noFill/>
          <a:ln>
            <a:noFill/>
          </a:ln>
        </p:spPr>
      </p:pic>
      <p:pic>
        <p:nvPicPr>
          <p:cNvPr id="963" name="Google Shape;963;p84" title="logo4"/>
          <p:cNvPicPr preferRelativeResize="0"/>
          <p:nvPr/>
        </p:nvPicPr>
        <p:blipFill>
          <a:blip r:embed="rId7">
            <a:alphaModFix/>
          </a:blip>
          <a:stretch>
            <a:fillRect/>
          </a:stretch>
        </p:blipFill>
        <p:spPr>
          <a:xfrm>
            <a:off x="714908" y="3352651"/>
            <a:ext cx="299136" cy="300056"/>
          </a:xfrm>
          <a:prstGeom prst="rect">
            <a:avLst/>
          </a:prstGeom>
          <a:noFill/>
          <a:ln>
            <a:noFill/>
          </a:ln>
        </p:spPr>
      </p:pic>
      <p:pic>
        <p:nvPicPr>
          <p:cNvPr id="964" name="Google Shape;964;p84" title="logo3"/>
          <p:cNvPicPr preferRelativeResize="0"/>
          <p:nvPr/>
        </p:nvPicPr>
        <p:blipFill>
          <a:blip r:embed="rId8">
            <a:alphaModFix/>
          </a:blip>
          <a:stretch>
            <a:fillRect/>
          </a:stretch>
        </p:blipFill>
        <p:spPr>
          <a:xfrm>
            <a:off x="705494" y="2800494"/>
            <a:ext cx="317963" cy="318942"/>
          </a:xfrm>
          <a:prstGeom prst="rect">
            <a:avLst/>
          </a:prstGeom>
          <a:noFill/>
          <a:ln>
            <a:noFill/>
          </a:ln>
        </p:spPr>
      </p:pic>
      <p:pic>
        <p:nvPicPr>
          <p:cNvPr id="965" name="Google Shape;965;p84" title="logo2"/>
          <p:cNvPicPr preferRelativeResize="0"/>
          <p:nvPr/>
        </p:nvPicPr>
        <p:blipFill>
          <a:blip r:embed="rId9">
            <a:alphaModFix/>
          </a:blip>
          <a:stretch>
            <a:fillRect/>
          </a:stretch>
        </p:blipFill>
        <p:spPr>
          <a:xfrm>
            <a:off x="739349" y="2283949"/>
            <a:ext cx="255501" cy="256284"/>
          </a:xfrm>
          <a:prstGeom prst="rect">
            <a:avLst/>
          </a:prstGeom>
          <a:noFill/>
          <a:ln>
            <a:noFill/>
          </a:ln>
        </p:spPr>
      </p:pic>
      <p:pic>
        <p:nvPicPr>
          <p:cNvPr id="966" name="Google Shape;966;p84" title="logo1"/>
          <p:cNvPicPr preferRelativeResize="0"/>
          <p:nvPr/>
        </p:nvPicPr>
        <p:blipFill>
          <a:blip r:embed="rId10">
            <a:alphaModFix/>
          </a:blip>
          <a:stretch>
            <a:fillRect/>
          </a:stretch>
        </p:blipFill>
        <p:spPr>
          <a:xfrm>
            <a:off x="696771" y="1668790"/>
            <a:ext cx="335410" cy="336442"/>
          </a:xfrm>
          <a:prstGeom prst="rect">
            <a:avLst/>
          </a:prstGeom>
          <a:noFill/>
          <a:ln>
            <a:noFill/>
          </a:ln>
        </p:spPr>
      </p:pic>
      <p:sp>
        <p:nvSpPr>
          <p:cNvPr id="967" name="Google Shape;967;p84"/>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968" name="Google Shape;968;p84"/>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8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(6/6)</a:t>
            </a:r>
            <a:endParaRPr>
              <a:solidFill>
                <a:srgbClr val="08528C"/>
              </a:solidFill>
            </a:endParaRPr>
          </a:p>
        </p:txBody>
      </p:sp>
      <p:graphicFrame>
        <p:nvGraphicFramePr>
          <p:cNvPr id="974" name="Google Shape;974;p85"/>
          <p:cNvGraphicFramePr/>
          <p:nvPr/>
        </p:nvGraphicFramePr>
        <p:xfrm>
          <a:off x="612813" y="1098342"/>
          <a:ext cx="3000000" cy="3000000"/>
        </p:xfrm>
        <a:graphic>
          <a:graphicData uri="http://schemas.openxmlformats.org/drawingml/2006/table">
            <a:tbl>
              <a:tblPr>
                <a:noFill/>
                <a:tableStyleId>{EE890A7D-BCE8-4467-88DF-81D9D564E4D2}</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Lambda Labs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(2008, San Francisco, $457M)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Platform offering deep learning server</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Feb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3.5</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$453M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10</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Bugcrowd</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(2012, San Francisco, $184M)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Crowdsourced web application security testing platform</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Feb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8.9</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$82M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NinjaOne</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(2013, Austin, $283M)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Cloud based platform offering IT management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Feb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Zum</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(2014, Redwood City, $350M)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ridesharing solution for kids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Jan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6.4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$195M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XREAL</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(2017, Sunnyvale, $300M)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Internet first brand offering smart eyewear</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Jan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$40M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ElevenLabs</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(2022, New York City, $101M)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AI-based text to speech software</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Jan 2024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0.7</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$21M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8</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75" name="Google Shape;975;p85" title="logo6"/>
          <p:cNvPicPr preferRelativeResize="0"/>
          <p:nvPr/>
        </p:nvPicPr>
        <p:blipFill>
          <a:blip r:embed="rId3">
            <a:alphaModFix/>
          </a:blip>
          <a:stretch>
            <a:fillRect/>
          </a:stretch>
        </p:blipFill>
        <p:spPr>
          <a:xfrm>
            <a:off x="701039" y="4482079"/>
            <a:ext cx="323505" cy="325131"/>
          </a:xfrm>
          <a:prstGeom prst="rect">
            <a:avLst/>
          </a:prstGeom>
          <a:noFill/>
          <a:ln>
            <a:noFill/>
          </a:ln>
        </p:spPr>
      </p:pic>
      <p:pic>
        <p:nvPicPr>
          <p:cNvPr id="976" name="Google Shape;976;p85" title="logo5"/>
          <p:cNvPicPr preferRelativeResize="0"/>
          <p:nvPr/>
        </p:nvPicPr>
        <p:blipFill>
          <a:blip r:embed="rId4">
            <a:alphaModFix/>
          </a:blip>
          <a:stretch>
            <a:fillRect/>
          </a:stretch>
        </p:blipFill>
        <p:spPr>
          <a:xfrm>
            <a:off x="722594" y="3938544"/>
            <a:ext cx="295469" cy="283764"/>
          </a:xfrm>
          <a:prstGeom prst="rect">
            <a:avLst/>
          </a:prstGeom>
          <a:noFill/>
          <a:ln>
            <a:noFill/>
          </a:ln>
        </p:spPr>
      </p:pic>
      <p:pic>
        <p:nvPicPr>
          <p:cNvPr id="977" name="Google Shape;977;p85" title="logo4"/>
          <p:cNvPicPr preferRelativeResize="0"/>
          <p:nvPr/>
        </p:nvPicPr>
        <p:blipFill>
          <a:blip r:embed="rId5">
            <a:alphaModFix/>
          </a:blip>
          <a:stretch>
            <a:fillRect/>
          </a:stretch>
        </p:blipFill>
        <p:spPr>
          <a:xfrm>
            <a:off x="714908" y="3379177"/>
            <a:ext cx="299136" cy="300056"/>
          </a:xfrm>
          <a:prstGeom prst="rect">
            <a:avLst/>
          </a:prstGeom>
          <a:noFill/>
          <a:ln>
            <a:noFill/>
          </a:ln>
        </p:spPr>
      </p:pic>
      <p:pic>
        <p:nvPicPr>
          <p:cNvPr id="978" name="Google Shape;978;p85" title="logo3"/>
          <p:cNvPicPr preferRelativeResize="0"/>
          <p:nvPr/>
        </p:nvPicPr>
        <p:blipFill>
          <a:blip r:embed="rId6">
            <a:alphaModFix/>
          </a:blip>
          <a:stretch>
            <a:fillRect/>
          </a:stretch>
        </p:blipFill>
        <p:spPr>
          <a:xfrm>
            <a:off x="705494" y="2800494"/>
            <a:ext cx="317963" cy="318942"/>
          </a:xfrm>
          <a:prstGeom prst="rect">
            <a:avLst/>
          </a:prstGeom>
          <a:noFill/>
          <a:ln>
            <a:noFill/>
          </a:ln>
        </p:spPr>
      </p:pic>
      <p:pic>
        <p:nvPicPr>
          <p:cNvPr id="979" name="Google Shape;979;p85" title="logo2"/>
          <p:cNvPicPr preferRelativeResize="0"/>
          <p:nvPr/>
        </p:nvPicPr>
        <p:blipFill>
          <a:blip r:embed="rId7">
            <a:alphaModFix/>
          </a:blip>
          <a:stretch>
            <a:fillRect/>
          </a:stretch>
        </p:blipFill>
        <p:spPr>
          <a:xfrm>
            <a:off x="736726" y="2284341"/>
            <a:ext cx="255500" cy="256284"/>
          </a:xfrm>
          <a:prstGeom prst="rect">
            <a:avLst/>
          </a:prstGeom>
          <a:noFill/>
          <a:ln>
            <a:noFill/>
          </a:ln>
        </p:spPr>
      </p:pic>
      <p:pic>
        <p:nvPicPr>
          <p:cNvPr id="980" name="Google Shape;980;p85" title="logo1"/>
          <p:cNvPicPr preferRelativeResize="0"/>
          <p:nvPr/>
        </p:nvPicPr>
        <p:blipFill>
          <a:blip r:embed="rId8">
            <a:alphaModFix/>
          </a:blip>
          <a:stretch>
            <a:fillRect/>
          </a:stretch>
        </p:blipFill>
        <p:spPr>
          <a:xfrm>
            <a:off x="696771" y="1653372"/>
            <a:ext cx="335410" cy="336442"/>
          </a:xfrm>
          <a:prstGeom prst="rect">
            <a:avLst/>
          </a:prstGeom>
          <a:noFill/>
          <a:ln>
            <a:noFill/>
          </a:ln>
        </p:spPr>
      </p:pic>
      <p:sp>
        <p:nvSpPr>
          <p:cNvPr id="981" name="Google Shape;981;p85"/>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982" name="Google Shape;982;p85"/>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
        <p:nvSpPr>
          <p:cNvPr id="983" name="Google Shape;983;p85" title="Appendix"/>
          <p:cNvSpPr txBox="1"/>
          <p:nvPr/>
        </p:nvSpPr>
        <p:spPr>
          <a:xfrm>
            <a:off x="621975" y="60116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Full List of 46 unicorn is available on </a:t>
            </a:r>
            <a:r>
              <a:rPr lang="en-US" sz="1200" u="sng">
                <a:solidFill>
                  <a:schemeClr val="hlink"/>
                </a:solidFill>
                <a:highlight>
                  <a:schemeClr val="lt1"/>
                </a:highlight>
                <a:latin typeface="Calibri"/>
                <a:ea typeface="Calibri"/>
                <a:cs typeface="Calibri"/>
                <a:sym typeface="Calibri"/>
                <a:hlinkClick r:id="rId9"/>
              </a:rPr>
              <a:t>Tracxn Platform</a:t>
            </a:r>
            <a:endParaRPr sz="10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86"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Soonicorn</a:t>
            </a:r>
            <a:r>
              <a:rPr lang="en-US">
                <a:solidFill>
                  <a:srgbClr val="08528C"/>
                </a:solidFill>
              </a:rPr>
              <a:t> Club - List of New Soonicorns</a:t>
            </a:r>
            <a:endParaRPr>
              <a:solidFill>
                <a:srgbClr val="08528C"/>
              </a:solidFill>
            </a:endParaRPr>
          </a:p>
        </p:txBody>
      </p:sp>
      <p:sp>
        <p:nvSpPr>
          <p:cNvPr id="989" name="Google Shape;989;p8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990" name="Google Shape;990;p86" title="table1"/>
          <p:cNvGraphicFramePr/>
          <p:nvPr/>
        </p:nvGraphicFramePr>
        <p:xfrm>
          <a:off x="595316" y="1191953"/>
          <a:ext cx="3000000" cy="3000000"/>
        </p:xfrm>
        <a:graphic>
          <a:graphicData uri="http://schemas.openxmlformats.org/drawingml/2006/table">
            <a:tbl>
              <a:tblPr>
                <a:noFill/>
                <a:tableStyleId>{3957604C-1A65-4B10-8351-92650B73C763}</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Tracxn Score</a:t>
                      </a:r>
                      <a:endParaRPr b="1">
                        <a:solidFill>
                          <a:srgbClr val="08528C"/>
                        </a:solidFill>
                        <a:latin typeface="Calibri"/>
                        <a:ea typeface="Calibri"/>
                        <a:cs typeface="Calibri"/>
                        <a:sym typeface="Calibri"/>
                      </a:endParaRPr>
                    </a:p>
                  </a:txBody>
                  <a:tcPr marT="0" marB="0" marR="360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Buyers Edge Platform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Waltham, $455M)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70.3</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Lumeris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(2001, Maryland .., $241M)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68.6</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Relay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New York .., $51.6M)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68.2</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Setpoint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Austin, $94.8M)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68.1</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SmithRx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San Franc.., $89.0M)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66.8</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Scribe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San Franc.., $53.0M)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66.2</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Cyberhaven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Boston, $134M)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65.1</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Captions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Boston, $100M)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64.9</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Connectbase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Westborough, $53.8M)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64.1</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Odaseva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San Franc.., $90.7M)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63.8</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991" name="Google Shape;991;p86" title="table2"/>
          <p:cNvGraphicFramePr/>
          <p:nvPr/>
        </p:nvGraphicFramePr>
        <p:xfrm>
          <a:off x="4587804" y="1191953"/>
          <a:ext cx="3000000" cy="3000000"/>
        </p:xfrm>
        <a:graphic>
          <a:graphicData uri="http://schemas.openxmlformats.org/drawingml/2006/table">
            <a:tbl>
              <a:tblPr>
                <a:noFill/>
                <a:tableStyleId>{3957604C-1A65-4B10-8351-92650B73C763}</a:tableStyleId>
              </a:tblPr>
              <a:tblGrid>
                <a:gridCol w="2100725"/>
                <a:gridCol w="9987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Tracxn Score</a:t>
                      </a:r>
                      <a:endParaRPr b="1">
                        <a:solidFill>
                          <a:srgbClr val="08528C"/>
                        </a:solidFill>
                        <a:latin typeface="Calibri"/>
                        <a:ea typeface="Calibri"/>
                        <a:cs typeface="Calibri"/>
                        <a:sym typeface="Calibri"/>
                      </a:endParaRPr>
                    </a:p>
                  </a:txBody>
                  <a:tcPr marT="0" marB="0" marR="360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Higharc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Durham, $83.0M)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63.7</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Fabric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New York .., $80.0M)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63.0</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Frontier Medicines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San Franc.., $236M)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62.8</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Lily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Mountain .., $61.9M)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62.1</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Lightship</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San Franc.., $61.2M)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61.8</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Subtle Medical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Palo Alto, $50.0M)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61.5</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HomeThrive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Northbrook, $58.5M)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61.5</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Xealth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Seattle, $57.1M)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61.4</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hireEZ</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Mountain .., $68.2M)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60.5</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Menusifu</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(2013, New York .., $63.0M)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60.0</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992" name="Google Shape;992;p86" title="table3"/>
          <p:cNvGraphicFramePr/>
          <p:nvPr/>
        </p:nvGraphicFramePr>
        <p:xfrm>
          <a:off x="8482829" y="1191953"/>
          <a:ext cx="3000000" cy="3000000"/>
        </p:xfrm>
        <a:graphic>
          <a:graphicData uri="http://schemas.openxmlformats.org/drawingml/2006/table">
            <a:tbl>
              <a:tblPr>
                <a:noFill/>
                <a:tableStyleId>{3957604C-1A65-4B10-8351-92650B73C763}</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Tracxn Score</a:t>
                      </a:r>
                      <a:endParaRPr b="1">
                        <a:solidFill>
                          <a:srgbClr val="08528C"/>
                        </a:solidFill>
                        <a:latin typeface="Calibri"/>
                        <a:ea typeface="Calibri"/>
                        <a:cs typeface="Calibri"/>
                        <a:sym typeface="Calibri"/>
                      </a:endParaRPr>
                    </a:p>
                  </a:txBody>
                  <a:tcPr marT="0" marB="0" marR="360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Onera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Palo Alto, $60.2M)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59.9</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Regal 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New York .., $106M)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59.6</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Constructor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San Franc.., $86.0M)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59.5</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Alsym Energy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Woburn, $104M)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59.2</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Loyal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San Franc.., $137M)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59.1</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Mountaintop</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San Franc.., $65.5M)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59.0</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Vectara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Palo Alto, $73.5M)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58.8</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StrongDM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Menlo Park, $111M)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58.8</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XP Health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Palo Alto, $55.8M)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58.7</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Second Dinner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Tustin, $130M)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58.5</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93" name="Google Shape;993;p86" title="image1"/>
          <p:cNvPicPr preferRelativeResize="0"/>
          <p:nvPr/>
        </p:nvPicPr>
        <p:blipFill>
          <a:blip r:embed="rId3">
            <a:alphaModFix/>
          </a:blip>
          <a:stretch>
            <a:fillRect/>
          </a:stretch>
        </p:blipFill>
        <p:spPr>
          <a:xfrm>
            <a:off x="639469" y="1639114"/>
            <a:ext cx="270000" cy="270000"/>
          </a:xfrm>
          <a:prstGeom prst="rect">
            <a:avLst/>
          </a:prstGeom>
          <a:noFill/>
          <a:ln cap="flat" cmpd="sng" w="9525">
            <a:solidFill>
              <a:srgbClr val="D9D9D9"/>
            </a:solidFill>
            <a:prstDash val="solid"/>
            <a:round/>
            <a:headEnd len="sm" w="sm" type="none"/>
            <a:tailEnd len="sm" w="sm" type="none"/>
          </a:ln>
        </p:spPr>
      </p:pic>
      <p:pic>
        <p:nvPicPr>
          <p:cNvPr id="994" name="Google Shape;994;p86" title="image2"/>
          <p:cNvPicPr preferRelativeResize="0"/>
          <p:nvPr/>
        </p:nvPicPr>
        <p:blipFill>
          <a:blip r:embed="rId4">
            <a:alphaModFix/>
          </a:blip>
          <a:stretch>
            <a:fillRect/>
          </a:stretch>
        </p:blipFill>
        <p:spPr>
          <a:xfrm>
            <a:off x="639469" y="2120460"/>
            <a:ext cx="270000" cy="270000"/>
          </a:xfrm>
          <a:prstGeom prst="rect">
            <a:avLst/>
          </a:prstGeom>
          <a:noFill/>
          <a:ln cap="flat" cmpd="sng" w="9525">
            <a:solidFill>
              <a:srgbClr val="D9D9D9"/>
            </a:solidFill>
            <a:prstDash val="solid"/>
            <a:round/>
            <a:headEnd len="sm" w="sm" type="none"/>
            <a:tailEnd len="sm" w="sm" type="none"/>
          </a:ln>
        </p:spPr>
      </p:pic>
      <p:pic>
        <p:nvPicPr>
          <p:cNvPr id="995" name="Google Shape;995;p86" title="image3"/>
          <p:cNvPicPr preferRelativeResize="0"/>
          <p:nvPr/>
        </p:nvPicPr>
        <p:blipFill>
          <a:blip r:embed="rId5">
            <a:alphaModFix/>
          </a:blip>
          <a:stretch>
            <a:fillRect/>
          </a:stretch>
        </p:blipFill>
        <p:spPr>
          <a:xfrm>
            <a:off x="639469" y="2493807"/>
            <a:ext cx="270000" cy="270000"/>
          </a:xfrm>
          <a:prstGeom prst="rect">
            <a:avLst/>
          </a:prstGeom>
          <a:noFill/>
          <a:ln cap="flat" cmpd="sng" w="9525">
            <a:solidFill>
              <a:srgbClr val="D9D9D9"/>
            </a:solidFill>
            <a:prstDash val="solid"/>
            <a:round/>
            <a:headEnd len="sm" w="sm" type="none"/>
            <a:tailEnd len="sm" w="sm" type="none"/>
          </a:ln>
        </p:spPr>
      </p:pic>
      <p:pic>
        <p:nvPicPr>
          <p:cNvPr id="996" name="Google Shape;996;p86" title="image4"/>
          <p:cNvPicPr preferRelativeResize="0"/>
          <p:nvPr/>
        </p:nvPicPr>
        <p:blipFill>
          <a:blip r:embed="rId6">
            <a:alphaModFix/>
          </a:blip>
          <a:stretch>
            <a:fillRect/>
          </a:stretch>
        </p:blipFill>
        <p:spPr>
          <a:xfrm>
            <a:off x="639469" y="2921153"/>
            <a:ext cx="270000" cy="270000"/>
          </a:xfrm>
          <a:prstGeom prst="rect">
            <a:avLst/>
          </a:prstGeom>
          <a:noFill/>
          <a:ln cap="flat" cmpd="sng" w="9525">
            <a:solidFill>
              <a:srgbClr val="D9D9D9"/>
            </a:solidFill>
            <a:prstDash val="solid"/>
            <a:round/>
            <a:headEnd len="sm" w="sm" type="none"/>
            <a:tailEnd len="sm" w="sm" type="none"/>
          </a:ln>
        </p:spPr>
      </p:pic>
      <p:pic>
        <p:nvPicPr>
          <p:cNvPr id="997" name="Google Shape;997;p86" title="image5"/>
          <p:cNvPicPr preferRelativeResize="0"/>
          <p:nvPr/>
        </p:nvPicPr>
        <p:blipFill>
          <a:blip r:embed="rId7">
            <a:alphaModFix/>
          </a:blip>
          <a:stretch>
            <a:fillRect/>
          </a:stretch>
        </p:blipFill>
        <p:spPr>
          <a:xfrm>
            <a:off x="639469" y="3348500"/>
            <a:ext cx="270000" cy="270000"/>
          </a:xfrm>
          <a:prstGeom prst="rect">
            <a:avLst/>
          </a:prstGeom>
          <a:noFill/>
          <a:ln cap="flat" cmpd="sng" w="9525">
            <a:solidFill>
              <a:srgbClr val="D9D9D9"/>
            </a:solidFill>
            <a:prstDash val="solid"/>
            <a:round/>
            <a:headEnd len="sm" w="sm" type="none"/>
            <a:tailEnd len="sm" w="sm" type="none"/>
          </a:ln>
        </p:spPr>
      </p:pic>
      <p:pic>
        <p:nvPicPr>
          <p:cNvPr id="998" name="Google Shape;998;p86" title="image6"/>
          <p:cNvPicPr preferRelativeResize="0"/>
          <p:nvPr/>
        </p:nvPicPr>
        <p:blipFill>
          <a:blip r:embed="rId8">
            <a:alphaModFix/>
          </a:blip>
          <a:stretch>
            <a:fillRect/>
          </a:stretch>
        </p:blipFill>
        <p:spPr>
          <a:xfrm>
            <a:off x="639469" y="3775846"/>
            <a:ext cx="270000" cy="270000"/>
          </a:xfrm>
          <a:prstGeom prst="rect">
            <a:avLst/>
          </a:prstGeom>
          <a:noFill/>
          <a:ln cap="flat" cmpd="sng" w="9525">
            <a:solidFill>
              <a:srgbClr val="D9D9D9"/>
            </a:solidFill>
            <a:prstDash val="solid"/>
            <a:round/>
            <a:headEnd len="sm" w="sm" type="none"/>
            <a:tailEnd len="sm" w="sm" type="none"/>
          </a:ln>
        </p:spPr>
      </p:pic>
      <p:pic>
        <p:nvPicPr>
          <p:cNvPr id="999" name="Google Shape;999;p86" title="image7"/>
          <p:cNvPicPr preferRelativeResize="0"/>
          <p:nvPr/>
        </p:nvPicPr>
        <p:blipFill>
          <a:blip r:embed="rId9">
            <a:alphaModFix/>
          </a:blip>
          <a:stretch>
            <a:fillRect/>
          </a:stretch>
        </p:blipFill>
        <p:spPr>
          <a:xfrm>
            <a:off x="639469" y="4203193"/>
            <a:ext cx="270000" cy="270000"/>
          </a:xfrm>
          <a:prstGeom prst="rect">
            <a:avLst/>
          </a:prstGeom>
          <a:noFill/>
          <a:ln cap="flat" cmpd="sng" w="9525">
            <a:solidFill>
              <a:srgbClr val="D9D9D9"/>
            </a:solidFill>
            <a:prstDash val="solid"/>
            <a:round/>
            <a:headEnd len="sm" w="sm" type="none"/>
            <a:tailEnd len="sm" w="sm" type="none"/>
          </a:ln>
        </p:spPr>
      </p:pic>
      <p:pic>
        <p:nvPicPr>
          <p:cNvPr id="1000" name="Google Shape;1000;p86" title="image8"/>
          <p:cNvPicPr preferRelativeResize="0"/>
          <p:nvPr/>
        </p:nvPicPr>
        <p:blipFill>
          <a:blip r:embed="rId10">
            <a:alphaModFix/>
          </a:blip>
          <a:stretch>
            <a:fillRect/>
          </a:stretch>
        </p:blipFill>
        <p:spPr>
          <a:xfrm>
            <a:off x="639469" y="4630539"/>
            <a:ext cx="270000" cy="270000"/>
          </a:xfrm>
          <a:prstGeom prst="rect">
            <a:avLst/>
          </a:prstGeom>
          <a:noFill/>
          <a:ln cap="flat" cmpd="sng" w="9525">
            <a:solidFill>
              <a:srgbClr val="D9D9D9"/>
            </a:solidFill>
            <a:prstDash val="solid"/>
            <a:round/>
            <a:headEnd len="sm" w="sm" type="none"/>
            <a:tailEnd len="sm" w="sm" type="none"/>
          </a:ln>
        </p:spPr>
      </p:pic>
      <p:pic>
        <p:nvPicPr>
          <p:cNvPr id="1001" name="Google Shape;1001;p86" title="image9"/>
          <p:cNvPicPr preferRelativeResize="0"/>
          <p:nvPr/>
        </p:nvPicPr>
        <p:blipFill>
          <a:blip r:embed="rId11">
            <a:alphaModFix/>
          </a:blip>
          <a:stretch>
            <a:fillRect/>
          </a:stretch>
        </p:blipFill>
        <p:spPr>
          <a:xfrm>
            <a:off x="639469" y="5057886"/>
            <a:ext cx="270000" cy="270000"/>
          </a:xfrm>
          <a:prstGeom prst="rect">
            <a:avLst/>
          </a:prstGeom>
          <a:noFill/>
          <a:ln cap="flat" cmpd="sng" w="9525">
            <a:solidFill>
              <a:srgbClr val="D9D9D9"/>
            </a:solidFill>
            <a:prstDash val="solid"/>
            <a:round/>
            <a:headEnd len="sm" w="sm" type="none"/>
            <a:tailEnd len="sm" w="sm" type="none"/>
          </a:ln>
        </p:spPr>
      </p:pic>
      <p:pic>
        <p:nvPicPr>
          <p:cNvPr id="1002" name="Google Shape;1002;p86" title="image10"/>
          <p:cNvPicPr preferRelativeResize="0"/>
          <p:nvPr/>
        </p:nvPicPr>
        <p:blipFill>
          <a:blip r:embed="rId12">
            <a:alphaModFix/>
          </a:blip>
          <a:stretch>
            <a:fillRect/>
          </a:stretch>
        </p:blipFill>
        <p:spPr>
          <a:xfrm>
            <a:off x="639469" y="5485232"/>
            <a:ext cx="269999" cy="270001"/>
          </a:xfrm>
          <a:prstGeom prst="rect">
            <a:avLst/>
          </a:prstGeom>
          <a:noFill/>
          <a:ln cap="flat" cmpd="sng" w="9525">
            <a:solidFill>
              <a:srgbClr val="D9D9D9"/>
            </a:solidFill>
            <a:prstDash val="solid"/>
            <a:round/>
            <a:headEnd len="sm" w="sm" type="none"/>
            <a:tailEnd len="sm" w="sm" type="none"/>
          </a:ln>
        </p:spPr>
      </p:pic>
      <p:pic>
        <p:nvPicPr>
          <p:cNvPr id="1003" name="Google Shape;1003;p86" title="image11"/>
          <p:cNvPicPr preferRelativeResize="0"/>
          <p:nvPr/>
        </p:nvPicPr>
        <p:blipFill>
          <a:blip r:embed="rId13">
            <a:alphaModFix/>
          </a:blip>
          <a:stretch>
            <a:fillRect/>
          </a:stretch>
        </p:blipFill>
        <p:spPr>
          <a:xfrm>
            <a:off x="4627091" y="1639114"/>
            <a:ext cx="270000" cy="270000"/>
          </a:xfrm>
          <a:prstGeom prst="rect">
            <a:avLst/>
          </a:prstGeom>
          <a:noFill/>
          <a:ln cap="flat" cmpd="sng" w="9525">
            <a:solidFill>
              <a:srgbClr val="D9D9D9"/>
            </a:solidFill>
            <a:prstDash val="solid"/>
            <a:round/>
            <a:headEnd len="sm" w="sm" type="none"/>
            <a:tailEnd len="sm" w="sm" type="none"/>
          </a:ln>
        </p:spPr>
      </p:pic>
      <p:pic>
        <p:nvPicPr>
          <p:cNvPr id="1004" name="Google Shape;1004;p86" title="image12"/>
          <p:cNvPicPr preferRelativeResize="0"/>
          <p:nvPr/>
        </p:nvPicPr>
        <p:blipFill>
          <a:blip r:embed="rId14">
            <a:alphaModFix/>
          </a:blip>
          <a:stretch>
            <a:fillRect/>
          </a:stretch>
        </p:blipFill>
        <p:spPr>
          <a:xfrm>
            <a:off x="4627091" y="2072288"/>
            <a:ext cx="270000" cy="270000"/>
          </a:xfrm>
          <a:prstGeom prst="rect">
            <a:avLst/>
          </a:prstGeom>
          <a:noFill/>
          <a:ln cap="flat" cmpd="sng" w="9525">
            <a:solidFill>
              <a:srgbClr val="D9D9D9"/>
            </a:solidFill>
            <a:prstDash val="solid"/>
            <a:round/>
            <a:headEnd len="sm" w="sm" type="none"/>
            <a:tailEnd len="sm" w="sm" type="none"/>
          </a:ln>
        </p:spPr>
      </p:pic>
      <p:pic>
        <p:nvPicPr>
          <p:cNvPr id="1005" name="Google Shape;1005;p86" title="image13"/>
          <p:cNvPicPr preferRelativeResize="0"/>
          <p:nvPr/>
        </p:nvPicPr>
        <p:blipFill>
          <a:blip r:embed="rId15">
            <a:alphaModFix/>
          </a:blip>
          <a:stretch>
            <a:fillRect/>
          </a:stretch>
        </p:blipFill>
        <p:spPr>
          <a:xfrm>
            <a:off x="4627091" y="2493807"/>
            <a:ext cx="270000" cy="270000"/>
          </a:xfrm>
          <a:prstGeom prst="rect">
            <a:avLst/>
          </a:prstGeom>
          <a:noFill/>
          <a:ln cap="flat" cmpd="sng" w="9525">
            <a:solidFill>
              <a:srgbClr val="D9D9D9"/>
            </a:solidFill>
            <a:prstDash val="solid"/>
            <a:round/>
            <a:headEnd len="sm" w="sm" type="none"/>
            <a:tailEnd len="sm" w="sm" type="none"/>
          </a:ln>
        </p:spPr>
      </p:pic>
      <p:pic>
        <p:nvPicPr>
          <p:cNvPr id="1006" name="Google Shape;1006;p86" title="image14"/>
          <p:cNvPicPr preferRelativeResize="0"/>
          <p:nvPr/>
        </p:nvPicPr>
        <p:blipFill>
          <a:blip r:embed="rId16">
            <a:alphaModFix/>
          </a:blip>
          <a:stretch>
            <a:fillRect/>
          </a:stretch>
        </p:blipFill>
        <p:spPr>
          <a:xfrm>
            <a:off x="4627091" y="2921153"/>
            <a:ext cx="270000" cy="270000"/>
          </a:xfrm>
          <a:prstGeom prst="rect">
            <a:avLst/>
          </a:prstGeom>
          <a:noFill/>
          <a:ln cap="flat" cmpd="sng" w="9525">
            <a:solidFill>
              <a:srgbClr val="D9D9D9"/>
            </a:solidFill>
            <a:prstDash val="solid"/>
            <a:round/>
            <a:headEnd len="sm" w="sm" type="none"/>
            <a:tailEnd len="sm" w="sm" type="none"/>
          </a:ln>
        </p:spPr>
      </p:pic>
      <p:pic>
        <p:nvPicPr>
          <p:cNvPr id="1007" name="Google Shape;1007;p86" title="image15"/>
          <p:cNvPicPr preferRelativeResize="0"/>
          <p:nvPr/>
        </p:nvPicPr>
        <p:blipFill>
          <a:blip r:embed="rId17">
            <a:alphaModFix/>
          </a:blip>
          <a:stretch>
            <a:fillRect/>
          </a:stretch>
        </p:blipFill>
        <p:spPr>
          <a:xfrm>
            <a:off x="4627091" y="3349133"/>
            <a:ext cx="270000" cy="270000"/>
          </a:xfrm>
          <a:prstGeom prst="rect">
            <a:avLst/>
          </a:prstGeom>
          <a:noFill/>
          <a:ln cap="flat" cmpd="sng" w="9525">
            <a:solidFill>
              <a:srgbClr val="D9D9D9"/>
            </a:solidFill>
            <a:prstDash val="solid"/>
            <a:round/>
            <a:headEnd len="sm" w="sm" type="none"/>
            <a:tailEnd len="sm" w="sm" type="none"/>
          </a:ln>
        </p:spPr>
      </p:pic>
      <p:pic>
        <p:nvPicPr>
          <p:cNvPr id="1008" name="Google Shape;1008;p86" title="image16"/>
          <p:cNvPicPr preferRelativeResize="0"/>
          <p:nvPr/>
        </p:nvPicPr>
        <p:blipFill>
          <a:blip r:embed="rId18">
            <a:alphaModFix/>
          </a:blip>
          <a:stretch>
            <a:fillRect/>
          </a:stretch>
        </p:blipFill>
        <p:spPr>
          <a:xfrm>
            <a:off x="4628992" y="3775846"/>
            <a:ext cx="270000" cy="270000"/>
          </a:xfrm>
          <a:prstGeom prst="rect">
            <a:avLst/>
          </a:prstGeom>
          <a:noFill/>
          <a:ln cap="flat" cmpd="sng" w="9525">
            <a:solidFill>
              <a:srgbClr val="D9D9D9"/>
            </a:solidFill>
            <a:prstDash val="solid"/>
            <a:round/>
            <a:headEnd len="sm" w="sm" type="none"/>
            <a:tailEnd len="sm" w="sm" type="none"/>
          </a:ln>
        </p:spPr>
      </p:pic>
      <p:pic>
        <p:nvPicPr>
          <p:cNvPr id="1009" name="Google Shape;1009;p86" title="image17"/>
          <p:cNvPicPr preferRelativeResize="0"/>
          <p:nvPr/>
        </p:nvPicPr>
        <p:blipFill>
          <a:blip r:embed="rId19">
            <a:alphaModFix/>
          </a:blip>
          <a:stretch>
            <a:fillRect/>
          </a:stretch>
        </p:blipFill>
        <p:spPr>
          <a:xfrm>
            <a:off x="4627091" y="4203193"/>
            <a:ext cx="270000" cy="270000"/>
          </a:xfrm>
          <a:prstGeom prst="rect">
            <a:avLst/>
          </a:prstGeom>
          <a:noFill/>
          <a:ln cap="flat" cmpd="sng" w="9525">
            <a:solidFill>
              <a:srgbClr val="D9D9D9"/>
            </a:solidFill>
            <a:prstDash val="solid"/>
            <a:round/>
            <a:headEnd len="sm" w="sm" type="none"/>
            <a:tailEnd len="sm" w="sm" type="none"/>
          </a:ln>
        </p:spPr>
      </p:pic>
      <p:pic>
        <p:nvPicPr>
          <p:cNvPr id="1010" name="Google Shape;1010;p86" title="image18"/>
          <p:cNvPicPr preferRelativeResize="0"/>
          <p:nvPr/>
        </p:nvPicPr>
        <p:blipFill>
          <a:blip r:embed="rId20">
            <a:alphaModFix/>
          </a:blip>
          <a:stretch>
            <a:fillRect/>
          </a:stretch>
        </p:blipFill>
        <p:spPr>
          <a:xfrm>
            <a:off x="4627091" y="4630539"/>
            <a:ext cx="270000" cy="270000"/>
          </a:xfrm>
          <a:prstGeom prst="rect">
            <a:avLst/>
          </a:prstGeom>
          <a:noFill/>
          <a:ln cap="flat" cmpd="sng" w="9525">
            <a:solidFill>
              <a:srgbClr val="D9D9D9"/>
            </a:solidFill>
            <a:prstDash val="solid"/>
            <a:round/>
            <a:headEnd len="sm" w="sm" type="none"/>
            <a:tailEnd len="sm" w="sm" type="none"/>
          </a:ln>
        </p:spPr>
      </p:pic>
      <p:pic>
        <p:nvPicPr>
          <p:cNvPr id="1011" name="Google Shape;1011;p86" title="image19"/>
          <p:cNvPicPr preferRelativeResize="0"/>
          <p:nvPr/>
        </p:nvPicPr>
        <p:blipFill>
          <a:blip r:embed="rId21">
            <a:alphaModFix/>
          </a:blip>
          <a:stretch>
            <a:fillRect/>
          </a:stretch>
        </p:blipFill>
        <p:spPr>
          <a:xfrm>
            <a:off x="4627091" y="5057886"/>
            <a:ext cx="270000" cy="270000"/>
          </a:xfrm>
          <a:prstGeom prst="rect">
            <a:avLst/>
          </a:prstGeom>
          <a:noFill/>
          <a:ln cap="flat" cmpd="sng" w="9525">
            <a:solidFill>
              <a:srgbClr val="D9D9D9"/>
            </a:solidFill>
            <a:prstDash val="solid"/>
            <a:round/>
            <a:headEnd len="sm" w="sm" type="none"/>
            <a:tailEnd len="sm" w="sm" type="none"/>
          </a:ln>
        </p:spPr>
      </p:pic>
      <p:pic>
        <p:nvPicPr>
          <p:cNvPr id="1012" name="Google Shape;1012;p86" title="image20"/>
          <p:cNvPicPr preferRelativeResize="0"/>
          <p:nvPr/>
        </p:nvPicPr>
        <p:blipFill>
          <a:blip r:embed="rId22">
            <a:alphaModFix/>
          </a:blip>
          <a:stretch>
            <a:fillRect/>
          </a:stretch>
        </p:blipFill>
        <p:spPr>
          <a:xfrm>
            <a:off x="4627091" y="5485232"/>
            <a:ext cx="270000" cy="270000"/>
          </a:xfrm>
          <a:prstGeom prst="rect">
            <a:avLst/>
          </a:prstGeom>
          <a:noFill/>
          <a:ln cap="flat" cmpd="sng" w="9525">
            <a:solidFill>
              <a:srgbClr val="D9D9D9"/>
            </a:solidFill>
            <a:prstDash val="solid"/>
            <a:round/>
            <a:headEnd len="sm" w="sm" type="none"/>
            <a:tailEnd len="sm" w="sm" type="none"/>
          </a:ln>
        </p:spPr>
      </p:pic>
      <p:pic>
        <p:nvPicPr>
          <p:cNvPr id="1013" name="Google Shape;1013;p86" title="image21"/>
          <p:cNvPicPr preferRelativeResize="0"/>
          <p:nvPr/>
        </p:nvPicPr>
        <p:blipFill>
          <a:blip r:embed="rId23">
            <a:alphaModFix/>
          </a:blip>
          <a:stretch>
            <a:fillRect/>
          </a:stretch>
        </p:blipFill>
        <p:spPr>
          <a:xfrm>
            <a:off x="8522403" y="1639114"/>
            <a:ext cx="270000" cy="270000"/>
          </a:xfrm>
          <a:prstGeom prst="rect">
            <a:avLst/>
          </a:prstGeom>
          <a:noFill/>
          <a:ln cap="flat" cmpd="sng" w="9525">
            <a:solidFill>
              <a:srgbClr val="D9D9D9"/>
            </a:solidFill>
            <a:prstDash val="solid"/>
            <a:round/>
            <a:headEnd len="sm" w="sm" type="none"/>
            <a:tailEnd len="sm" w="sm" type="none"/>
          </a:ln>
        </p:spPr>
      </p:pic>
      <p:pic>
        <p:nvPicPr>
          <p:cNvPr id="1014" name="Google Shape;1014;p86" title="image23"/>
          <p:cNvPicPr preferRelativeResize="0"/>
          <p:nvPr/>
        </p:nvPicPr>
        <p:blipFill>
          <a:blip r:embed="rId24">
            <a:alphaModFix/>
          </a:blip>
          <a:stretch>
            <a:fillRect/>
          </a:stretch>
        </p:blipFill>
        <p:spPr>
          <a:xfrm>
            <a:off x="8523997" y="2493807"/>
            <a:ext cx="269999" cy="270000"/>
          </a:xfrm>
          <a:prstGeom prst="rect">
            <a:avLst/>
          </a:prstGeom>
          <a:noFill/>
          <a:ln cap="flat" cmpd="sng" w="9525">
            <a:solidFill>
              <a:srgbClr val="D9D9D9"/>
            </a:solidFill>
            <a:prstDash val="solid"/>
            <a:round/>
            <a:headEnd len="sm" w="sm" type="none"/>
            <a:tailEnd len="sm" w="sm" type="none"/>
          </a:ln>
        </p:spPr>
      </p:pic>
      <p:pic>
        <p:nvPicPr>
          <p:cNvPr id="1015" name="Google Shape;1015;p86" title="image24"/>
          <p:cNvPicPr preferRelativeResize="0"/>
          <p:nvPr/>
        </p:nvPicPr>
        <p:blipFill>
          <a:blip r:embed="rId25">
            <a:alphaModFix/>
          </a:blip>
          <a:stretch>
            <a:fillRect/>
          </a:stretch>
        </p:blipFill>
        <p:spPr>
          <a:xfrm>
            <a:off x="8522403" y="2954441"/>
            <a:ext cx="270000" cy="270000"/>
          </a:xfrm>
          <a:prstGeom prst="rect">
            <a:avLst/>
          </a:prstGeom>
          <a:noFill/>
          <a:ln cap="flat" cmpd="sng" w="9525">
            <a:solidFill>
              <a:srgbClr val="D9D9D9"/>
            </a:solidFill>
            <a:prstDash val="solid"/>
            <a:round/>
            <a:headEnd len="sm" w="sm" type="none"/>
            <a:tailEnd len="sm" w="sm" type="none"/>
          </a:ln>
        </p:spPr>
      </p:pic>
      <p:pic>
        <p:nvPicPr>
          <p:cNvPr id="1016" name="Google Shape;1016;p86" title="image25"/>
          <p:cNvPicPr preferRelativeResize="0"/>
          <p:nvPr/>
        </p:nvPicPr>
        <p:blipFill>
          <a:blip r:embed="rId26">
            <a:alphaModFix/>
          </a:blip>
          <a:stretch>
            <a:fillRect/>
          </a:stretch>
        </p:blipFill>
        <p:spPr>
          <a:xfrm>
            <a:off x="8522403" y="3348500"/>
            <a:ext cx="270000" cy="270000"/>
          </a:xfrm>
          <a:prstGeom prst="rect">
            <a:avLst/>
          </a:prstGeom>
          <a:noFill/>
          <a:ln cap="flat" cmpd="sng" w="9525">
            <a:solidFill>
              <a:srgbClr val="D9D9D9"/>
            </a:solidFill>
            <a:prstDash val="solid"/>
            <a:round/>
            <a:headEnd len="sm" w="sm" type="none"/>
            <a:tailEnd len="sm" w="sm" type="none"/>
          </a:ln>
        </p:spPr>
      </p:pic>
      <p:pic>
        <p:nvPicPr>
          <p:cNvPr id="1017" name="Google Shape;1017;p86" title="image26"/>
          <p:cNvPicPr preferRelativeResize="0"/>
          <p:nvPr/>
        </p:nvPicPr>
        <p:blipFill>
          <a:blip r:embed="rId27">
            <a:alphaModFix/>
          </a:blip>
          <a:stretch>
            <a:fillRect/>
          </a:stretch>
        </p:blipFill>
        <p:spPr>
          <a:xfrm>
            <a:off x="8532850" y="3775846"/>
            <a:ext cx="270000" cy="270000"/>
          </a:xfrm>
          <a:prstGeom prst="rect">
            <a:avLst/>
          </a:prstGeom>
          <a:noFill/>
          <a:ln cap="flat" cmpd="sng" w="9525">
            <a:solidFill>
              <a:srgbClr val="D9D9D9"/>
            </a:solidFill>
            <a:prstDash val="solid"/>
            <a:round/>
            <a:headEnd len="sm" w="sm" type="none"/>
            <a:tailEnd len="sm" w="sm" type="none"/>
          </a:ln>
        </p:spPr>
      </p:pic>
      <p:pic>
        <p:nvPicPr>
          <p:cNvPr id="1018" name="Google Shape;1018;p86" title="image27"/>
          <p:cNvPicPr preferRelativeResize="0"/>
          <p:nvPr/>
        </p:nvPicPr>
        <p:blipFill>
          <a:blip r:embed="rId28">
            <a:alphaModFix/>
          </a:blip>
          <a:stretch>
            <a:fillRect/>
          </a:stretch>
        </p:blipFill>
        <p:spPr>
          <a:xfrm>
            <a:off x="8522403" y="4203193"/>
            <a:ext cx="270000" cy="270000"/>
          </a:xfrm>
          <a:prstGeom prst="rect">
            <a:avLst/>
          </a:prstGeom>
          <a:noFill/>
          <a:ln cap="flat" cmpd="sng" w="9525">
            <a:solidFill>
              <a:srgbClr val="D9D9D9"/>
            </a:solidFill>
            <a:prstDash val="solid"/>
            <a:round/>
            <a:headEnd len="sm" w="sm" type="none"/>
            <a:tailEnd len="sm" w="sm" type="none"/>
          </a:ln>
        </p:spPr>
      </p:pic>
      <p:pic>
        <p:nvPicPr>
          <p:cNvPr id="1019" name="Google Shape;1019;p86" title="image28"/>
          <p:cNvPicPr preferRelativeResize="0"/>
          <p:nvPr/>
        </p:nvPicPr>
        <p:blipFill>
          <a:blip r:embed="rId29">
            <a:alphaModFix/>
          </a:blip>
          <a:stretch>
            <a:fillRect/>
          </a:stretch>
        </p:blipFill>
        <p:spPr>
          <a:xfrm>
            <a:off x="8531403" y="4648539"/>
            <a:ext cx="270000" cy="252000"/>
          </a:xfrm>
          <a:prstGeom prst="rect">
            <a:avLst/>
          </a:prstGeom>
          <a:noFill/>
          <a:ln cap="flat" cmpd="sng" w="9525">
            <a:solidFill>
              <a:srgbClr val="D9D9D9"/>
            </a:solidFill>
            <a:prstDash val="solid"/>
            <a:round/>
            <a:headEnd len="sm" w="sm" type="none"/>
            <a:tailEnd len="sm" w="sm" type="none"/>
          </a:ln>
        </p:spPr>
      </p:pic>
      <p:pic>
        <p:nvPicPr>
          <p:cNvPr id="1020" name="Google Shape;1020;p86" title="image29"/>
          <p:cNvPicPr preferRelativeResize="0"/>
          <p:nvPr/>
        </p:nvPicPr>
        <p:blipFill>
          <a:blip r:embed="rId30">
            <a:alphaModFix/>
          </a:blip>
          <a:stretch>
            <a:fillRect/>
          </a:stretch>
        </p:blipFill>
        <p:spPr>
          <a:xfrm>
            <a:off x="8522403" y="5063820"/>
            <a:ext cx="270000" cy="270000"/>
          </a:xfrm>
          <a:prstGeom prst="rect">
            <a:avLst/>
          </a:prstGeom>
          <a:noFill/>
          <a:ln cap="flat" cmpd="sng" w="9525">
            <a:solidFill>
              <a:srgbClr val="D9D9D9"/>
            </a:solidFill>
            <a:prstDash val="solid"/>
            <a:round/>
            <a:headEnd len="sm" w="sm" type="none"/>
            <a:tailEnd len="sm" w="sm" type="none"/>
          </a:ln>
        </p:spPr>
      </p:pic>
      <p:pic>
        <p:nvPicPr>
          <p:cNvPr id="1021" name="Google Shape;1021;p86" title="image30"/>
          <p:cNvPicPr preferRelativeResize="0"/>
          <p:nvPr/>
        </p:nvPicPr>
        <p:blipFill>
          <a:blip r:embed="rId31">
            <a:alphaModFix/>
          </a:blip>
          <a:stretch>
            <a:fillRect/>
          </a:stretch>
        </p:blipFill>
        <p:spPr>
          <a:xfrm>
            <a:off x="8522403" y="5485232"/>
            <a:ext cx="270000" cy="270000"/>
          </a:xfrm>
          <a:prstGeom prst="rect">
            <a:avLst/>
          </a:prstGeom>
          <a:noFill/>
          <a:ln cap="flat" cmpd="sng" w="9525">
            <a:solidFill>
              <a:srgbClr val="D9D9D9"/>
            </a:solidFill>
            <a:prstDash val="solid"/>
            <a:round/>
            <a:headEnd len="sm" w="sm" type="none"/>
            <a:tailEnd len="sm" w="sm" type="none"/>
          </a:ln>
        </p:spPr>
      </p:pic>
      <p:sp>
        <p:nvSpPr>
          <p:cNvPr id="1022" name="Google Shape;1022;p86" title="textBox1"/>
          <p:cNvSpPr txBox="1"/>
          <p:nvPr/>
        </p:nvSpPr>
        <p:spPr>
          <a:xfrm>
            <a:off x="621975" y="587162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View all 96 companies on </a:t>
            </a:r>
            <a:r>
              <a:rPr lang="en-US" sz="1200" u="sng">
                <a:solidFill>
                  <a:schemeClr val="hlink"/>
                </a:solidFill>
                <a:highlight>
                  <a:schemeClr val="lt1"/>
                </a:highlight>
                <a:latin typeface="Calibri"/>
                <a:ea typeface="Calibri"/>
                <a:cs typeface="Calibri"/>
                <a:sym typeface="Calibri"/>
                <a:hlinkClick r:id="rId32"/>
              </a:rPr>
              <a:t>Tracxn Platform</a:t>
            </a:r>
            <a:endParaRPr sz="1200">
              <a:solidFill>
                <a:srgbClr val="222222"/>
              </a:solidFill>
              <a:highlight>
                <a:schemeClr val="lt1"/>
              </a:highlight>
              <a:latin typeface="Calibri"/>
              <a:ea typeface="Calibri"/>
              <a:cs typeface="Calibri"/>
              <a:sym typeface="Calibri"/>
            </a:endParaRPr>
          </a:p>
        </p:txBody>
      </p:sp>
      <p:sp>
        <p:nvSpPr>
          <p:cNvPr id="1023" name="Google Shape;1023;p86"/>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A Soonicorn is a company which is likely to achieve US $1 billion valuation in the short to medium term. Tracxn Score is a proprietary score based on various market signals reflecting the company’s size, execution and growth.</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graphicFrame>
        <p:nvGraphicFramePr>
          <p:cNvPr id="1029" name="Google Shape;1029;p87"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Citywise Trends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Total Funding</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Funding raised in last 2 years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1030" name="Google Shape;1030;p8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1031" name="Google Shape;1031;p87" title="shape6"/>
          <p:cNvSpPr/>
          <p:nvPr/>
        </p:nvSpPr>
        <p:spPr>
          <a:xfrm rot="5400000">
            <a:off x="5351225" y="352358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88"/>
          <p:cNvSpPr txBox="1"/>
          <p:nvPr/>
        </p:nvSpPr>
        <p:spPr>
          <a:xfrm>
            <a:off x="-2652" y="6481293"/>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038" name="Google Shape;1038;p88" title="Title"/>
          <p:cNvSpPr txBox="1"/>
          <p:nvPr/>
        </p:nvSpPr>
        <p:spPr>
          <a:xfrm>
            <a:off x="774218" y="15270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Total Funding(new)</a:t>
            </a:r>
            <a:endParaRPr b="1" sz="4000">
              <a:solidFill>
                <a:srgbClr val="08528C"/>
              </a:solidFill>
              <a:latin typeface="Calibri"/>
              <a:ea typeface="Calibri"/>
              <a:cs typeface="Calibri"/>
              <a:sym typeface="Calibri"/>
            </a:endParaRPr>
          </a:p>
        </p:txBody>
      </p:sp>
      <p:sp>
        <p:nvSpPr>
          <p:cNvPr id="1039" name="Google Shape;1039;p88"/>
          <p:cNvSpPr txBox="1"/>
          <p:nvPr/>
        </p:nvSpPr>
        <p:spPr>
          <a:xfrm>
            <a:off x="746398" y="1210145"/>
            <a:ext cx="3837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Distribution by Cities - Total Funding ($)</a:t>
            </a:r>
            <a:endParaRPr b="1">
              <a:solidFill>
                <a:srgbClr val="08528C"/>
              </a:solidFill>
              <a:latin typeface="Calibri"/>
              <a:ea typeface="Calibri"/>
              <a:cs typeface="Calibri"/>
              <a:sym typeface="Calibri"/>
            </a:endParaRPr>
          </a:p>
        </p:txBody>
      </p:sp>
      <p:cxnSp>
        <p:nvCxnSpPr>
          <p:cNvPr id="1040" name="Google Shape;1040;p88"/>
          <p:cNvCxnSpPr/>
          <p:nvPr/>
        </p:nvCxnSpPr>
        <p:spPr>
          <a:xfrm flipH="1" rot="10800000">
            <a:off x="746398" y="1527829"/>
            <a:ext cx="10338900" cy="12900"/>
          </a:xfrm>
          <a:prstGeom prst="straightConnector1">
            <a:avLst/>
          </a:prstGeom>
          <a:noFill/>
          <a:ln cap="flat" cmpd="sng" w="9525">
            <a:solidFill>
              <a:srgbClr val="000000"/>
            </a:solidFill>
            <a:prstDash val="solid"/>
            <a:round/>
            <a:headEnd len="sm" w="sm" type="none"/>
            <a:tailEnd len="sm" w="sm" type="none"/>
          </a:ln>
        </p:spPr>
      </p:cxnSp>
      <p:graphicFrame>
        <p:nvGraphicFramePr>
          <p:cNvPr id="1041" name="Google Shape;1041;p88" title="table3"/>
          <p:cNvGraphicFramePr/>
          <p:nvPr/>
        </p:nvGraphicFramePr>
        <p:xfrm>
          <a:off x="7155765" y="1873322"/>
          <a:ext cx="3000000" cy="3000000"/>
        </p:xfrm>
        <a:graphic>
          <a:graphicData uri="http://schemas.openxmlformats.org/drawingml/2006/table">
            <a:tbl>
              <a:tblPr bandRow="1" firstRow="1">
                <a:noFill/>
                <a:tableStyleId>{FA8BC4F8-86A4-4555-8EEA-4E8877654544}</a:tableStyleId>
              </a:tblPr>
              <a:tblGrid>
                <a:gridCol w="359375"/>
                <a:gridCol w="1004325"/>
                <a:gridCol w="359375"/>
                <a:gridCol w="965900"/>
                <a:gridCol w="359375"/>
                <a:gridCol w="965900"/>
              </a:tblGrid>
              <a:tr h="52035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OpenAI</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($10.6B)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Databricks</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($5.0B)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Xaira</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CoreWeave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($9.3B)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Metsera</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($505M)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Formation ..</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($372M)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Lightmatte..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($400M)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Seaport Th..</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($325M)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Cardurion</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($260M)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SSI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PsiQuantum</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($614M)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Glean</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($460M)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Mirador</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Candid The..</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($370M)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Splitero</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($300M)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Waymo</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($5.6B)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Groq</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($640M)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Rivos</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($250M)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xAI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Aven</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($142M)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Butlr</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($38.2M)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Anthropic</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($6.8B)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1042" name="Google Shape;1042;p88" title="img_3"/>
          <p:cNvSpPr txBox="1"/>
          <p:nvPr/>
        </p:nvSpPr>
        <p:spPr>
          <a:xfrm>
            <a:off x="7095086" y="1609479"/>
            <a:ext cx="23349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Top Companies funded in 2024</a:t>
            </a:r>
            <a:endParaRPr b="1" sz="1200">
              <a:latin typeface="Calibri"/>
              <a:ea typeface="Calibri"/>
              <a:cs typeface="Calibri"/>
              <a:sym typeface="Calibri"/>
            </a:endParaRPr>
          </a:p>
        </p:txBody>
      </p:sp>
      <p:sp>
        <p:nvSpPr>
          <p:cNvPr id="1043" name="Google Shape;1043;p88"/>
          <p:cNvSpPr txBox="1"/>
          <p:nvPr/>
        </p:nvSpPr>
        <p:spPr>
          <a:xfrm>
            <a:off x="5815850" y="1609481"/>
            <a:ext cx="7692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 Rounds</a:t>
            </a:r>
            <a:endParaRPr b="1" sz="1200">
              <a:latin typeface="Calibri"/>
              <a:ea typeface="Calibri"/>
              <a:cs typeface="Calibri"/>
              <a:sym typeface="Calibri"/>
            </a:endParaRPr>
          </a:p>
        </p:txBody>
      </p:sp>
      <p:graphicFrame>
        <p:nvGraphicFramePr>
          <p:cNvPr id="1044" name="Google Shape;1044;p88" title="table1"/>
          <p:cNvGraphicFramePr/>
          <p:nvPr/>
        </p:nvGraphicFramePr>
        <p:xfrm>
          <a:off x="663317" y="1873322"/>
          <a:ext cx="3000000" cy="3000000"/>
        </p:xfrm>
        <a:graphic>
          <a:graphicData uri="http://schemas.openxmlformats.org/drawingml/2006/table">
            <a:tbl>
              <a:tblPr bandRow="1" firstRow="1">
                <a:noFill/>
                <a:tableStyleId>{FA8BC4F8-86A4-4555-8EEA-4E8877654544}</a:tableStyleId>
              </a:tblPr>
              <a:tblGrid>
                <a:gridCol w="1449550"/>
              </a:tblGrid>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Francisco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New York City</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Boston</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Palo Alto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Diego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rtl="0" algn="l">
                        <a:spcBef>
                          <a:spcPts val="0"/>
                        </a:spcBef>
                        <a:spcAft>
                          <a:spcPts val="0"/>
                        </a:spcAft>
                        <a:buClr>
                          <a:srgbClr val="000000"/>
                        </a:buClr>
                        <a:buSzPts val="1200"/>
                        <a:buFont typeface="Cambria"/>
                        <a:buNone/>
                      </a:pPr>
                      <a:r>
                        <a:rPr lang="en-US" sz="1200">
                          <a:latin typeface="Calibri"/>
                          <a:ea typeface="Calibri"/>
                          <a:cs typeface="Calibri"/>
                          <a:sym typeface="Calibri"/>
                        </a:rPr>
                        <a:t>Mountain View</a:t>
                      </a:r>
                      <a:endParaRPr sz="1200">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Burlingame</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Anselmo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graphicFrame>
        <p:nvGraphicFramePr>
          <p:cNvPr id="1045" name="Google Shape;1045;p88" title="table2"/>
          <p:cNvGraphicFramePr/>
          <p:nvPr/>
        </p:nvGraphicFramePr>
        <p:xfrm>
          <a:off x="5815854" y="1873322"/>
          <a:ext cx="3000000" cy="3000000"/>
        </p:xfrm>
        <a:graphic>
          <a:graphicData uri="http://schemas.openxmlformats.org/drawingml/2006/table">
            <a:tbl>
              <a:tblPr bandRow="1" firstRow="1">
                <a:noFill/>
                <a:tableStyleId>{FA8BC4F8-86A4-4555-8EEA-4E8877654544}</a:tableStyleId>
              </a:tblPr>
              <a:tblGrid>
                <a:gridCol w="769200"/>
              </a:tblGrid>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877</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696</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152</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106</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70</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44</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1046" name="Google Shape;1046;p88" title="img_2"/>
          <p:cNvSpPr txBox="1"/>
          <p:nvPr/>
        </p:nvSpPr>
        <p:spPr>
          <a:xfrm>
            <a:off x="4406538" y="6101354"/>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All time Funding</a:t>
            </a:r>
            <a:endParaRPr sz="1200">
              <a:latin typeface="Calibri"/>
              <a:ea typeface="Calibri"/>
              <a:cs typeface="Calibri"/>
              <a:sym typeface="Calibri"/>
            </a:endParaRPr>
          </a:p>
        </p:txBody>
      </p:sp>
      <p:sp>
        <p:nvSpPr>
          <p:cNvPr id="1047" name="Google Shape;1047;p88"/>
          <p:cNvSpPr/>
          <p:nvPr/>
        </p:nvSpPr>
        <p:spPr>
          <a:xfrm>
            <a:off x="4282714" y="6227603"/>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1048" name="Google Shape;1048;p88" title="img_1"/>
          <p:cNvSpPr txBox="1"/>
          <p:nvPr/>
        </p:nvSpPr>
        <p:spPr>
          <a:xfrm>
            <a:off x="2982584" y="6101354"/>
            <a:ext cx="1122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2024 Funding</a:t>
            </a:r>
            <a:endParaRPr sz="1200">
              <a:latin typeface="Calibri"/>
              <a:ea typeface="Calibri"/>
              <a:cs typeface="Calibri"/>
              <a:sym typeface="Calibri"/>
            </a:endParaRPr>
          </a:p>
        </p:txBody>
      </p:sp>
      <p:sp>
        <p:nvSpPr>
          <p:cNvPr id="1049" name="Google Shape;1049;p88"/>
          <p:cNvSpPr/>
          <p:nvPr/>
        </p:nvSpPr>
        <p:spPr>
          <a:xfrm>
            <a:off x="2858760" y="6227603"/>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pic>
        <p:nvPicPr>
          <p:cNvPr id="1050" name="Google Shape;1050;p88" title="logo_1"/>
          <p:cNvPicPr preferRelativeResize="0"/>
          <p:nvPr/>
        </p:nvPicPr>
        <p:blipFill>
          <a:blip r:embed="rId3">
            <a:alphaModFix/>
          </a:blip>
          <a:stretch>
            <a:fillRect/>
          </a:stretch>
        </p:blipFill>
        <p:spPr>
          <a:xfrm>
            <a:off x="7162769" y="2030675"/>
            <a:ext cx="204775" cy="205428"/>
          </a:xfrm>
          <a:prstGeom prst="rect">
            <a:avLst/>
          </a:prstGeom>
          <a:noFill/>
          <a:ln>
            <a:noFill/>
          </a:ln>
        </p:spPr>
      </p:pic>
      <p:pic>
        <p:nvPicPr>
          <p:cNvPr id="1051" name="Google Shape;1051;p88" title="logo_2"/>
          <p:cNvPicPr preferRelativeResize="0"/>
          <p:nvPr/>
        </p:nvPicPr>
        <p:blipFill>
          <a:blip r:embed="rId4">
            <a:alphaModFix/>
          </a:blip>
          <a:stretch>
            <a:fillRect/>
          </a:stretch>
        </p:blipFill>
        <p:spPr>
          <a:xfrm>
            <a:off x="8533881" y="2029766"/>
            <a:ext cx="205201" cy="213409"/>
          </a:xfrm>
          <a:prstGeom prst="rect">
            <a:avLst/>
          </a:prstGeom>
          <a:noFill/>
          <a:ln>
            <a:noFill/>
          </a:ln>
        </p:spPr>
      </p:pic>
      <p:pic>
        <p:nvPicPr>
          <p:cNvPr id="1052" name="Google Shape;1052;p88" title="logo_3"/>
          <p:cNvPicPr preferRelativeResize="0"/>
          <p:nvPr/>
        </p:nvPicPr>
        <p:blipFill>
          <a:blip r:embed="rId5">
            <a:alphaModFix/>
          </a:blip>
          <a:stretch>
            <a:fillRect/>
          </a:stretch>
        </p:blipFill>
        <p:spPr>
          <a:xfrm>
            <a:off x="9844731" y="2029759"/>
            <a:ext cx="205200" cy="205200"/>
          </a:xfrm>
          <a:prstGeom prst="rect">
            <a:avLst/>
          </a:prstGeom>
          <a:noFill/>
          <a:ln>
            <a:noFill/>
          </a:ln>
        </p:spPr>
      </p:pic>
      <p:pic>
        <p:nvPicPr>
          <p:cNvPr id="1053" name="Google Shape;1053;p88" title="logo_4"/>
          <p:cNvPicPr preferRelativeResize="0"/>
          <p:nvPr/>
        </p:nvPicPr>
        <p:blipFill>
          <a:blip r:embed="rId6">
            <a:alphaModFix/>
          </a:blip>
          <a:stretch>
            <a:fillRect/>
          </a:stretch>
        </p:blipFill>
        <p:spPr>
          <a:xfrm>
            <a:off x="7162544" y="2558361"/>
            <a:ext cx="205199" cy="205199"/>
          </a:xfrm>
          <a:prstGeom prst="rect">
            <a:avLst/>
          </a:prstGeom>
          <a:noFill/>
          <a:ln>
            <a:noFill/>
          </a:ln>
        </p:spPr>
      </p:pic>
      <p:pic>
        <p:nvPicPr>
          <p:cNvPr id="1054" name="Google Shape;1054;p88" title="logo_5"/>
          <p:cNvPicPr preferRelativeResize="0"/>
          <p:nvPr/>
        </p:nvPicPr>
        <p:blipFill>
          <a:blip r:embed="rId7">
            <a:alphaModFix/>
          </a:blip>
          <a:stretch>
            <a:fillRect/>
          </a:stretch>
        </p:blipFill>
        <p:spPr>
          <a:xfrm>
            <a:off x="8564143" y="2597091"/>
            <a:ext cx="205200" cy="200640"/>
          </a:xfrm>
          <a:prstGeom prst="rect">
            <a:avLst/>
          </a:prstGeom>
          <a:noFill/>
          <a:ln>
            <a:noFill/>
          </a:ln>
        </p:spPr>
      </p:pic>
      <p:pic>
        <p:nvPicPr>
          <p:cNvPr id="1055" name="Google Shape;1055;p88" title="logo_6"/>
          <p:cNvPicPr preferRelativeResize="0"/>
          <p:nvPr/>
        </p:nvPicPr>
        <p:blipFill>
          <a:blip r:embed="rId8">
            <a:alphaModFix/>
          </a:blip>
          <a:stretch>
            <a:fillRect/>
          </a:stretch>
        </p:blipFill>
        <p:spPr>
          <a:xfrm>
            <a:off x="9893711" y="2557754"/>
            <a:ext cx="205201" cy="197693"/>
          </a:xfrm>
          <a:prstGeom prst="rect">
            <a:avLst/>
          </a:prstGeom>
          <a:noFill/>
          <a:ln>
            <a:noFill/>
          </a:ln>
        </p:spPr>
      </p:pic>
      <p:pic>
        <p:nvPicPr>
          <p:cNvPr id="1056" name="Google Shape;1056;p88" title="logo_7"/>
          <p:cNvPicPr preferRelativeResize="0"/>
          <p:nvPr/>
        </p:nvPicPr>
        <p:blipFill>
          <a:blip r:embed="rId9">
            <a:alphaModFix/>
          </a:blip>
          <a:stretch>
            <a:fillRect/>
          </a:stretch>
        </p:blipFill>
        <p:spPr>
          <a:xfrm>
            <a:off x="7172580" y="3086837"/>
            <a:ext cx="205201" cy="185126"/>
          </a:xfrm>
          <a:prstGeom prst="rect">
            <a:avLst/>
          </a:prstGeom>
          <a:noFill/>
          <a:ln>
            <a:noFill/>
          </a:ln>
        </p:spPr>
      </p:pic>
      <p:pic>
        <p:nvPicPr>
          <p:cNvPr id="1057" name="Google Shape;1057;p88" title="logo_8"/>
          <p:cNvPicPr preferRelativeResize="0"/>
          <p:nvPr/>
        </p:nvPicPr>
        <p:blipFill>
          <a:blip r:embed="rId10">
            <a:alphaModFix/>
          </a:blip>
          <a:stretch>
            <a:fillRect/>
          </a:stretch>
        </p:blipFill>
        <p:spPr>
          <a:xfrm>
            <a:off x="8539916" y="3078249"/>
            <a:ext cx="205199" cy="205200"/>
          </a:xfrm>
          <a:prstGeom prst="rect">
            <a:avLst/>
          </a:prstGeom>
          <a:noFill/>
          <a:ln>
            <a:noFill/>
          </a:ln>
        </p:spPr>
      </p:pic>
      <p:pic>
        <p:nvPicPr>
          <p:cNvPr id="1058" name="Google Shape;1058;p88" title="logo_9"/>
          <p:cNvPicPr preferRelativeResize="0"/>
          <p:nvPr/>
        </p:nvPicPr>
        <p:blipFill>
          <a:blip r:embed="rId11">
            <a:alphaModFix/>
          </a:blip>
          <a:stretch>
            <a:fillRect/>
          </a:stretch>
        </p:blipFill>
        <p:spPr>
          <a:xfrm>
            <a:off x="9844744" y="3086946"/>
            <a:ext cx="216626" cy="205199"/>
          </a:xfrm>
          <a:prstGeom prst="rect">
            <a:avLst/>
          </a:prstGeom>
          <a:noFill/>
          <a:ln>
            <a:noFill/>
          </a:ln>
        </p:spPr>
      </p:pic>
      <p:pic>
        <p:nvPicPr>
          <p:cNvPr id="1059" name="Google Shape;1059;p88" title="logo_10"/>
          <p:cNvPicPr preferRelativeResize="0"/>
          <p:nvPr/>
        </p:nvPicPr>
        <p:blipFill>
          <a:blip r:embed="rId12">
            <a:alphaModFix/>
          </a:blip>
          <a:stretch>
            <a:fillRect/>
          </a:stretch>
        </p:blipFill>
        <p:spPr>
          <a:xfrm>
            <a:off x="7172593" y="3595237"/>
            <a:ext cx="205201" cy="185126"/>
          </a:xfrm>
          <a:prstGeom prst="rect">
            <a:avLst/>
          </a:prstGeom>
          <a:noFill/>
          <a:ln>
            <a:noFill/>
          </a:ln>
        </p:spPr>
      </p:pic>
      <p:pic>
        <p:nvPicPr>
          <p:cNvPr id="1060" name="Google Shape;1060;p88" title="logo_13"/>
          <p:cNvPicPr preferRelativeResize="0"/>
          <p:nvPr/>
        </p:nvPicPr>
        <p:blipFill>
          <a:blip r:embed="rId13">
            <a:alphaModFix/>
          </a:blip>
          <a:stretch>
            <a:fillRect/>
          </a:stretch>
        </p:blipFill>
        <p:spPr>
          <a:xfrm>
            <a:off x="7162555" y="4108368"/>
            <a:ext cx="205201" cy="185126"/>
          </a:xfrm>
          <a:prstGeom prst="rect">
            <a:avLst/>
          </a:prstGeom>
          <a:noFill/>
          <a:ln>
            <a:noFill/>
          </a:ln>
        </p:spPr>
      </p:pic>
      <p:pic>
        <p:nvPicPr>
          <p:cNvPr id="1061" name="Google Shape;1061;p88" title="logo_16"/>
          <p:cNvPicPr preferRelativeResize="0"/>
          <p:nvPr/>
        </p:nvPicPr>
        <p:blipFill>
          <a:blip r:embed="rId14">
            <a:alphaModFix/>
          </a:blip>
          <a:stretch>
            <a:fillRect/>
          </a:stretch>
        </p:blipFill>
        <p:spPr>
          <a:xfrm>
            <a:off x="7162555" y="4662635"/>
            <a:ext cx="205201" cy="185126"/>
          </a:xfrm>
          <a:prstGeom prst="rect">
            <a:avLst/>
          </a:prstGeom>
          <a:noFill/>
          <a:ln>
            <a:noFill/>
          </a:ln>
        </p:spPr>
      </p:pic>
      <p:pic>
        <p:nvPicPr>
          <p:cNvPr id="1062" name="Google Shape;1062;p88" title="logo_19"/>
          <p:cNvPicPr preferRelativeResize="0"/>
          <p:nvPr/>
        </p:nvPicPr>
        <p:blipFill>
          <a:blip r:embed="rId15">
            <a:alphaModFix/>
          </a:blip>
          <a:stretch>
            <a:fillRect/>
          </a:stretch>
        </p:blipFill>
        <p:spPr>
          <a:xfrm>
            <a:off x="7172593" y="5143763"/>
            <a:ext cx="205201" cy="185126"/>
          </a:xfrm>
          <a:prstGeom prst="rect">
            <a:avLst/>
          </a:prstGeom>
          <a:noFill/>
          <a:ln>
            <a:noFill/>
          </a:ln>
        </p:spPr>
      </p:pic>
      <p:pic>
        <p:nvPicPr>
          <p:cNvPr id="1063" name="Google Shape;1063;p88" title="logo_22"/>
          <p:cNvPicPr preferRelativeResize="0"/>
          <p:nvPr/>
        </p:nvPicPr>
        <p:blipFill>
          <a:blip r:embed="rId16">
            <a:alphaModFix/>
          </a:blip>
          <a:stretch>
            <a:fillRect/>
          </a:stretch>
        </p:blipFill>
        <p:spPr>
          <a:xfrm>
            <a:off x="7172593" y="5652163"/>
            <a:ext cx="205201" cy="185126"/>
          </a:xfrm>
          <a:prstGeom prst="rect">
            <a:avLst/>
          </a:prstGeom>
          <a:noFill/>
          <a:ln>
            <a:noFill/>
          </a:ln>
        </p:spPr>
      </p:pic>
      <p:pic>
        <p:nvPicPr>
          <p:cNvPr id="1064" name="Google Shape;1064;p88" title="logo_11"/>
          <p:cNvPicPr preferRelativeResize="0"/>
          <p:nvPr/>
        </p:nvPicPr>
        <p:blipFill>
          <a:blip r:embed="rId17">
            <a:alphaModFix/>
          </a:blip>
          <a:stretch>
            <a:fillRect/>
          </a:stretch>
        </p:blipFill>
        <p:spPr>
          <a:xfrm>
            <a:off x="8533881" y="3585187"/>
            <a:ext cx="205199" cy="205199"/>
          </a:xfrm>
          <a:prstGeom prst="rect">
            <a:avLst/>
          </a:prstGeom>
          <a:noFill/>
          <a:ln>
            <a:noFill/>
          </a:ln>
        </p:spPr>
      </p:pic>
      <p:pic>
        <p:nvPicPr>
          <p:cNvPr id="1065" name="Google Shape;1065;p88" title="logo_14"/>
          <p:cNvPicPr preferRelativeResize="0"/>
          <p:nvPr/>
        </p:nvPicPr>
        <p:blipFill>
          <a:blip r:embed="rId18">
            <a:alphaModFix/>
          </a:blip>
          <a:stretch>
            <a:fillRect/>
          </a:stretch>
        </p:blipFill>
        <p:spPr>
          <a:xfrm>
            <a:off x="8533881" y="4146477"/>
            <a:ext cx="205199" cy="205199"/>
          </a:xfrm>
          <a:prstGeom prst="rect">
            <a:avLst/>
          </a:prstGeom>
          <a:noFill/>
          <a:ln>
            <a:noFill/>
          </a:ln>
        </p:spPr>
      </p:pic>
      <p:pic>
        <p:nvPicPr>
          <p:cNvPr id="1066" name="Google Shape;1066;p88" title="logo_17"/>
          <p:cNvPicPr preferRelativeResize="0"/>
          <p:nvPr/>
        </p:nvPicPr>
        <p:blipFill>
          <a:blip r:embed="rId19">
            <a:alphaModFix/>
          </a:blip>
          <a:stretch>
            <a:fillRect/>
          </a:stretch>
        </p:blipFill>
        <p:spPr>
          <a:xfrm>
            <a:off x="8533881" y="4615276"/>
            <a:ext cx="205199" cy="205200"/>
          </a:xfrm>
          <a:prstGeom prst="rect">
            <a:avLst/>
          </a:prstGeom>
          <a:noFill/>
          <a:ln>
            <a:noFill/>
          </a:ln>
        </p:spPr>
      </p:pic>
      <p:pic>
        <p:nvPicPr>
          <p:cNvPr id="1067" name="Google Shape;1067;p88" title="logo_20"/>
          <p:cNvPicPr preferRelativeResize="0"/>
          <p:nvPr/>
        </p:nvPicPr>
        <p:blipFill>
          <a:blip r:embed="rId20">
            <a:alphaModFix/>
          </a:blip>
          <a:stretch>
            <a:fillRect/>
          </a:stretch>
        </p:blipFill>
        <p:spPr>
          <a:xfrm>
            <a:off x="8533881" y="5138452"/>
            <a:ext cx="205199" cy="205200"/>
          </a:xfrm>
          <a:prstGeom prst="rect">
            <a:avLst/>
          </a:prstGeom>
          <a:noFill/>
          <a:ln>
            <a:noFill/>
          </a:ln>
        </p:spPr>
      </p:pic>
      <p:pic>
        <p:nvPicPr>
          <p:cNvPr id="1068" name="Google Shape;1068;p88" title="logo_12"/>
          <p:cNvPicPr preferRelativeResize="0"/>
          <p:nvPr/>
        </p:nvPicPr>
        <p:blipFill>
          <a:blip r:embed="rId21">
            <a:alphaModFix/>
          </a:blip>
          <a:stretch>
            <a:fillRect/>
          </a:stretch>
        </p:blipFill>
        <p:spPr>
          <a:xfrm>
            <a:off x="9844744" y="3585171"/>
            <a:ext cx="216626" cy="205200"/>
          </a:xfrm>
          <a:prstGeom prst="rect">
            <a:avLst/>
          </a:prstGeom>
          <a:noFill/>
          <a:ln>
            <a:noFill/>
          </a:ln>
        </p:spPr>
      </p:pic>
      <p:pic>
        <p:nvPicPr>
          <p:cNvPr id="1069" name="Google Shape;1069;p88" title="logo_15"/>
          <p:cNvPicPr preferRelativeResize="0"/>
          <p:nvPr/>
        </p:nvPicPr>
        <p:blipFill>
          <a:blip r:embed="rId22">
            <a:alphaModFix/>
          </a:blip>
          <a:stretch>
            <a:fillRect/>
          </a:stretch>
        </p:blipFill>
        <p:spPr>
          <a:xfrm>
            <a:off x="9839018" y="4090653"/>
            <a:ext cx="216626" cy="205200"/>
          </a:xfrm>
          <a:prstGeom prst="rect">
            <a:avLst/>
          </a:prstGeom>
          <a:noFill/>
          <a:ln>
            <a:noFill/>
          </a:ln>
        </p:spPr>
      </p:pic>
      <p:pic>
        <p:nvPicPr>
          <p:cNvPr id="1070" name="Google Shape;1070;p88" title="logo_18"/>
          <p:cNvPicPr preferRelativeResize="0"/>
          <p:nvPr/>
        </p:nvPicPr>
        <p:blipFill>
          <a:blip r:embed="rId23">
            <a:alphaModFix/>
          </a:blip>
          <a:stretch>
            <a:fillRect/>
          </a:stretch>
        </p:blipFill>
        <p:spPr>
          <a:xfrm>
            <a:off x="9839005" y="4677550"/>
            <a:ext cx="216626" cy="205200"/>
          </a:xfrm>
          <a:prstGeom prst="rect">
            <a:avLst/>
          </a:prstGeom>
          <a:noFill/>
          <a:ln>
            <a:noFill/>
          </a:ln>
        </p:spPr>
      </p:pic>
      <p:pic>
        <p:nvPicPr>
          <p:cNvPr id="1071" name="Google Shape;1071;p88" title="logo_21"/>
          <p:cNvPicPr preferRelativeResize="0"/>
          <p:nvPr/>
        </p:nvPicPr>
        <p:blipFill>
          <a:blip r:embed="rId24">
            <a:alphaModFix/>
          </a:blip>
          <a:stretch>
            <a:fillRect/>
          </a:stretch>
        </p:blipFill>
        <p:spPr>
          <a:xfrm>
            <a:off x="9844744" y="5143994"/>
            <a:ext cx="216626" cy="205200"/>
          </a:xfrm>
          <a:prstGeom prst="rect">
            <a:avLst/>
          </a:prstGeom>
          <a:noFill/>
          <a:ln>
            <a:noFill/>
          </a:ln>
        </p:spPr>
      </p:pic>
      <p:pic>
        <p:nvPicPr>
          <p:cNvPr id="1072" name="Google Shape;1072;p88" title="Chart"/>
          <p:cNvPicPr preferRelativeResize="0"/>
          <p:nvPr/>
        </p:nvPicPr>
        <p:blipFill>
          <a:blip r:embed="rId25">
            <a:alphaModFix/>
          </a:blip>
          <a:stretch>
            <a:fillRect/>
          </a:stretch>
        </p:blipFill>
        <p:spPr>
          <a:xfrm>
            <a:off x="1760850" y="1527825"/>
            <a:ext cx="4540349" cy="4906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89"/>
          <p:cNvSpPr txBox="1"/>
          <p:nvPr/>
        </p:nvSpPr>
        <p:spPr>
          <a:xfrm>
            <a:off x="-2652" y="6481293"/>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079" name="Google Shape;1079;p89" title="Title"/>
          <p:cNvSpPr txBox="1"/>
          <p:nvPr/>
        </p:nvSpPr>
        <p:spPr>
          <a:xfrm>
            <a:off x="774218" y="15270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Total Funding(original)</a:t>
            </a:r>
            <a:endParaRPr b="1" sz="4000">
              <a:solidFill>
                <a:srgbClr val="08528C"/>
              </a:solidFill>
              <a:latin typeface="Calibri"/>
              <a:ea typeface="Calibri"/>
              <a:cs typeface="Calibri"/>
              <a:sym typeface="Calibri"/>
            </a:endParaRPr>
          </a:p>
        </p:txBody>
      </p:sp>
      <p:sp>
        <p:nvSpPr>
          <p:cNvPr id="1080" name="Google Shape;1080;p89"/>
          <p:cNvSpPr txBox="1"/>
          <p:nvPr/>
        </p:nvSpPr>
        <p:spPr>
          <a:xfrm>
            <a:off x="746398" y="1210145"/>
            <a:ext cx="3837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Distribution by Cities - Total Funding ($)</a:t>
            </a:r>
            <a:endParaRPr b="1">
              <a:solidFill>
                <a:srgbClr val="08528C"/>
              </a:solidFill>
              <a:latin typeface="Calibri"/>
              <a:ea typeface="Calibri"/>
              <a:cs typeface="Calibri"/>
              <a:sym typeface="Calibri"/>
            </a:endParaRPr>
          </a:p>
        </p:txBody>
      </p:sp>
      <p:cxnSp>
        <p:nvCxnSpPr>
          <p:cNvPr id="1081" name="Google Shape;1081;p89"/>
          <p:cNvCxnSpPr/>
          <p:nvPr/>
        </p:nvCxnSpPr>
        <p:spPr>
          <a:xfrm flipH="1" rot="10800000">
            <a:off x="746398" y="1527829"/>
            <a:ext cx="10338900" cy="12900"/>
          </a:xfrm>
          <a:prstGeom prst="straightConnector1">
            <a:avLst/>
          </a:prstGeom>
          <a:noFill/>
          <a:ln cap="flat" cmpd="sng" w="9525">
            <a:solidFill>
              <a:srgbClr val="000000"/>
            </a:solidFill>
            <a:prstDash val="solid"/>
            <a:round/>
            <a:headEnd len="sm" w="sm" type="none"/>
            <a:tailEnd len="sm" w="sm" type="none"/>
          </a:ln>
        </p:spPr>
      </p:cxnSp>
      <p:graphicFrame>
        <p:nvGraphicFramePr>
          <p:cNvPr id="1082" name="Google Shape;1082;p89" title="table3"/>
          <p:cNvGraphicFramePr/>
          <p:nvPr/>
        </p:nvGraphicFramePr>
        <p:xfrm>
          <a:off x="7155765" y="1873322"/>
          <a:ext cx="3000000" cy="3000000"/>
        </p:xfrm>
        <a:graphic>
          <a:graphicData uri="http://schemas.openxmlformats.org/drawingml/2006/table">
            <a:tbl>
              <a:tblPr bandRow="1" firstRow="1">
                <a:noFill/>
                <a:tableStyleId>{FA8BC4F8-86A4-4555-8EEA-4E8877654544}</a:tableStyleId>
              </a:tblPr>
              <a:tblGrid>
                <a:gridCol w="359375"/>
                <a:gridCol w="1004325"/>
                <a:gridCol w="359375"/>
                <a:gridCol w="965900"/>
                <a:gridCol w="359375"/>
                <a:gridCol w="965900"/>
              </a:tblGrid>
              <a:tr h="52035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OpenAI</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($10.6B)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Databricks</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($5.0B)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Xaira</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CoreWeave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($9.3B)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Metsera</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($505M)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Formation ..</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($372M)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Lightmatte..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($400M)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Seaport Th..</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($325M)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Cardurion</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($260M)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SSI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PsiQuantum</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($614M)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Glean</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($460M)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Seismic</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($500M)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Avidity Bi..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Mirador</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Waymo</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($5.6B)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Groq</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($640M)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Rivos</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($250M)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xAI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Aven</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($142M)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Butlr</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($38.2M)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Anthropic</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($6.8B)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1083" name="Google Shape;1083;p89" title="img_3"/>
          <p:cNvSpPr txBox="1"/>
          <p:nvPr/>
        </p:nvSpPr>
        <p:spPr>
          <a:xfrm>
            <a:off x="7095086" y="1609479"/>
            <a:ext cx="23349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Top Companies funded in 2024</a:t>
            </a:r>
            <a:endParaRPr b="1" sz="1200">
              <a:latin typeface="Calibri"/>
              <a:ea typeface="Calibri"/>
              <a:cs typeface="Calibri"/>
              <a:sym typeface="Calibri"/>
            </a:endParaRPr>
          </a:p>
        </p:txBody>
      </p:sp>
      <p:sp>
        <p:nvSpPr>
          <p:cNvPr id="1084" name="Google Shape;1084;p89"/>
          <p:cNvSpPr txBox="1"/>
          <p:nvPr/>
        </p:nvSpPr>
        <p:spPr>
          <a:xfrm>
            <a:off x="5815850" y="1609481"/>
            <a:ext cx="7692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 Rounds</a:t>
            </a:r>
            <a:endParaRPr b="1" sz="1200">
              <a:latin typeface="Calibri"/>
              <a:ea typeface="Calibri"/>
              <a:cs typeface="Calibri"/>
              <a:sym typeface="Calibri"/>
            </a:endParaRPr>
          </a:p>
        </p:txBody>
      </p:sp>
      <p:graphicFrame>
        <p:nvGraphicFramePr>
          <p:cNvPr id="1085" name="Google Shape;1085;p89" title="table1"/>
          <p:cNvGraphicFramePr/>
          <p:nvPr/>
        </p:nvGraphicFramePr>
        <p:xfrm>
          <a:off x="663317" y="1873322"/>
          <a:ext cx="3000000" cy="3000000"/>
        </p:xfrm>
        <a:graphic>
          <a:graphicData uri="http://schemas.openxmlformats.org/drawingml/2006/table">
            <a:tbl>
              <a:tblPr bandRow="1" firstRow="1">
                <a:noFill/>
                <a:tableStyleId>{FA8BC4F8-86A4-4555-8EEA-4E8877654544}</a:tableStyleId>
              </a:tblPr>
              <a:tblGrid>
                <a:gridCol w="1449550"/>
              </a:tblGrid>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Francisco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New York City</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Boston</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87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Palo Alto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Diego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rtl="0" algn="l">
                        <a:spcBef>
                          <a:spcPts val="0"/>
                        </a:spcBef>
                        <a:spcAft>
                          <a:spcPts val="0"/>
                        </a:spcAft>
                        <a:buClr>
                          <a:srgbClr val="000000"/>
                        </a:buClr>
                        <a:buSzPts val="1200"/>
                        <a:buFont typeface="Cambria"/>
                        <a:buNone/>
                      </a:pPr>
                      <a:r>
                        <a:rPr lang="en-US" sz="1200">
                          <a:latin typeface="Calibri"/>
                          <a:ea typeface="Calibri"/>
                          <a:cs typeface="Calibri"/>
                          <a:sym typeface="Calibri"/>
                        </a:rPr>
                        <a:t>Mountain View</a:t>
                      </a:r>
                      <a:endParaRPr sz="1200">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Burlingame</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San Anselmo</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graphicFrame>
        <p:nvGraphicFramePr>
          <p:cNvPr id="1086" name="Google Shape;1086;p89" title="table2"/>
          <p:cNvGraphicFramePr/>
          <p:nvPr/>
        </p:nvGraphicFramePr>
        <p:xfrm>
          <a:off x="5815854" y="1873322"/>
          <a:ext cx="3000000" cy="3000000"/>
        </p:xfrm>
        <a:graphic>
          <a:graphicData uri="http://schemas.openxmlformats.org/drawingml/2006/table">
            <a:tbl>
              <a:tblPr bandRow="1" firstRow="1">
                <a:noFill/>
                <a:tableStyleId>{FA8BC4F8-86A4-4555-8EEA-4E8877654544}</a:tableStyleId>
              </a:tblPr>
              <a:tblGrid>
                <a:gridCol w="769200"/>
              </a:tblGrid>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864</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693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150</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106</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70</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44</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1087" name="Google Shape;1087;p89" title="img_2"/>
          <p:cNvSpPr txBox="1"/>
          <p:nvPr/>
        </p:nvSpPr>
        <p:spPr>
          <a:xfrm>
            <a:off x="4406538" y="6101354"/>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All time Funding</a:t>
            </a:r>
            <a:endParaRPr sz="1200">
              <a:latin typeface="Calibri"/>
              <a:ea typeface="Calibri"/>
              <a:cs typeface="Calibri"/>
              <a:sym typeface="Calibri"/>
            </a:endParaRPr>
          </a:p>
        </p:txBody>
      </p:sp>
      <p:sp>
        <p:nvSpPr>
          <p:cNvPr id="1088" name="Google Shape;1088;p89"/>
          <p:cNvSpPr/>
          <p:nvPr/>
        </p:nvSpPr>
        <p:spPr>
          <a:xfrm>
            <a:off x="4282714" y="6227603"/>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1089" name="Google Shape;1089;p89" title="img_1"/>
          <p:cNvSpPr txBox="1"/>
          <p:nvPr/>
        </p:nvSpPr>
        <p:spPr>
          <a:xfrm>
            <a:off x="2982584" y="6101354"/>
            <a:ext cx="1122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2024 Funding</a:t>
            </a:r>
            <a:endParaRPr sz="1200">
              <a:latin typeface="Calibri"/>
              <a:ea typeface="Calibri"/>
              <a:cs typeface="Calibri"/>
              <a:sym typeface="Calibri"/>
            </a:endParaRPr>
          </a:p>
        </p:txBody>
      </p:sp>
      <p:sp>
        <p:nvSpPr>
          <p:cNvPr id="1090" name="Google Shape;1090;p89"/>
          <p:cNvSpPr/>
          <p:nvPr/>
        </p:nvSpPr>
        <p:spPr>
          <a:xfrm>
            <a:off x="2858760" y="6227603"/>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pic>
        <p:nvPicPr>
          <p:cNvPr id="1091" name="Google Shape;1091;p89" title="logo_1"/>
          <p:cNvPicPr preferRelativeResize="0"/>
          <p:nvPr/>
        </p:nvPicPr>
        <p:blipFill>
          <a:blip r:embed="rId3">
            <a:alphaModFix/>
          </a:blip>
          <a:stretch>
            <a:fillRect/>
          </a:stretch>
        </p:blipFill>
        <p:spPr>
          <a:xfrm>
            <a:off x="7162769" y="2030675"/>
            <a:ext cx="204775" cy="205428"/>
          </a:xfrm>
          <a:prstGeom prst="rect">
            <a:avLst/>
          </a:prstGeom>
          <a:noFill/>
          <a:ln>
            <a:noFill/>
          </a:ln>
        </p:spPr>
      </p:pic>
      <p:pic>
        <p:nvPicPr>
          <p:cNvPr id="1092" name="Google Shape;1092;p89" title="logo_2"/>
          <p:cNvPicPr preferRelativeResize="0"/>
          <p:nvPr/>
        </p:nvPicPr>
        <p:blipFill>
          <a:blip r:embed="rId4">
            <a:alphaModFix/>
          </a:blip>
          <a:stretch>
            <a:fillRect/>
          </a:stretch>
        </p:blipFill>
        <p:spPr>
          <a:xfrm>
            <a:off x="8533881" y="2029766"/>
            <a:ext cx="205201" cy="213409"/>
          </a:xfrm>
          <a:prstGeom prst="rect">
            <a:avLst/>
          </a:prstGeom>
          <a:noFill/>
          <a:ln>
            <a:noFill/>
          </a:ln>
        </p:spPr>
      </p:pic>
      <p:pic>
        <p:nvPicPr>
          <p:cNvPr id="1093" name="Google Shape;1093;p89" title="logo_3"/>
          <p:cNvPicPr preferRelativeResize="0"/>
          <p:nvPr/>
        </p:nvPicPr>
        <p:blipFill>
          <a:blip r:embed="rId5">
            <a:alphaModFix/>
          </a:blip>
          <a:stretch>
            <a:fillRect/>
          </a:stretch>
        </p:blipFill>
        <p:spPr>
          <a:xfrm>
            <a:off x="9844731" y="2029759"/>
            <a:ext cx="205200" cy="205200"/>
          </a:xfrm>
          <a:prstGeom prst="rect">
            <a:avLst/>
          </a:prstGeom>
          <a:noFill/>
          <a:ln>
            <a:noFill/>
          </a:ln>
        </p:spPr>
      </p:pic>
      <p:pic>
        <p:nvPicPr>
          <p:cNvPr id="1094" name="Google Shape;1094;p89" title="logo_4"/>
          <p:cNvPicPr preferRelativeResize="0"/>
          <p:nvPr/>
        </p:nvPicPr>
        <p:blipFill>
          <a:blip r:embed="rId6">
            <a:alphaModFix/>
          </a:blip>
          <a:stretch>
            <a:fillRect/>
          </a:stretch>
        </p:blipFill>
        <p:spPr>
          <a:xfrm>
            <a:off x="7162544" y="2558361"/>
            <a:ext cx="205199" cy="205199"/>
          </a:xfrm>
          <a:prstGeom prst="rect">
            <a:avLst/>
          </a:prstGeom>
          <a:noFill/>
          <a:ln>
            <a:noFill/>
          </a:ln>
        </p:spPr>
      </p:pic>
      <p:pic>
        <p:nvPicPr>
          <p:cNvPr id="1095" name="Google Shape;1095;p89" title="logo_5"/>
          <p:cNvPicPr preferRelativeResize="0"/>
          <p:nvPr/>
        </p:nvPicPr>
        <p:blipFill>
          <a:blip r:embed="rId7">
            <a:alphaModFix/>
          </a:blip>
          <a:stretch>
            <a:fillRect/>
          </a:stretch>
        </p:blipFill>
        <p:spPr>
          <a:xfrm>
            <a:off x="8564143" y="2597091"/>
            <a:ext cx="205200" cy="200640"/>
          </a:xfrm>
          <a:prstGeom prst="rect">
            <a:avLst/>
          </a:prstGeom>
          <a:noFill/>
          <a:ln>
            <a:noFill/>
          </a:ln>
        </p:spPr>
      </p:pic>
      <p:pic>
        <p:nvPicPr>
          <p:cNvPr id="1096" name="Google Shape;1096;p89" title="logo_6"/>
          <p:cNvPicPr preferRelativeResize="0"/>
          <p:nvPr/>
        </p:nvPicPr>
        <p:blipFill>
          <a:blip r:embed="rId8">
            <a:alphaModFix/>
          </a:blip>
          <a:stretch>
            <a:fillRect/>
          </a:stretch>
        </p:blipFill>
        <p:spPr>
          <a:xfrm>
            <a:off x="9893711" y="2557754"/>
            <a:ext cx="205201" cy="197693"/>
          </a:xfrm>
          <a:prstGeom prst="rect">
            <a:avLst/>
          </a:prstGeom>
          <a:noFill/>
          <a:ln>
            <a:noFill/>
          </a:ln>
        </p:spPr>
      </p:pic>
      <p:pic>
        <p:nvPicPr>
          <p:cNvPr id="1097" name="Google Shape;1097;p89" title="logo_7"/>
          <p:cNvPicPr preferRelativeResize="0"/>
          <p:nvPr/>
        </p:nvPicPr>
        <p:blipFill>
          <a:blip r:embed="rId9">
            <a:alphaModFix/>
          </a:blip>
          <a:stretch>
            <a:fillRect/>
          </a:stretch>
        </p:blipFill>
        <p:spPr>
          <a:xfrm>
            <a:off x="7172580" y="3086837"/>
            <a:ext cx="205201" cy="185126"/>
          </a:xfrm>
          <a:prstGeom prst="rect">
            <a:avLst/>
          </a:prstGeom>
          <a:noFill/>
          <a:ln>
            <a:noFill/>
          </a:ln>
        </p:spPr>
      </p:pic>
      <p:pic>
        <p:nvPicPr>
          <p:cNvPr id="1098" name="Google Shape;1098;p89" title="logo_8"/>
          <p:cNvPicPr preferRelativeResize="0"/>
          <p:nvPr/>
        </p:nvPicPr>
        <p:blipFill>
          <a:blip r:embed="rId10">
            <a:alphaModFix/>
          </a:blip>
          <a:stretch>
            <a:fillRect/>
          </a:stretch>
        </p:blipFill>
        <p:spPr>
          <a:xfrm>
            <a:off x="8539916" y="3078249"/>
            <a:ext cx="205199" cy="205200"/>
          </a:xfrm>
          <a:prstGeom prst="rect">
            <a:avLst/>
          </a:prstGeom>
          <a:noFill/>
          <a:ln>
            <a:noFill/>
          </a:ln>
        </p:spPr>
      </p:pic>
      <p:pic>
        <p:nvPicPr>
          <p:cNvPr id="1099" name="Google Shape;1099;p89" title="logo_9"/>
          <p:cNvPicPr preferRelativeResize="0"/>
          <p:nvPr/>
        </p:nvPicPr>
        <p:blipFill>
          <a:blip r:embed="rId11">
            <a:alphaModFix/>
          </a:blip>
          <a:stretch>
            <a:fillRect/>
          </a:stretch>
        </p:blipFill>
        <p:spPr>
          <a:xfrm>
            <a:off x="9844744" y="3086946"/>
            <a:ext cx="216626" cy="205199"/>
          </a:xfrm>
          <a:prstGeom prst="rect">
            <a:avLst/>
          </a:prstGeom>
          <a:noFill/>
          <a:ln>
            <a:noFill/>
          </a:ln>
        </p:spPr>
      </p:pic>
      <p:pic>
        <p:nvPicPr>
          <p:cNvPr id="1100" name="Google Shape;1100;p89" title="logo_10"/>
          <p:cNvPicPr preferRelativeResize="0"/>
          <p:nvPr/>
        </p:nvPicPr>
        <p:blipFill>
          <a:blip r:embed="rId12">
            <a:alphaModFix/>
          </a:blip>
          <a:stretch>
            <a:fillRect/>
          </a:stretch>
        </p:blipFill>
        <p:spPr>
          <a:xfrm>
            <a:off x="7172593" y="3595237"/>
            <a:ext cx="205201" cy="185126"/>
          </a:xfrm>
          <a:prstGeom prst="rect">
            <a:avLst/>
          </a:prstGeom>
          <a:noFill/>
          <a:ln>
            <a:noFill/>
          </a:ln>
        </p:spPr>
      </p:pic>
      <p:pic>
        <p:nvPicPr>
          <p:cNvPr id="1101" name="Google Shape;1101;p89" title="logo_13"/>
          <p:cNvPicPr preferRelativeResize="0"/>
          <p:nvPr/>
        </p:nvPicPr>
        <p:blipFill>
          <a:blip r:embed="rId13">
            <a:alphaModFix/>
          </a:blip>
          <a:stretch>
            <a:fillRect/>
          </a:stretch>
        </p:blipFill>
        <p:spPr>
          <a:xfrm>
            <a:off x="7172593" y="4103637"/>
            <a:ext cx="205201" cy="185126"/>
          </a:xfrm>
          <a:prstGeom prst="rect">
            <a:avLst/>
          </a:prstGeom>
          <a:noFill/>
          <a:ln>
            <a:noFill/>
          </a:ln>
        </p:spPr>
      </p:pic>
      <p:pic>
        <p:nvPicPr>
          <p:cNvPr id="1102" name="Google Shape;1102;p89" title="logo_16"/>
          <p:cNvPicPr preferRelativeResize="0"/>
          <p:nvPr/>
        </p:nvPicPr>
        <p:blipFill>
          <a:blip r:embed="rId14">
            <a:alphaModFix/>
          </a:blip>
          <a:stretch>
            <a:fillRect/>
          </a:stretch>
        </p:blipFill>
        <p:spPr>
          <a:xfrm>
            <a:off x="7162555" y="4662635"/>
            <a:ext cx="205201" cy="185126"/>
          </a:xfrm>
          <a:prstGeom prst="rect">
            <a:avLst/>
          </a:prstGeom>
          <a:noFill/>
          <a:ln>
            <a:noFill/>
          </a:ln>
        </p:spPr>
      </p:pic>
      <p:pic>
        <p:nvPicPr>
          <p:cNvPr id="1103" name="Google Shape;1103;p89" title="logo_19"/>
          <p:cNvPicPr preferRelativeResize="0"/>
          <p:nvPr/>
        </p:nvPicPr>
        <p:blipFill>
          <a:blip r:embed="rId15">
            <a:alphaModFix/>
          </a:blip>
          <a:stretch>
            <a:fillRect/>
          </a:stretch>
        </p:blipFill>
        <p:spPr>
          <a:xfrm>
            <a:off x="7172593" y="5143763"/>
            <a:ext cx="205201" cy="185126"/>
          </a:xfrm>
          <a:prstGeom prst="rect">
            <a:avLst/>
          </a:prstGeom>
          <a:noFill/>
          <a:ln>
            <a:noFill/>
          </a:ln>
        </p:spPr>
      </p:pic>
      <p:pic>
        <p:nvPicPr>
          <p:cNvPr id="1104" name="Google Shape;1104;p89" title="logo_22"/>
          <p:cNvPicPr preferRelativeResize="0"/>
          <p:nvPr/>
        </p:nvPicPr>
        <p:blipFill>
          <a:blip r:embed="rId16">
            <a:alphaModFix/>
          </a:blip>
          <a:stretch>
            <a:fillRect/>
          </a:stretch>
        </p:blipFill>
        <p:spPr>
          <a:xfrm>
            <a:off x="7172593" y="5652163"/>
            <a:ext cx="205201" cy="185126"/>
          </a:xfrm>
          <a:prstGeom prst="rect">
            <a:avLst/>
          </a:prstGeom>
          <a:noFill/>
          <a:ln>
            <a:noFill/>
          </a:ln>
        </p:spPr>
      </p:pic>
      <p:pic>
        <p:nvPicPr>
          <p:cNvPr id="1105" name="Google Shape;1105;p89" title="logo_11"/>
          <p:cNvPicPr preferRelativeResize="0"/>
          <p:nvPr/>
        </p:nvPicPr>
        <p:blipFill>
          <a:blip r:embed="rId17">
            <a:alphaModFix/>
          </a:blip>
          <a:stretch>
            <a:fillRect/>
          </a:stretch>
        </p:blipFill>
        <p:spPr>
          <a:xfrm>
            <a:off x="8533881" y="3585187"/>
            <a:ext cx="205199" cy="205199"/>
          </a:xfrm>
          <a:prstGeom prst="rect">
            <a:avLst/>
          </a:prstGeom>
          <a:noFill/>
          <a:ln>
            <a:noFill/>
          </a:ln>
        </p:spPr>
      </p:pic>
      <p:pic>
        <p:nvPicPr>
          <p:cNvPr id="1106" name="Google Shape;1106;p89" title="logo_14"/>
          <p:cNvPicPr preferRelativeResize="0"/>
          <p:nvPr/>
        </p:nvPicPr>
        <p:blipFill>
          <a:blip r:embed="rId18">
            <a:alphaModFix/>
          </a:blip>
          <a:stretch>
            <a:fillRect/>
          </a:stretch>
        </p:blipFill>
        <p:spPr>
          <a:xfrm>
            <a:off x="8533881" y="4141082"/>
            <a:ext cx="205199" cy="205200"/>
          </a:xfrm>
          <a:prstGeom prst="rect">
            <a:avLst/>
          </a:prstGeom>
          <a:noFill/>
          <a:ln>
            <a:noFill/>
          </a:ln>
        </p:spPr>
      </p:pic>
      <p:pic>
        <p:nvPicPr>
          <p:cNvPr id="1107" name="Google Shape;1107;p89" title="logo_17"/>
          <p:cNvPicPr preferRelativeResize="0"/>
          <p:nvPr/>
        </p:nvPicPr>
        <p:blipFill>
          <a:blip r:embed="rId19">
            <a:alphaModFix/>
          </a:blip>
          <a:stretch>
            <a:fillRect/>
          </a:stretch>
        </p:blipFill>
        <p:spPr>
          <a:xfrm>
            <a:off x="8533881" y="4615276"/>
            <a:ext cx="205199" cy="205200"/>
          </a:xfrm>
          <a:prstGeom prst="rect">
            <a:avLst/>
          </a:prstGeom>
          <a:noFill/>
          <a:ln>
            <a:noFill/>
          </a:ln>
        </p:spPr>
      </p:pic>
      <p:pic>
        <p:nvPicPr>
          <p:cNvPr id="1108" name="Google Shape;1108;p89" title="logo_20"/>
          <p:cNvPicPr preferRelativeResize="0"/>
          <p:nvPr/>
        </p:nvPicPr>
        <p:blipFill>
          <a:blip r:embed="rId20">
            <a:alphaModFix/>
          </a:blip>
          <a:stretch>
            <a:fillRect/>
          </a:stretch>
        </p:blipFill>
        <p:spPr>
          <a:xfrm>
            <a:off x="8533881" y="5138452"/>
            <a:ext cx="205199" cy="205200"/>
          </a:xfrm>
          <a:prstGeom prst="rect">
            <a:avLst/>
          </a:prstGeom>
          <a:noFill/>
          <a:ln>
            <a:noFill/>
          </a:ln>
        </p:spPr>
      </p:pic>
      <p:pic>
        <p:nvPicPr>
          <p:cNvPr id="1109" name="Google Shape;1109;p89" title="logo_12"/>
          <p:cNvPicPr preferRelativeResize="0"/>
          <p:nvPr/>
        </p:nvPicPr>
        <p:blipFill>
          <a:blip r:embed="rId21">
            <a:alphaModFix/>
          </a:blip>
          <a:stretch>
            <a:fillRect/>
          </a:stretch>
        </p:blipFill>
        <p:spPr>
          <a:xfrm>
            <a:off x="9844744" y="3585171"/>
            <a:ext cx="216626" cy="205200"/>
          </a:xfrm>
          <a:prstGeom prst="rect">
            <a:avLst/>
          </a:prstGeom>
          <a:noFill/>
          <a:ln>
            <a:noFill/>
          </a:ln>
        </p:spPr>
      </p:pic>
      <p:pic>
        <p:nvPicPr>
          <p:cNvPr id="1110" name="Google Shape;1110;p89" title="logo_15"/>
          <p:cNvPicPr preferRelativeResize="0"/>
          <p:nvPr/>
        </p:nvPicPr>
        <p:blipFill>
          <a:blip r:embed="rId22">
            <a:alphaModFix/>
          </a:blip>
          <a:stretch>
            <a:fillRect/>
          </a:stretch>
        </p:blipFill>
        <p:spPr>
          <a:xfrm>
            <a:off x="9839018" y="4093274"/>
            <a:ext cx="216626" cy="205200"/>
          </a:xfrm>
          <a:prstGeom prst="rect">
            <a:avLst/>
          </a:prstGeom>
          <a:noFill/>
          <a:ln>
            <a:noFill/>
          </a:ln>
        </p:spPr>
      </p:pic>
      <p:pic>
        <p:nvPicPr>
          <p:cNvPr id="1111" name="Google Shape;1111;p89" title="logo_18"/>
          <p:cNvPicPr preferRelativeResize="0"/>
          <p:nvPr/>
        </p:nvPicPr>
        <p:blipFill>
          <a:blip r:embed="rId23">
            <a:alphaModFix/>
          </a:blip>
          <a:stretch>
            <a:fillRect/>
          </a:stretch>
        </p:blipFill>
        <p:spPr>
          <a:xfrm>
            <a:off x="9839005" y="4677550"/>
            <a:ext cx="216626" cy="205200"/>
          </a:xfrm>
          <a:prstGeom prst="rect">
            <a:avLst/>
          </a:prstGeom>
          <a:noFill/>
          <a:ln>
            <a:noFill/>
          </a:ln>
        </p:spPr>
      </p:pic>
      <p:pic>
        <p:nvPicPr>
          <p:cNvPr id="1112" name="Google Shape;1112;p89" title="logo_21"/>
          <p:cNvPicPr preferRelativeResize="0"/>
          <p:nvPr/>
        </p:nvPicPr>
        <p:blipFill>
          <a:blip r:embed="rId24">
            <a:alphaModFix/>
          </a:blip>
          <a:stretch>
            <a:fillRect/>
          </a:stretch>
        </p:blipFill>
        <p:spPr>
          <a:xfrm>
            <a:off x="9844744" y="5143994"/>
            <a:ext cx="216626" cy="205200"/>
          </a:xfrm>
          <a:prstGeom prst="rect">
            <a:avLst/>
          </a:prstGeom>
          <a:noFill/>
          <a:ln>
            <a:noFill/>
          </a:ln>
        </p:spPr>
      </p:pic>
      <p:pic>
        <p:nvPicPr>
          <p:cNvPr id="1113" name="Google Shape;1113;p89" title="Chart"/>
          <p:cNvPicPr preferRelativeResize="0"/>
          <p:nvPr/>
        </p:nvPicPr>
        <p:blipFill>
          <a:blip r:embed="rId25">
            <a:alphaModFix/>
          </a:blip>
          <a:stretch>
            <a:fillRect/>
          </a:stretch>
        </p:blipFill>
        <p:spPr>
          <a:xfrm>
            <a:off x="1617175" y="1527825"/>
            <a:ext cx="4379274" cy="4906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90"/>
          <p:cNvSpPr txBox="1"/>
          <p:nvPr/>
        </p:nvSpPr>
        <p:spPr>
          <a:xfrm>
            <a:off x="612808" y="156585"/>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3600">
                <a:solidFill>
                  <a:srgbClr val="08528C"/>
                </a:solidFill>
                <a:latin typeface="Calibri"/>
                <a:ea typeface="Calibri"/>
                <a:cs typeface="Calibri"/>
                <a:sym typeface="Calibri"/>
              </a:rPr>
              <a:t>Citywise Trends - Funding raised in last 2y</a:t>
            </a:r>
            <a:r>
              <a:rPr b="1" lang="en-US" sz="3600">
                <a:solidFill>
                  <a:srgbClr val="08528C"/>
                </a:solidFill>
                <a:latin typeface="Calibri"/>
                <a:ea typeface="Calibri"/>
                <a:cs typeface="Calibri"/>
                <a:sym typeface="Calibri"/>
              </a:rPr>
              <a:t>(new)</a:t>
            </a:r>
            <a:endParaRPr b="1" sz="3600">
              <a:solidFill>
                <a:srgbClr val="08528C"/>
              </a:solidFill>
              <a:latin typeface="Calibri"/>
              <a:ea typeface="Calibri"/>
              <a:cs typeface="Calibri"/>
              <a:sym typeface="Calibri"/>
            </a:endParaRPr>
          </a:p>
        </p:txBody>
      </p:sp>
      <p:sp>
        <p:nvSpPr>
          <p:cNvPr id="1120" name="Google Shape;1120;p90"/>
          <p:cNvSpPr txBox="1"/>
          <p:nvPr/>
        </p:nvSpPr>
        <p:spPr>
          <a:xfrm>
            <a:off x="1" y="6511507"/>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1121" name="Google Shape;1121;p90"/>
          <p:cNvGraphicFramePr/>
          <p:nvPr/>
        </p:nvGraphicFramePr>
        <p:xfrm>
          <a:off x="597183" y="1150216"/>
          <a:ext cx="3000000" cy="3000000"/>
        </p:xfrm>
        <a:graphic>
          <a:graphicData uri="http://schemas.openxmlformats.org/drawingml/2006/table">
            <a:tbl>
              <a:tblPr>
                <a:noFill/>
                <a:tableStyleId>{EE890A7D-BCE8-4467-88DF-81D9D564E4D2}</a:tableStyleId>
              </a:tblPr>
              <a:tblGrid>
                <a:gridCol w="534600"/>
                <a:gridCol w="1647200"/>
                <a:gridCol w="645225"/>
                <a:gridCol w="955225"/>
                <a:gridCol w="761400"/>
                <a:gridCol w="481775"/>
                <a:gridCol w="859475"/>
                <a:gridCol w="1412650"/>
                <a:gridCol w="431275"/>
                <a:gridCol w="1404700"/>
                <a:gridCol w="431275"/>
                <a:gridCol w="1404700"/>
              </a:tblGrid>
              <a:tr h="327625">
                <a:tc gridSpan="6">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Funding raised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17675">
                <a:tc rowSpan="2">
                  <a:txBody>
                    <a:bodyPr/>
                    <a:lstStyle/>
                    <a:p>
                      <a:pPr indent="0" lvl="0" marL="0" rtl="0" algn="ctr">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2">
                  <a:txBody>
                    <a:bodyPr/>
                    <a:lstStyle/>
                    <a:p>
                      <a:pPr indent="0" lvl="0" marL="0" rtl="0" algn="l">
                        <a:spcBef>
                          <a:spcPts val="0"/>
                        </a:spcBef>
                        <a:spcAft>
                          <a:spcPts val="0"/>
                        </a:spcAft>
                        <a:buClr>
                          <a:srgbClr val="000000"/>
                        </a:buClr>
                        <a:buSzPts val="1100"/>
                        <a:buFont typeface="Arial"/>
                        <a:buNone/>
                      </a:pPr>
                      <a:r>
                        <a:rPr b="1" lang="en-US" sz="1200">
                          <a:latin typeface="Calibri"/>
                          <a:ea typeface="Calibri"/>
                          <a:cs typeface="Calibri"/>
                          <a:sym typeface="Calibri"/>
                        </a:rPr>
                        <a:t>2023</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6" rowSpan="2">
                  <a:txBody>
                    <a:bodyPr/>
                    <a:lstStyle/>
                    <a:p>
                      <a:pPr indent="0" lvl="0" marL="0" rtl="0" algn="l">
                        <a:spcBef>
                          <a:spcPts val="0"/>
                        </a:spcBef>
                        <a:spcAft>
                          <a:spcPts val="0"/>
                        </a:spcAft>
                        <a:buNone/>
                      </a:pPr>
                      <a:r>
                        <a:rPr b="1" lang="en-US" sz="1200">
                          <a:latin typeface="Calibri"/>
                          <a:ea typeface="Calibri"/>
                          <a:cs typeface="Calibri"/>
                          <a:sym typeface="Calibri"/>
                        </a:rPr>
                        <a:t>Top Funded Companies in 2022</a:t>
                      </a:r>
                      <a:endParaRPr b="1" sz="1200">
                        <a:solidFill>
                          <a:srgbClr val="000000"/>
                        </a:solidFill>
                        <a:latin typeface="Calibri"/>
                        <a:ea typeface="Calibri"/>
                        <a:cs typeface="Calibri"/>
                        <a:sym typeface="Calibri"/>
                      </a:endParaRPr>
                    </a:p>
                  </a:txBody>
                  <a:tcPr marT="50400" marB="50400" marR="18000" marL="475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hMerge="1"/>
                <a:tc rowSpan="2" hMerge="1"/>
                <a:tc rowSpan="2" hMerge="1"/>
                <a:tc rowSpan="2" hMerge="1"/>
                <a:tc rowSpan="2" hMerge="1"/>
              </a:tr>
              <a:tr h="315550">
                <a:tc vMerge="1"/>
                <a:tc vMerge="1"/>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 </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vMerge="1"/>
                <a:tc hMerge="1" vMerge="1"/>
                <a:tc hMerge="1" vMerge="1"/>
                <a:tc hMerge="1" vMerge="1"/>
                <a:tc hMerge="1" vMerge="1"/>
                <a:tc hMerge="1" vMerge="1"/>
              </a:tr>
              <a:tr h="41597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Francisco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$31.2B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$33.3B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OpenAI</a:t>
                      </a:r>
                      <a:r>
                        <a:rPr lang="en-US" sz="1000">
                          <a:solidFill>
                            <a:srgbClr val="999999"/>
                          </a:solidFill>
                          <a:latin typeface="Calibri"/>
                          <a:ea typeface="Calibri"/>
                          <a:cs typeface="Calibri"/>
                          <a:sym typeface="Calibri"/>
                        </a:rPr>
                        <a:t> ($10.6B)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Databricks</a:t>
                      </a:r>
                      <a:r>
                        <a:rPr lang="en-US" sz="1000">
                          <a:solidFill>
                            <a:srgbClr val="999999"/>
                          </a:solidFill>
                          <a:latin typeface="Calibri"/>
                          <a:ea typeface="Calibri"/>
                          <a:cs typeface="Calibri"/>
                          <a:sym typeface="Calibri"/>
                        </a:rPr>
                        <a:t> ($5.0B)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Xaira</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New York City</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$13.0B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$10.9B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CoreWeave</a:t>
                      </a:r>
                      <a:r>
                        <a:rPr lang="en-US" sz="1000">
                          <a:solidFill>
                            <a:srgbClr val="999999"/>
                          </a:solidFill>
                          <a:latin typeface="Calibri"/>
                          <a:ea typeface="Calibri"/>
                          <a:cs typeface="Calibri"/>
                          <a:sym typeface="Calibri"/>
                        </a:rPr>
                        <a:t> ($9.3B)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Metsera</a:t>
                      </a:r>
                      <a:r>
                        <a:rPr lang="en-US" sz="1000">
                          <a:solidFill>
                            <a:srgbClr val="999999"/>
                          </a:solidFill>
                          <a:latin typeface="Calibri"/>
                          <a:ea typeface="Calibri"/>
                          <a:cs typeface="Calibri"/>
                          <a:sym typeface="Calibri"/>
                        </a:rPr>
                        <a:t> ($505M)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Formation ..</a:t>
                      </a:r>
                      <a:r>
                        <a:rPr lang="en-US" sz="1000">
                          <a:solidFill>
                            <a:srgbClr val="999999"/>
                          </a:solidFill>
                          <a:latin typeface="Calibri"/>
                          <a:ea typeface="Calibri"/>
                          <a:cs typeface="Calibri"/>
                          <a:sym typeface="Calibri"/>
                        </a:rPr>
                        <a:t> ($372M)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Burlingame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$11.2B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$250M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xAI</a:t>
                      </a:r>
                      <a:r>
                        <a:rPr lang="en-US" sz="1000">
                          <a:solidFill>
                            <a:srgbClr val="999999"/>
                          </a:solidFill>
                          <a:latin typeface="Calibri"/>
                          <a:ea typeface="Calibri"/>
                          <a:cs typeface="Calibri"/>
                          <a:sym typeface="Calibri"/>
                        </a:rPr>
                        <a:t> ($11.0B)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Aven</a:t>
                      </a:r>
                      <a:r>
                        <a:rPr lang="en-US" sz="1000">
                          <a:solidFill>
                            <a:srgbClr val="999999"/>
                          </a:solidFill>
                          <a:latin typeface="Calibri"/>
                          <a:ea typeface="Calibri"/>
                          <a:cs typeface="Calibri"/>
                          <a:sym typeface="Calibri"/>
                        </a:rPr>
                        <a:t> ($142M)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Butlr</a:t>
                      </a:r>
                      <a:r>
                        <a:rPr lang="en-US" sz="1000">
                          <a:solidFill>
                            <a:srgbClr val="999999"/>
                          </a:solidFill>
                          <a:latin typeface="Calibri"/>
                          <a:ea typeface="Calibri"/>
                          <a:cs typeface="Calibri"/>
                          <a:sym typeface="Calibri"/>
                        </a:rPr>
                        <a:t> ($38.2M)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Mountain View</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$7.9B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$777M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Waymo</a:t>
                      </a:r>
                      <a:r>
                        <a:rPr lang="en-US" sz="1000">
                          <a:solidFill>
                            <a:srgbClr val="999999"/>
                          </a:solidFill>
                          <a:latin typeface="Calibri"/>
                          <a:ea typeface="Calibri"/>
                          <a:cs typeface="Calibri"/>
                          <a:sym typeface="Calibri"/>
                        </a:rPr>
                        <a:t> ($5.6B)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Groq</a:t>
                      </a:r>
                      <a:r>
                        <a:rPr lang="en-US" sz="1000">
                          <a:solidFill>
                            <a:srgbClr val="999999"/>
                          </a:solidFill>
                          <a:latin typeface="Calibri"/>
                          <a:ea typeface="Calibri"/>
                          <a:cs typeface="Calibri"/>
                          <a:sym typeface="Calibri"/>
                        </a:rPr>
                        <a:t> ($640M)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Rivos</a:t>
                      </a:r>
                      <a:r>
                        <a:rPr lang="en-US" sz="1000">
                          <a:solidFill>
                            <a:srgbClr val="999999"/>
                          </a:solidFill>
                          <a:latin typeface="Calibri"/>
                          <a:ea typeface="Calibri"/>
                          <a:cs typeface="Calibri"/>
                          <a:sym typeface="Calibri"/>
                        </a:rPr>
                        <a:t> ($250M)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Anselmo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$6.8B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$2.3B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Anthropic</a:t>
                      </a:r>
                      <a:r>
                        <a:rPr lang="en-US" sz="1000">
                          <a:solidFill>
                            <a:srgbClr val="999999"/>
                          </a:solidFill>
                          <a:latin typeface="Calibri"/>
                          <a:ea typeface="Calibri"/>
                          <a:cs typeface="Calibri"/>
                          <a:sym typeface="Calibri"/>
                        </a:rPr>
                        <a:t> ($6.8B)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Palo Alto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$4.6B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$4.3B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SSI</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PsiQuantum</a:t>
                      </a:r>
                      <a:r>
                        <a:rPr lang="en-US" sz="1000">
                          <a:solidFill>
                            <a:srgbClr val="999999"/>
                          </a:solidFill>
                          <a:latin typeface="Calibri"/>
                          <a:ea typeface="Calibri"/>
                          <a:cs typeface="Calibri"/>
                          <a:sym typeface="Calibri"/>
                        </a:rPr>
                        <a:t> ($614M)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Glean</a:t>
                      </a:r>
                      <a:r>
                        <a:rPr lang="en-US" sz="1000">
                          <a:solidFill>
                            <a:srgbClr val="999999"/>
                          </a:solidFill>
                          <a:latin typeface="Calibri"/>
                          <a:ea typeface="Calibri"/>
                          <a:cs typeface="Calibri"/>
                          <a:sym typeface="Calibri"/>
                        </a:rPr>
                        <a:t> ($460M)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Boston</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$4.1B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$4.0B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Lightmatte..</a:t>
                      </a:r>
                      <a:r>
                        <a:rPr lang="en-US" sz="1000">
                          <a:solidFill>
                            <a:srgbClr val="999999"/>
                          </a:solidFill>
                          <a:latin typeface="Calibri"/>
                          <a:ea typeface="Calibri"/>
                          <a:cs typeface="Calibri"/>
                          <a:sym typeface="Calibri"/>
                        </a:rPr>
                        <a:t> ($400M)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Seaport Th..</a:t>
                      </a:r>
                      <a:r>
                        <a:rPr lang="en-US" sz="1000">
                          <a:solidFill>
                            <a:srgbClr val="999999"/>
                          </a:solidFill>
                          <a:latin typeface="Calibri"/>
                          <a:ea typeface="Calibri"/>
                          <a:cs typeface="Calibri"/>
                          <a:sym typeface="Calibri"/>
                        </a:rPr>
                        <a:t> ($325M)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Cardurion</a:t>
                      </a:r>
                      <a:r>
                        <a:rPr lang="en-US" sz="1000">
                          <a:solidFill>
                            <a:srgbClr val="999999"/>
                          </a:solidFill>
                          <a:latin typeface="Calibri"/>
                          <a:ea typeface="Calibri"/>
                          <a:cs typeface="Calibri"/>
                          <a:sym typeface="Calibri"/>
                        </a:rPr>
                        <a:t> ($260M)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Diego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$3.4B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$2.7B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Mirador</a:t>
                      </a:r>
                      <a:r>
                        <a:rPr lang="en-US" sz="1000">
                          <a:solidFill>
                            <a:srgbClr val="999999"/>
                          </a:solidFill>
                          <a:latin typeface="Calibri"/>
                          <a:ea typeface="Calibri"/>
                          <a:cs typeface="Calibri"/>
                          <a:sym typeface="Calibri"/>
                        </a:rPr>
                        <a:t> ($400M)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Candid The..</a:t>
                      </a:r>
                      <a:r>
                        <a:rPr lang="en-US" sz="1000">
                          <a:solidFill>
                            <a:srgbClr val="999999"/>
                          </a:solidFill>
                          <a:latin typeface="Calibri"/>
                          <a:ea typeface="Calibri"/>
                          <a:cs typeface="Calibri"/>
                          <a:sym typeface="Calibri"/>
                        </a:rPr>
                        <a:t> ($370M)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Splitero</a:t>
                      </a:r>
                      <a:r>
                        <a:rPr lang="en-US" sz="1000">
                          <a:solidFill>
                            <a:srgbClr val="999999"/>
                          </a:solidFill>
                          <a:latin typeface="Calibri"/>
                          <a:ea typeface="Calibri"/>
                          <a:cs typeface="Calibri"/>
                          <a:sym typeface="Calibri"/>
                        </a:rPr>
                        <a:t> ($300M)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Los Angeles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$3.1B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$2.2B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Wonder</a:t>
                      </a:r>
                      <a:r>
                        <a:rPr lang="en-US" sz="1000">
                          <a:solidFill>
                            <a:srgbClr val="999999"/>
                          </a:solidFill>
                          <a:latin typeface="Calibri"/>
                          <a:ea typeface="Calibri"/>
                          <a:cs typeface="Calibri"/>
                          <a:sym typeface="Calibri"/>
                        </a:rPr>
                        <a:t> ($700M)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Altruist</a:t>
                      </a:r>
                      <a:r>
                        <a:rPr lang="en-US" sz="1000">
                          <a:solidFill>
                            <a:srgbClr val="999999"/>
                          </a:solidFill>
                          <a:latin typeface="Calibri"/>
                          <a:ea typeface="Calibri"/>
                          <a:cs typeface="Calibri"/>
                          <a:sym typeface="Calibri"/>
                        </a:rPr>
                        <a:t> ($169M)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Create Mus..</a:t>
                      </a:r>
                      <a:r>
                        <a:rPr lang="en-US" sz="1000">
                          <a:solidFill>
                            <a:srgbClr val="999999"/>
                          </a:solidFill>
                          <a:latin typeface="Calibri"/>
                          <a:ea typeface="Calibri"/>
                          <a:cs typeface="Calibri"/>
                          <a:sym typeface="Calibri"/>
                        </a:rPr>
                        <a:t> ($165M)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Dallas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$2.5B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$968M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DataBank</a:t>
                      </a:r>
                      <a:r>
                        <a:rPr lang="en-US" sz="1000">
                          <a:solidFill>
                            <a:srgbClr val="999999"/>
                          </a:solidFill>
                          <a:latin typeface="Calibri"/>
                          <a:ea typeface="Calibri"/>
                          <a:cs typeface="Calibri"/>
                          <a:sym typeface="Calibri"/>
                        </a:rPr>
                        <a:t> ($2.0B)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Island</a:t>
                      </a:r>
                      <a:r>
                        <a:rPr lang="en-US" sz="1000">
                          <a:solidFill>
                            <a:srgbClr val="999999"/>
                          </a:solidFill>
                          <a:latin typeface="Calibri"/>
                          <a:ea typeface="Calibri"/>
                          <a:cs typeface="Calibri"/>
                          <a:sym typeface="Calibri"/>
                        </a:rPr>
                        <a:t> ($175M)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Yendo</a:t>
                      </a:r>
                      <a:r>
                        <a:rPr lang="en-US" sz="1000">
                          <a:solidFill>
                            <a:srgbClr val="999999"/>
                          </a:solidFill>
                          <a:latin typeface="Calibri"/>
                          <a:ea typeface="Calibri"/>
                          <a:cs typeface="Calibri"/>
                          <a:sym typeface="Calibri"/>
                        </a:rPr>
                        <a:t> ($165M)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122" name="Google Shape;1122;p90" title="logo_1"/>
          <p:cNvPicPr preferRelativeResize="0"/>
          <p:nvPr/>
        </p:nvPicPr>
        <p:blipFill>
          <a:blip r:embed="rId3">
            <a:alphaModFix/>
          </a:blip>
          <a:stretch>
            <a:fillRect/>
          </a:stretch>
        </p:blipFill>
        <p:spPr>
          <a:xfrm>
            <a:off x="6202021" y="2215927"/>
            <a:ext cx="204775" cy="205428"/>
          </a:xfrm>
          <a:prstGeom prst="rect">
            <a:avLst/>
          </a:prstGeom>
          <a:noFill/>
          <a:ln>
            <a:noFill/>
          </a:ln>
        </p:spPr>
      </p:pic>
      <p:pic>
        <p:nvPicPr>
          <p:cNvPr id="1123" name="Google Shape;1123;p90" title="logo_2"/>
          <p:cNvPicPr preferRelativeResize="0"/>
          <p:nvPr/>
        </p:nvPicPr>
        <p:blipFill>
          <a:blip r:embed="rId4">
            <a:alphaModFix/>
          </a:blip>
          <a:stretch>
            <a:fillRect/>
          </a:stretch>
        </p:blipFill>
        <p:spPr>
          <a:xfrm>
            <a:off x="8015170" y="2215725"/>
            <a:ext cx="205201" cy="213409"/>
          </a:xfrm>
          <a:prstGeom prst="rect">
            <a:avLst/>
          </a:prstGeom>
          <a:noFill/>
          <a:ln>
            <a:noFill/>
          </a:ln>
        </p:spPr>
      </p:pic>
      <p:pic>
        <p:nvPicPr>
          <p:cNvPr id="1124" name="Google Shape;1124;p90" title="logo_3"/>
          <p:cNvPicPr preferRelativeResize="0"/>
          <p:nvPr/>
        </p:nvPicPr>
        <p:blipFill>
          <a:blip r:embed="rId5">
            <a:alphaModFix/>
          </a:blip>
          <a:stretch>
            <a:fillRect/>
          </a:stretch>
        </p:blipFill>
        <p:spPr>
          <a:xfrm>
            <a:off x="9904946" y="2215718"/>
            <a:ext cx="205200" cy="205200"/>
          </a:xfrm>
          <a:prstGeom prst="rect">
            <a:avLst/>
          </a:prstGeom>
          <a:noFill/>
          <a:ln>
            <a:noFill/>
          </a:ln>
        </p:spPr>
      </p:pic>
      <p:pic>
        <p:nvPicPr>
          <p:cNvPr id="1125" name="Google Shape;1125;p90" title="logo_4"/>
          <p:cNvPicPr preferRelativeResize="0"/>
          <p:nvPr/>
        </p:nvPicPr>
        <p:blipFill>
          <a:blip r:embed="rId6">
            <a:alphaModFix/>
          </a:blip>
          <a:stretch>
            <a:fillRect/>
          </a:stretch>
        </p:blipFill>
        <p:spPr>
          <a:xfrm>
            <a:off x="6201821" y="2615195"/>
            <a:ext cx="205199" cy="205200"/>
          </a:xfrm>
          <a:prstGeom prst="rect">
            <a:avLst/>
          </a:prstGeom>
          <a:noFill/>
          <a:ln>
            <a:noFill/>
          </a:ln>
        </p:spPr>
      </p:pic>
      <p:pic>
        <p:nvPicPr>
          <p:cNvPr id="1126" name="Google Shape;1126;p90" title="logo_5"/>
          <p:cNvPicPr preferRelativeResize="0"/>
          <p:nvPr/>
        </p:nvPicPr>
        <p:blipFill>
          <a:blip r:embed="rId7">
            <a:alphaModFix/>
          </a:blip>
          <a:stretch>
            <a:fillRect/>
          </a:stretch>
        </p:blipFill>
        <p:spPr>
          <a:xfrm>
            <a:off x="8017463" y="2617468"/>
            <a:ext cx="205200" cy="200640"/>
          </a:xfrm>
          <a:prstGeom prst="rect">
            <a:avLst/>
          </a:prstGeom>
          <a:noFill/>
          <a:ln>
            <a:noFill/>
          </a:ln>
        </p:spPr>
      </p:pic>
      <p:pic>
        <p:nvPicPr>
          <p:cNvPr id="1127" name="Google Shape;1127;p90" title="logo_6"/>
          <p:cNvPicPr preferRelativeResize="0"/>
          <p:nvPr/>
        </p:nvPicPr>
        <p:blipFill>
          <a:blip r:embed="rId8">
            <a:alphaModFix/>
          </a:blip>
          <a:stretch>
            <a:fillRect/>
          </a:stretch>
        </p:blipFill>
        <p:spPr>
          <a:xfrm>
            <a:off x="9910256" y="2618938"/>
            <a:ext cx="205201" cy="197693"/>
          </a:xfrm>
          <a:prstGeom prst="rect">
            <a:avLst/>
          </a:prstGeom>
          <a:noFill/>
          <a:ln>
            <a:noFill/>
          </a:ln>
        </p:spPr>
      </p:pic>
      <p:pic>
        <p:nvPicPr>
          <p:cNvPr id="1128" name="Google Shape;1128;p90" title="logo_7"/>
          <p:cNvPicPr preferRelativeResize="0"/>
          <p:nvPr/>
        </p:nvPicPr>
        <p:blipFill>
          <a:blip r:embed="rId9">
            <a:alphaModFix/>
          </a:blip>
          <a:stretch>
            <a:fillRect/>
          </a:stretch>
        </p:blipFill>
        <p:spPr>
          <a:xfrm>
            <a:off x="6211858" y="3024708"/>
            <a:ext cx="205201" cy="185126"/>
          </a:xfrm>
          <a:prstGeom prst="rect">
            <a:avLst/>
          </a:prstGeom>
          <a:noFill/>
          <a:ln>
            <a:noFill/>
          </a:ln>
        </p:spPr>
      </p:pic>
      <p:pic>
        <p:nvPicPr>
          <p:cNvPr id="1129" name="Google Shape;1129;p90" title="logo_8"/>
          <p:cNvPicPr preferRelativeResize="0"/>
          <p:nvPr/>
        </p:nvPicPr>
        <p:blipFill>
          <a:blip r:embed="rId10">
            <a:alphaModFix/>
          </a:blip>
          <a:stretch>
            <a:fillRect/>
          </a:stretch>
        </p:blipFill>
        <p:spPr>
          <a:xfrm>
            <a:off x="8015171" y="3095895"/>
            <a:ext cx="205199" cy="205200"/>
          </a:xfrm>
          <a:prstGeom prst="rect">
            <a:avLst/>
          </a:prstGeom>
          <a:noFill/>
          <a:ln>
            <a:noFill/>
          </a:ln>
        </p:spPr>
      </p:pic>
      <p:pic>
        <p:nvPicPr>
          <p:cNvPr id="1130" name="Google Shape;1130;p90" title="logo_9"/>
          <p:cNvPicPr preferRelativeResize="0"/>
          <p:nvPr/>
        </p:nvPicPr>
        <p:blipFill>
          <a:blip r:embed="rId11">
            <a:alphaModFix/>
          </a:blip>
          <a:stretch>
            <a:fillRect/>
          </a:stretch>
        </p:blipFill>
        <p:spPr>
          <a:xfrm>
            <a:off x="9904946" y="3014655"/>
            <a:ext cx="216626" cy="205200"/>
          </a:xfrm>
          <a:prstGeom prst="rect">
            <a:avLst/>
          </a:prstGeom>
          <a:noFill/>
          <a:ln>
            <a:noFill/>
          </a:ln>
        </p:spPr>
      </p:pic>
      <p:pic>
        <p:nvPicPr>
          <p:cNvPr id="1131" name="Google Shape;1131;p90" title="logo_10"/>
          <p:cNvPicPr preferRelativeResize="0"/>
          <p:nvPr/>
        </p:nvPicPr>
        <p:blipFill>
          <a:blip r:embed="rId12">
            <a:alphaModFix/>
          </a:blip>
          <a:stretch>
            <a:fillRect/>
          </a:stretch>
        </p:blipFill>
        <p:spPr>
          <a:xfrm>
            <a:off x="6202021" y="3511327"/>
            <a:ext cx="204775" cy="205428"/>
          </a:xfrm>
          <a:prstGeom prst="rect">
            <a:avLst/>
          </a:prstGeom>
          <a:noFill/>
          <a:ln>
            <a:noFill/>
          </a:ln>
        </p:spPr>
      </p:pic>
      <p:pic>
        <p:nvPicPr>
          <p:cNvPr id="1132" name="Google Shape;1132;p90" title="logo_12"/>
          <p:cNvPicPr preferRelativeResize="0"/>
          <p:nvPr/>
        </p:nvPicPr>
        <p:blipFill>
          <a:blip r:embed="rId13">
            <a:alphaModFix/>
          </a:blip>
          <a:stretch>
            <a:fillRect/>
          </a:stretch>
        </p:blipFill>
        <p:spPr>
          <a:xfrm>
            <a:off x="9904946" y="3511118"/>
            <a:ext cx="205200" cy="205200"/>
          </a:xfrm>
          <a:prstGeom prst="rect">
            <a:avLst/>
          </a:prstGeom>
          <a:noFill/>
          <a:ln>
            <a:noFill/>
          </a:ln>
        </p:spPr>
      </p:pic>
      <p:pic>
        <p:nvPicPr>
          <p:cNvPr id="1133" name="Google Shape;1133;p90" title="logo_13"/>
          <p:cNvPicPr preferRelativeResize="0"/>
          <p:nvPr/>
        </p:nvPicPr>
        <p:blipFill>
          <a:blip r:embed="rId14">
            <a:alphaModFix/>
          </a:blip>
          <a:stretch>
            <a:fillRect/>
          </a:stretch>
        </p:blipFill>
        <p:spPr>
          <a:xfrm>
            <a:off x="6201821" y="3910595"/>
            <a:ext cx="205199" cy="205200"/>
          </a:xfrm>
          <a:prstGeom prst="rect">
            <a:avLst/>
          </a:prstGeom>
          <a:noFill/>
          <a:ln>
            <a:noFill/>
          </a:ln>
        </p:spPr>
      </p:pic>
      <p:pic>
        <p:nvPicPr>
          <p:cNvPr id="1134" name="Google Shape;1134;p90" title="logo_16"/>
          <p:cNvPicPr preferRelativeResize="0"/>
          <p:nvPr/>
        </p:nvPicPr>
        <p:blipFill>
          <a:blip r:embed="rId15">
            <a:alphaModFix/>
          </a:blip>
          <a:stretch>
            <a:fillRect/>
          </a:stretch>
        </p:blipFill>
        <p:spPr>
          <a:xfrm>
            <a:off x="6211858" y="4320108"/>
            <a:ext cx="205201" cy="185126"/>
          </a:xfrm>
          <a:prstGeom prst="rect">
            <a:avLst/>
          </a:prstGeom>
          <a:noFill/>
          <a:ln>
            <a:noFill/>
          </a:ln>
        </p:spPr>
      </p:pic>
      <p:pic>
        <p:nvPicPr>
          <p:cNvPr id="1135" name="Google Shape;1135;p90" title="logo_17"/>
          <p:cNvPicPr preferRelativeResize="0"/>
          <p:nvPr/>
        </p:nvPicPr>
        <p:blipFill>
          <a:blip r:embed="rId16">
            <a:alphaModFix/>
          </a:blip>
          <a:stretch>
            <a:fillRect/>
          </a:stretch>
        </p:blipFill>
        <p:spPr>
          <a:xfrm>
            <a:off x="8015171" y="4305932"/>
            <a:ext cx="205199" cy="205200"/>
          </a:xfrm>
          <a:prstGeom prst="rect">
            <a:avLst/>
          </a:prstGeom>
          <a:noFill/>
          <a:ln>
            <a:noFill/>
          </a:ln>
        </p:spPr>
      </p:pic>
      <p:pic>
        <p:nvPicPr>
          <p:cNvPr id="1136" name="Google Shape;1136;p90" title="logo_18"/>
          <p:cNvPicPr preferRelativeResize="0"/>
          <p:nvPr/>
        </p:nvPicPr>
        <p:blipFill>
          <a:blip r:embed="rId17">
            <a:alphaModFix/>
          </a:blip>
          <a:stretch>
            <a:fillRect/>
          </a:stretch>
        </p:blipFill>
        <p:spPr>
          <a:xfrm>
            <a:off x="9904946" y="4310055"/>
            <a:ext cx="216626" cy="205200"/>
          </a:xfrm>
          <a:prstGeom prst="rect">
            <a:avLst/>
          </a:prstGeom>
          <a:noFill/>
          <a:ln>
            <a:noFill/>
          </a:ln>
        </p:spPr>
      </p:pic>
      <p:pic>
        <p:nvPicPr>
          <p:cNvPr id="1137" name="Google Shape;1137;p90" title="logo_19"/>
          <p:cNvPicPr preferRelativeResize="0"/>
          <p:nvPr/>
        </p:nvPicPr>
        <p:blipFill>
          <a:blip r:embed="rId18">
            <a:alphaModFix/>
          </a:blip>
          <a:stretch>
            <a:fillRect/>
          </a:stretch>
        </p:blipFill>
        <p:spPr>
          <a:xfrm>
            <a:off x="6202021" y="4730527"/>
            <a:ext cx="204775" cy="205428"/>
          </a:xfrm>
          <a:prstGeom prst="rect">
            <a:avLst/>
          </a:prstGeom>
          <a:noFill/>
          <a:ln>
            <a:noFill/>
          </a:ln>
        </p:spPr>
      </p:pic>
      <p:pic>
        <p:nvPicPr>
          <p:cNvPr id="1138" name="Google Shape;1138;p90" title="logo_20"/>
          <p:cNvPicPr preferRelativeResize="0"/>
          <p:nvPr/>
        </p:nvPicPr>
        <p:blipFill>
          <a:blip r:embed="rId19">
            <a:alphaModFix/>
          </a:blip>
          <a:stretch>
            <a:fillRect/>
          </a:stretch>
        </p:blipFill>
        <p:spPr>
          <a:xfrm>
            <a:off x="8016341" y="4726220"/>
            <a:ext cx="205201" cy="213409"/>
          </a:xfrm>
          <a:prstGeom prst="rect">
            <a:avLst/>
          </a:prstGeom>
          <a:noFill/>
          <a:ln>
            <a:noFill/>
          </a:ln>
        </p:spPr>
      </p:pic>
      <p:pic>
        <p:nvPicPr>
          <p:cNvPr id="1139" name="Google Shape;1139;p90" title="logo_21"/>
          <p:cNvPicPr preferRelativeResize="0"/>
          <p:nvPr/>
        </p:nvPicPr>
        <p:blipFill>
          <a:blip r:embed="rId20">
            <a:alphaModFix/>
          </a:blip>
          <a:stretch>
            <a:fillRect/>
          </a:stretch>
        </p:blipFill>
        <p:spPr>
          <a:xfrm>
            <a:off x="9904946" y="4730318"/>
            <a:ext cx="205200" cy="205200"/>
          </a:xfrm>
          <a:prstGeom prst="rect">
            <a:avLst/>
          </a:prstGeom>
          <a:noFill/>
          <a:ln>
            <a:noFill/>
          </a:ln>
        </p:spPr>
      </p:pic>
      <p:pic>
        <p:nvPicPr>
          <p:cNvPr id="1140" name="Google Shape;1140;p90" title="logo_22"/>
          <p:cNvPicPr preferRelativeResize="0"/>
          <p:nvPr/>
        </p:nvPicPr>
        <p:blipFill>
          <a:blip r:embed="rId21">
            <a:alphaModFix/>
          </a:blip>
          <a:stretch>
            <a:fillRect/>
          </a:stretch>
        </p:blipFill>
        <p:spPr>
          <a:xfrm>
            <a:off x="6201821" y="5129795"/>
            <a:ext cx="205199" cy="205200"/>
          </a:xfrm>
          <a:prstGeom prst="rect">
            <a:avLst/>
          </a:prstGeom>
          <a:noFill/>
          <a:ln>
            <a:noFill/>
          </a:ln>
        </p:spPr>
      </p:pic>
      <p:pic>
        <p:nvPicPr>
          <p:cNvPr id="1141" name="Google Shape;1141;p90" title="logo_23"/>
          <p:cNvPicPr preferRelativeResize="0"/>
          <p:nvPr/>
        </p:nvPicPr>
        <p:blipFill>
          <a:blip r:embed="rId22">
            <a:alphaModFix/>
          </a:blip>
          <a:stretch>
            <a:fillRect/>
          </a:stretch>
        </p:blipFill>
        <p:spPr>
          <a:xfrm>
            <a:off x="8017463" y="5132068"/>
            <a:ext cx="205200" cy="200640"/>
          </a:xfrm>
          <a:prstGeom prst="rect">
            <a:avLst/>
          </a:prstGeom>
          <a:noFill/>
          <a:ln>
            <a:noFill/>
          </a:ln>
        </p:spPr>
      </p:pic>
      <p:pic>
        <p:nvPicPr>
          <p:cNvPr id="1142" name="Google Shape;1142;p90" title="logo_24"/>
          <p:cNvPicPr preferRelativeResize="0"/>
          <p:nvPr/>
        </p:nvPicPr>
        <p:blipFill>
          <a:blip r:embed="rId23">
            <a:alphaModFix/>
          </a:blip>
          <a:stretch>
            <a:fillRect/>
          </a:stretch>
        </p:blipFill>
        <p:spPr>
          <a:xfrm>
            <a:off x="9908699" y="5133538"/>
            <a:ext cx="205201" cy="197693"/>
          </a:xfrm>
          <a:prstGeom prst="rect">
            <a:avLst/>
          </a:prstGeom>
          <a:noFill/>
          <a:ln>
            <a:noFill/>
          </a:ln>
        </p:spPr>
      </p:pic>
      <p:pic>
        <p:nvPicPr>
          <p:cNvPr id="1143" name="Google Shape;1143;p90" title="logo_25"/>
          <p:cNvPicPr preferRelativeResize="0"/>
          <p:nvPr/>
        </p:nvPicPr>
        <p:blipFill>
          <a:blip r:embed="rId24">
            <a:alphaModFix/>
          </a:blip>
          <a:stretch>
            <a:fillRect/>
          </a:stretch>
        </p:blipFill>
        <p:spPr>
          <a:xfrm>
            <a:off x="6211858" y="5539308"/>
            <a:ext cx="205201" cy="185126"/>
          </a:xfrm>
          <a:prstGeom prst="rect">
            <a:avLst/>
          </a:prstGeom>
          <a:noFill/>
          <a:ln>
            <a:noFill/>
          </a:ln>
        </p:spPr>
      </p:pic>
      <p:pic>
        <p:nvPicPr>
          <p:cNvPr id="1144" name="Google Shape;1144;p90" title="logo_26"/>
          <p:cNvPicPr preferRelativeResize="0"/>
          <p:nvPr/>
        </p:nvPicPr>
        <p:blipFill>
          <a:blip r:embed="rId25">
            <a:alphaModFix/>
          </a:blip>
          <a:stretch>
            <a:fillRect/>
          </a:stretch>
        </p:blipFill>
        <p:spPr>
          <a:xfrm>
            <a:off x="8015171" y="5525132"/>
            <a:ext cx="205199" cy="205200"/>
          </a:xfrm>
          <a:prstGeom prst="rect">
            <a:avLst/>
          </a:prstGeom>
          <a:noFill/>
          <a:ln>
            <a:noFill/>
          </a:ln>
        </p:spPr>
      </p:pic>
      <p:pic>
        <p:nvPicPr>
          <p:cNvPr id="1145" name="Google Shape;1145;p90" title="logo_27"/>
          <p:cNvPicPr preferRelativeResize="0"/>
          <p:nvPr/>
        </p:nvPicPr>
        <p:blipFill>
          <a:blip r:embed="rId26">
            <a:alphaModFix/>
          </a:blip>
          <a:stretch>
            <a:fillRect/>
          </a:stretch>
        </p:blipFill>
        <p:spPr>
          <a:xfrm>
            <a:off x="9902423" y="5529255"/>
            <a:ext cx="216626" cy="205199"/>
          </a:xfrm>
          <a:prstGeom prst="rect">
            <a:avLst/>
          </a:prstGeom>
          <a:noFill/>
          <a:ln>
            <a:noFill/>
          </a:ln>
        </p:spPr>
      </p:pic>
      <p:pic>
        <p:nvPicPr>
          <p:cNvPr id="1146" name="Google Shape;1146;p90" title="logo_28"/>
          <p:cNvPicPr preferRelativeResize="0"/>
          <p:nvPr/>
        </p:nvPicPr>
        <p:blipFill>
          <a:blip r:embed="rId27">
            <a:alphaModFix/>
          </a:blip>
          <a:stretch>
            <a:fillRect/>
          </a:stretch>
        </p:blipFill>
        <p:spPr>
          <a:xfrm>
            <a:off x="6201820" y="6048031"/>
            <a:ext cx="205201" cy="185126"/>
          </a:xfrm>
          <a:prstGeom prst="rect">
            <a:avLst/>
          </a:prstGeom>
          <a:noFill/>
          <a:ln>
            <a:noFill/>
          </a:ln>
        </p:spPr>
      </p:pic>
      <p:pic>
        <p:nvPicPr>
          <p:cNvPr id="1147" name="Google Shape;1147;p90" title="logo_29"/>
          <p:cNvPicPr preferRelativeResize="0"/>
          <p:nvPr/>
        </p:nvPicPr>
        <p:blipFill>
          <a:blip r:embed="rId28">
            <a:alphaModFix/>
          </a:blip>
          <a:stretch>
            <a:fillRect/>
          </a:stretch>
        </p:blipFill>
        <p:spPr>
          <a:xfrm>
            <a:off x="8015171" y="6052511"/>
            <a:ext cx="205199" cy="205200"/>
          </a:xfrm>
          <a:prstGeom prst="rect">
            <a:avLst/>
          </a:prstGeom>
          <a:noFill/>
          <a:ln>
            <a:noFill/>
          </a:ln>
        </p:spPr>
      </p:pic>
      <p:pic>
        <p:nvPicPr>
          <p:cNvPr id="1148" name="Google Shape;1148;p90" title="logo_30"/>
          <p:cNvPicPr preferRelativeResize="0"/>
          <p:nvPr/>
        </p:nvPicPr>
        <p:blipFill>
          <a:blip r:embed="rId29">
            <a:alphaModFix/>
          </a:blip>
          <a:stretch>
            <a:fillRect/>
          </a:stretch>
        </p:blipFill>
        <p:spPr>
          <a:xfrm>
            <a:off x="9904946" y="5986455"/>
            <a:ext cx="216626" cy="205200"/>
          </a:xfrm>
          <a:prstGeom prst="rect">
            <a:avLst/>
          </a:prstGeom>
          <a:noFill/>
          <a:ln>
            <a:noFill/>
          </a:ln>
        </p:spPr>
      </p:pic>
      <p:pic>
        <p:nvPicPr>
          <p:cNvPr id="1149" name="Google Shape;1149;p90" title="logo_11"/>
          <p:cNvPicPr preferRelativeResize="0"/>
          <p:nvPr/>
        </p:nvPicPr>
        <p:blipFill>
          <a:blip r:embed="rId30">
            <a:alphaModFix/>
          </a:blip>
          <a:stretch>
            <a:fillRect/>
          </a:stretch>
        </p:blipFill>
        <p:spPr>
          <a:xfrm>
            <a:off x="8015171" y="3467733"/>
            <a:ext cx="205199" cy="205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91"/>
          <p:cNvSpPr txBox="1"/>
          <p:nvPr/>
        </p:nvSpPr>
        <p:spPr>
          <a:xfrm>
            <a:off x="612808" y="80385"/>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Funding raised in last 2y</a:t>
            </a:r>
            <a:r>
              <a:rPr b="1" lang="en-US" sz="4000">
                <a:solidFill>
                  <a:srgbClr val="08528C"/>
                </a:solidFill>
                <a:latin typeface="Calibri"/>
                <a:ea typeface="Calibri"/>
                <a:cs typeface="Calibri"/>
                <a:sym typeface="Calibri"/>
              </a:rPr>
              <a:t>(original)</a:t>
            </a:r>
            <a:endParaRPr b="1" sz="4000">
              <a:solidFill>
                <a:srgbClr val="08528C"/>
              </a:solidFill>
              <a:latin typeface="Calibri"/>
              <a:ea typeface="Calibri"/>
              <a:cs typeface="Calibri"/>
              <a:sym typeface="Calibri"/>
            </a:endParaRPr>
          </a:p>
        </p:txBody>
      </p:sp>
      <p:sp>
        <p:nvSpPr>
          <p:cNvPr id="1156" name="Google Shape;1156;p91"/>
          <p:cNvSpPr txBox="1"/>
          <p:nvPr/>
        </p:nvSpPr>
        <p:spPr>
          <a:xfrm>
            <a:off x="1" y="6435307"/>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1157" name="Google Shape;1157;p91"/>
          <p:cNvGraphicFramePr/>
          <p:nvPr/>
        </p:nvGraphicFramePr>
        <p:xfrm>
          <a:off x="597183" y="1074016"/>
          <a:ext cx="3000000" cy="3000000"/>
        </p:xfrm>
        <a:graphic>
          <a:graphicData uri="http://schemas.openxmlformats.org/drawingml/2006/table">
            <a:tbl>
              <a:tblPr>
                <a:noFill/>
                <a:tableStyleId>{EE890A7D-BCE8-4467-88DF-81D9D564E4D2}</a:tableStyleId>
              </a:tblPr>
              <a:tblGrid>
                <a:gridCol w="534600"/>
                <a:gridCol w="1647200"/>
                <a:gridCol w="645225"/>
                <a:gridCol w="955225"/>
                <a:gridCol w="761400"/>
                <a:gridCol w="481775"/>
                <a:gridCol w="859475"/>
                <a:gridCol w="1412650"/>
                <a:gridCol w="431275"/>
                <a:gridCol w="1404700"/>
                <a:gridCol w="431275"/>
                <a:gridCol w="1404700"/>
              </a:tblGrid>
              <a:tr h="327625">
                <a:tc gridSpan="6">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Funding raised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17675">
                <a:tc rowSpan="2">
                  <a:txBody>
                    <a:bodyPr/>
                    <a:lstStyle/>
                    <a:p>
                      <a:pPr indent="0" lvl="0" marL="0" rtl="0" algn="ctr">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2">
                  <a:txBody>
                    <a:bodyPr/>
                    <a:lstStyle/>
                    <a:p>
                      <a:pPr indent="0" lvl="0" marL="0" rtl="0" algn="l">
                        <a:spcBef>
                          <a:spcPts val="0"/>
                        </a:spcBef>
                        <a:spcAft>
                          <a:spcPts val="0"/>
                        </a:spcAft>
                        <a:buClr>
                          <a:srgbClr val="000000"/>
                        </a:buClr>
                        <a:buSzPts val="1100"/>
                        <a:buFont typeface="Arial"/>
                        <a:buNone/>
                      </a:pPr>
                      <a:r>
                        <a:rPr b="1" lang="en-US" sz="1200">
                          <a:latin typeface="Calibri"/>
                          <a:ea typeface="Calibri"/>
                          <a:cs typeface="Calibri"/>
                          <a:sym typeface="Calibri"/>
                        </a:rPr>
                        <a:t>2023</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6" rowSpan="2">
                  <a:txBody>
                    <a:bodyPr/>
                    <a:lstStyle/>
                    <a:p>
                      <a:pPr indent="0" lvl="0" marL="0" rtl="0" algn="l">
                        <a:spcBef>
                          <a:spcPts val="0"/>
                        </a:spcBef>
                        <a:spcAft>
                          <a:spcPts val="0"/>
                        </a:spcAft>
                        <a:buNone/>
                      </a:pPr>
                      <a:r>
                        <a:rPr b="1" lang="en-US" sz="1200">
                          <a:latin typeface="Calibri"/>
                          <a:ea typeface="Calibri"/>
                          <a:cs typeface="Calibri"/>
                          <a:sym typeface="Calibri"/>
                        </a:rPr>
                        <a:t>Top Funded Companies in 2024</a:t>
                      </a:r>
                      <a:endParaRPr b="1" sz="1200">
                        <a:solidFill>
                          <a:srgbClr val="000000"/>
                        </a:solidFill>
                        <a:latin typeface="Calibri"/>
                        <a:ea typeface="Calibri"/>
                        <a:cs typeface="Calibri"/>
                        <a:sym typeface="Calibri"/>
                      </a:endParaRPr>
                    </a:p>
                  </a:txBody>
                  <a:tcPr marT="50400" marB="50400" marR="18000" marL="475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hMerge="1"/>
                <a:tc rowSpan="2" hMerge="1"/>
                <a:tc rowSpan="2" hMerge="1"/>
                <a:tc rowSpan="2" hMerge="1"/>
                <a:tc rowSpan="2" hMerge="1"/>
              </a:tr>
              <a:tr h="315550">
                <a:tc vMerge="1"/>
                <a:tc vMerge="1"/>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 </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vMerge="1"/>
                <a:tc hMerge="1" vMerge="1"/>
                <a:tc hMerge="1" vMerge="1"/>
                <a:tc hMerge="1" vMerge="1"/>
                <a:tc hMerge="1" vMerge="1"/>
                <a:tc hMerge="1" vMerge="1"/>
              </a:tr>
              <a:tr h="41597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Francisco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$31.1B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$33.3B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OpenAI</a:t>
                      </a:r>
                      <a:r>
                        <a:rPr lang="en-US" sz="1000">
                          <a:solidFill>
                            <a:srgbClr val="999999"/>
                          </a:solidFill>
                          <a:latin typeface="Calibri"/>
                          <a:ea typeface="Calibri"/>
                          <a:cs typeface="Calibri"/>
                          <a:sym typeface="Calibri"/>
                        </a:rPr>
                        <a:t> ($10.6B)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Databricks</a:t>
                      </a:r>
                      <a:r>
                        <a:rPr lang="en-US" sz="1000">
                          <a:solidFill>
                            <a:srgbClr val="999999"/>
                          </a:solidFill>
                          <a:latin typeface="Calibri"/>
                          <a:ea typeface="Calibri"/>
                          <a:cs typeface="Calibri"/>
                          <a:sym typeface="Calibri"/>
                        </a:rPr>
                        <a:t> ($5.0B)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Xaira</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New York City</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$12.0B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$10.9B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CoreWeave</a:t>
                      </a:r>
                      <a:r>
                        <a:rPr lang="en-US" sz="1000">
                          <a:solidFill>
                            <a:srgbClr val="999999"/>
                          </a:solidFill>
                          <a:latin typeface="Calibri"/>
                          <a:ea typeface="Calibri"/>
                          <a:cs typeface="Calibri"/>
                          <a:sym typeface="Calibri"/>
                        </a:rPr>
                        <a:t> ($9.3B)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Metsera</a:t>
                      </a:r>
                      <a:r>
                        <a:rPr lang="en-US" sz="1000">
                          <a:solidFill>
                            <a:srgbClr val="999999"/>
                          </a:solidFill>
                          <a:latin typeface="Calibri"/>
                          <a:ea typeface="Calibri"/>
                          <a:cs typeface="Calibri"/>
                          <a:sym typeface="Calibri"/>
                        </a:rPr>
                        <a:t> ($505M)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Formation ..</a:t>
                      </a:r>
                      <a:r>
                        <a:rPr lang="en-US" sz="1000">
                          <a:solidFill>
                            <a:srgbClr val="999999"/>
                          </a:solidFill>
                          <a:latin typeface="Calibri"/>
                          <a:ea typeface="Calibri"/>
                          <a:cs typeface="Calibri"/>
                          <a:sym typeface="Calibri"/>
                        </a:rPr>
                        <a:t> ($372M)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Burlingame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$11.2B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$250M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xAI</a:t>
                      </a:r>
                      <a:r>
                        <a:rPr lang="en-US" sz="1000">
                          <a:solidFill>
                            <a:srgbClr val="999999"/>
                          </a:solidFill>
                          <a:latin typeface="Calibri"/>
                          <a:ea typeface="Calibri"/>
                          <a:cs typeface="Calibri"/>
                          <a:sym typeface="Calibri"/>
                        </a:rPr>
                        <a:t> ($11.0B)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Aven</a:t>
                      </a:r>
                      <a:r>
                        <a:rPr lang="en-US" sz="1000">
                          <a:solidFill>
                            <a:srgbClr val="999999"/>
                          </a:solidFill>
                          <a:latin typeface="Calibri"/>
                          <a:ea typeface="Calibri"/>
                          <a:cs typeface="Calibri"/>
                          <a:sym typeface="Calibri"/>
                        </a:rPr>
                        <a:t> ($142M)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Butlr</a:t>
                      </a:r>
                      <a:r>
                        <a:rPr lang="en-US" sz="1000">
                          <a:solidFill>
                            <a:srgbClr val="999999"/>
                          </a:solidFill>
                          <a:latin typeface="Calibri"/>
                          <a:ea typeface="Calibri"/>
                          <a:cs typeface="Calibri"/>
                          <a:sym typeface="Calibri"/>
                        </a:rPr>
                        <a:t> ($38.2M)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Mountain View</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$7.9B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$777M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Waymo</a:t>
                      </a:r>
                      <a:r>
                        <a:rPr lang="en-US" sz="1000">
                          <a:solidFill>
                            <a:srgbClr val="999999"/>
                          </a:solidFill>
                          <a:latin typeface="Calibri"/>
                          <a:ea typeface="Calibri"/>
                          <a:cs typeface="Calibri"/>
                          <a:sym typeface="Calibri"/>
                        </a:rPr>
                        <a:t> ($5.6B)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Groq</a:t>
                      </a:r>
                      <a:r>
                        <a:rPr lang="en-US" sz="1000">
                          <a:solidFill>
                            <a:srgbClr val="999999"/>
                          </a:solidFill>
                          <a:latin typeface="Calibri"/>
                          <a:ea typeface="Calibri"/>
                          <a:cs typeface="Calibri"/>
                          <a:sym typeface="Calibri"/>
                        </a:rPr>
                        <a:t> ($640M)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Rivos</a:t>
                      </a:r>
                      <a:r>
                        <a:rPr lang="en-US" sz="1000">
                          <a:solidFill>
                            <a:srgbClr val="999999"/>
                          </a:solidFill>
                          <a:latin typeface="Calibri"/>
                          <a:ea typeface="Calibri"/>
                          <a:cs typeface="Calibri"/>
                          <a:sym typeface="Calibri"/>
                        </a:rPr>
                        <a:t> ($250M)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Anselmo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$6.8B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$2.3B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Anthropic</a:t>
                      </a:r>
                      <a:r>
                        <a:rPr lang="en-US" sz="1000">
                          <a:solidFill>
                            <a:srgbClr val="999999"/>
                          </a:solidFill>
                          <a:latin typeface="Calibri"/>
                          <a:ea typeface="Calibri"/>
                          <a:cs typeface="Calibri"/>
                          <a:sym typeface="Calibri"/>
                        </a:rPr>
                        <a:t> ($6.8B)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Palo Alto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$4.6B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$4.5B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SSI</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PsiQuantum</a:t>
                      </a:r>
                      <a:r>
                        <a:rPr lang="en-US" sz="1000">
                          <a:solidFill>
                            <a:srgbClr val="999999"/>
                          </a:solidFill>
                          <a:latin typeface="Calibri"/>
                          <a:ea typeface="Calibri"/>
                          <a:cs typeface="Calibri"/>
                          <a:sym typeface="Calibri"/>
                        </a:rPr>
                        <a:t> ($614M)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Glean</a:t>
                      </a:r>
                      <a:r>
                        <a:rPr lang="en-US" sz="1000">
                          <a:solidFill>
                            <a:srgbClr val="999999"/>
                          </a:solidFill>
                          <a:latin typeface="Calibri"/>
                          <a:ea typeface="Calibri"/>
                          <a:cs typeface="Calibri"/>
                          <a:sym typeface="Calibri"/>
                        </a:rPr>
                        <a:t> ($460M)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Boston</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$4.1B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$4.0B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Lightmatte..</a:t>
                      </a:r>
                      <a:r>
                        <a:rPr lang="en-US" sz="1000">
                          <a:solidFill>
                            <a:srgbClr val="999999"/>
                          </a:solidFill>
                          <a:latin typeface="Calibri"/>
                          <a:ea typeface="Calibri"/>
                          <a:cs typeface="Calibri"/>
                          <a:sym typeface="Calibri"/>
                        </a:rPr>
                        <a:t> ($400M)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Seaport Th..</a:t>
                      </a:r>
                      <a:r>
                        <a:rPr lang="en-US" sz="1000">
                          <a:solidFill>
                            <a:srgbClr val="999999"/>
                          </a:solidFill>
                          <a:latin typeface="Calibri"/>
                          <a:ea typeface="Calibri"/>
                          <a:cs typeface="Calibri"/>
                          <a:sym typeface="Calibri"/>
                        </a:rPr>
                        <a:t> ($325M)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Cardurion</a:t>
                      </a:r>
                      <a:r>
                        <a:rPr lang="en-US" sz="1000">
                          <a:solidFill>
                            <a:srgbClr val="999999"/>
                          </a:solidFill>
                          <a:latin typeface="Calibri"/>
                          <a:ea typeface="Calibri"/>
                          <a:cs typeface="Calibri"/>
                          <a:sym typeface="Calibri"/>
                        </a:rPr>
                        <a:t> ($260M)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Diego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$3.4B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$2.7B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Seismic</a:t>
                      </a:r>
                      <a:r>
                        <a:rPr lang="en-US" sz="1000">
                          <a:solidFill>
                            <a:srgbClr val="999999"/>
                          </a:solidFill>
                          <a:latin typeface="Calibri"/>
                          <a:ea typeface="Calibri"/>
                          <a:cs typeface="Calibri"/>
                          <a:sym typeface="Calibri"/>
                        </a:rPr>
                        <a:t> ($500M)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Avidity Bi..</a:t>
                      </a:r>
                      <a:r>
                        <a:rPr lang="en-US" sz="1000">
                          <a:solidFill>
                            <a:srgbClr val="999999"/>
                          </a:solidFill>
                          <a:latin typeface="Calibri"/>
                          <a:ea typeface="Calibri"/>
                          <a:cs typeface="Calibri"/>
                          <a:sym typeface="Calibri"/>
                        </a:rPr>
                        <a:t> ($400M)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Mirador</a:t>
                      </a:r>
                      <a:r>
                        <a:rPr lang="en-US" sz="1000">
                          <a:solidFill>
                            <a:srgbClr val="999999"/>
                          </a:solidFill>
                          <a:latin typeface="Calibri"/>
                          <a:ea typeface="Calibri"/>
                          <a:cs typeface="Calibri"/>
                          <a:sym typeface="Calibri"/>
                        </a:rPr>
                        <a:t> ($400M)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Los Angeles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$3.1B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$2.2B</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Wonder</a:t>
                      </a:r>
                      <a:r>
                        <a:rPr lang="en-US" sz="1000">
                          <a:solidFill>
                            <a:srgbClr val="999999"/>
                          </a:solidFill>
                          <a:latin typeface="Calibri"/>
                          <a:ea typeface="Calibri"/>
                          <a:cs typeface="Calibri"/>
                          <a:sym typeface="Calibri"/>
                        </a:rPr>
                        <a:t> ($700M)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Sunbit</a:t>
                      </a:r>
                      <a:r>
                        <a:rPr lang="en-US" sz="1000">
                          <a:solidFill>
                            <a:srgbClr val="999999"/>
                          </a:solidFill>
                          <a:latin typeface="Calibri"/>
                          <a:ea typeface="Calibri"/>
                          <a:cs typeface="Calibri"/>
                          <a:sym typeface="Calibri"/>
                        </a:rPr>
                        <a:t> ($665M)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Altruist</a:t>
                      </a:r>
                      <a:r>
                        <a:rPr lang="en-US" sz="1000">
                          <a:solidFill>
                            <a:srgbClr val="999999"/>
                          </a:solidFill>
                          <a:latin typeface="Calibri"/>
                          <a:ea typeface="Calibri"/>
                          <a:cs typeface="Calibri"/>
                          <a:sym typeface="Calibri"/>
                        </a:rPr>
                        <a:t> ($169M)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Dallas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$2.5B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$968M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DataBank</a:t>
                      </a:r>
                      <a:r>
                        <a:rPr lang="en-US" sz="1000">
                          <a:solidFill>
                            <a:srgbClr val="999999"/>
                          </a:solidFill>
                          <a:latin typeface="Calibri"/>
                          <a:ea typeface="Calibri"/>
                          <a:cs typeface="Calibri"/>
                          <a:sym typeface="Calibri"/>
                        </a:rPr>
                        <a:t> ($2.0B)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Island</a:t>
                      </a:r>
                      <a:r>
                        <a:rPr lang="en-US" sz="1000">
                          <a:solidFill>
                            <a:srgbClr val="999999"/>
                          </a:solidFill>
                          <a:latin typeface="Calibri"/>
                          <a:ea typeface="Calibri"/>
                          <a:cs typeface="Calibri"/>
                          <a:sym typeface="Calibri"/>
                        </a:rPr>
                        <a:t> ($175M)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Yendo</a:t>
                      </a:r>
                      <a:r>
                        <a:rPr lang="en-US" sz="1000">
                          <a:solidFill>
                            <a:srgbClr val="999999"/>
                          </a:solidFill>
                          <a:latin typeface="Calibri"/>
                          <a:ea typeface="Calibri"/>
                          <a:cs typeface="Calibri"/>
                          <a:sym typeface="Calibri"/>
                        </a:rPr>
                        <a:t> ($165M)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158" name="Google Shape;1158;p91" title="logo_1"/>
          <p:cNvPicPr preferRelativeResize="0"/>
          <p:nvPr/>
        </p:nvPicPr>
        <p:blipFill>
          <a:blip r:embed="rId3">
            <a:alphaModFix/>
          </a:blip>
          <a:stretch>
            <a:fillRect/>
          </a:stretch>
        </p:blipFill>
        <p:spPr>
          <a:xfrm>
            <a:off x="6202021" y="2139727"/>
            <a:ext cx="204775" cy="205428"/>
          </a:xfrm>
          <a:prstGeom prst="rect">
            <a:avLst/>
          </a:prstGeom>
          <a:noFill/>
          <a:ln>
            <a:noFill/>
          </a:ln>
        </p:spPr>
      </p:pic>
      <p:pic>
        <p:nvPicPr>
          <p:cNvPr id="1159" name="Google Shape;1159;p91" title="logo_2"/>
          <p:cNvPicPr preferRelativeResize="0"/>
          <p:nvPr/>
        </p:nvPicPr>
        <p:blipFill>
          <a:blip r:embed="rId4">
            <a:alphaModFix/>
          </a:blip>
          <a:stretch>
            <a:fillRect/>
          </a:stretch>
        </p:blipFill>
        <p:spPr>
          <a:xfrm>
            <a:off x="8015170" y="2139525"/>
            <a:ext cx="205201" cy="213409"/>
          </a:xfrm>
          <a:prstGeom prst="rect">
            <a:avLst/>
          </a:prstGeom>
          <a:noFill/>
          <a:ln>
            <a:noFill/>
          </a:ln>
        </p:spPr>
      </p:pic>
      <p:pic>
        <p:nvPicPr>
          <p:cNvPr id="1160" name="Google Shape;1160;p91" title="logo_3"/>
          <p:cNvPicPr preferRelativeResize="0"/>
          <p:nvPr/>
        </p:nvPicPr>
        <p:blipFill>
          <a:blip r:embed="rId5">
            <a:alphaModFix/>
          </a:blip>
          <a:stretch>
            <a:fillRect/>
          </a:stretch>
        </p:blipFill>
        <p:spPr>
          <a:xfrm>
            <a:off x="9904946" y="2139518"/>
            <a:ext cx="205200" cy="205200"/>
          </a:xfrm>
          <a:prstGeom prst="rect">
            <a:avLst/>
          </a:prstGeom>
          <a:noFill/>
          <a:ln>
            <a:noFill/>
          </a:ln>
        </p:spPr>
      </p:pic>
      <p:pic>
        <p:nvPicPr>
          <p:cNvPr id="1161" name="Google Shape;1161;p91" title="logo_4"/>
          <p:cNvPicPr preferRelativeResize="0"/>
          <p:nvPr/>
        </p:nvPicPr>
        <p:blipFill>
          <a:blip r:embed="rId6">
            <a:alphaModFix/>
          </a:blip>
          <a:stretch>
            <a:fillRect/>
          </a:stretch>
        </p:blipFill>
        <p:spPr>
          <a:xfrm>
            <a:off x="6201821" y="2538995"/>
            <a:ext cx="205199" cy="205200"/>
          </a:xfrm>
          <a:prstGeom prst="rect">
            <a:avLst/>
          </a:prstGeom>
          <a:noFill/>
          <a:ln>
            <a:noFill/>
          </a:ln>
        </p:spPr>
      </p:pic>
      <p:pic>
        <p:nvPicPr>
          <p:cNvPr id="1162" name="Google Shape;1162;p91" title="logo_5"/>
          <p:cNvPicPr preferRelativeResize="0"/>
          <p:nvPr/>
        </p:nvPicPr>
        <p:blipFill>
          <a:blip r:embed="rId7">
            <a:alphaModFix/>
          </a:blip>
          <a:stretch>
            <a:fillRect/>
          </a:stretch>
        </p:blipFill>
        <p:spPr>
          <a:xfrm>
            <a:off x="8017463" y="2541268"/>
            <a:ext cx="205200" cy="200640"/>
          </a:xfrm>
          <a:prstGeom prst="rect">
            <a:avLst/>
          </a:prstGeom>
          <a:noFill/>
          <a:ln>
            <a:noFill/>
          </a:ln>
        </p:spPr>
      </p:pic>
      <p:pic>
        <p:nvPicPr>
          <p:cNvPr id="1163" name="Google Shape;1163;p91" title="logo_6"/>
          <p:cNvPicPr preferRelativeResize="0"/>
          <p:nvPr/>
        </p:nvPicPr>
        <p:blipFill>
          <a:blip r:embed="rId8">
            <a:alphaModFix/>
          </a:blip>
          <a:stretch>
            <a:fillRect/>
          </a:stretch>
        </p:blipFill>
        <p:spPr>
          <a:xfrm>
            <a:off x="9910256" y="2542738"/>
            <a:ext cx="205201" cy="197693"/>
          </a:xfrm>
          <a:prstGeom prst="rect">
            <a:avLst/>
          </a:prstGeom>
          <a:noFill/>
          <a:ln>
            <a:noFill/>
          </a:ln>
        </p:spPr>
      </p:pic>
      <p:pic>
        <p:nvPicPr>
          <p:cNvPr id="1164" name="Google Shape;1164;p91" title="logo_7"/>
          <p:cNvPicPr preferRelativeResize="0"/>
          <p:nvPr/>
        </p:nvPicPr>
        <p:blipFill>
          <a:blip r:embed="rId9">
            <a:alphaModFix/>
          </a:blip>
          <a:stretch>
            <a:fillRect/>
          </a:stretch>
        </p:blipFill>
        <p:spPr>
          <a:xfrm>
            <a:off x="6211858" y="2948508"/>
            <a:ext cx="205201" cy="185126"/>
          </a:xfrm>
          <a:prstGeom prst="rect">
            <a:avLst/>
          </a:prstGeom>
          <a:noFill/>
          <a:ln>
            <a:noFill/>
          </a:ln>
        </p:spPr>
      </p:pic>
      <p:pic>
        <p:nvPicPr>
          <p:cNvPr id="1165" name="Google Shape;1165;p91" title="logo_8"/>
          <p:cNvPicPr preferRelativeResize="0"/>
          <p:nvPr/>
        </p:nvPicPr>
        <p:blipFill>
          <a:blip r:embed="rId10">
            <a:alphaModFix/>
          </a:blip>
          <a:stretch>
            <a:fillRect/>
          </a:stretch>
        </p:blipFill>
        <p:spPr>
          <a:xfrm>
            <a:off x="8015171" y="3019695"/>
            <a:ext cx="205199" cy="205200"/>
          </a:xfrm>
          <a:prstGeom prst="rect">
            <a:avLst/>
          </a:prstGeom>
          <a:noFill/>
          <a:ln>
            <a:noFill/>
          </a:ln>
        </p:spPr>
      </p:pic>
      <p:pic>
        <p:nvPicPr>
          <p:cNvPr id="1166" name="Google Shape;1166;p91" title="logo_9"/>
          <p:cNvPicPr preferRelativeResize="0"/>
          <p:nvPr/>
        </p:nvPicPr>
        <p:blipFill>
          <a:blip r:embed="rId11">
            <a:alphaModFix/>
          </a:blip>
          <a:stretch>
            <a:fillRect/>
          </a:stretch>
        </p:blipFill>
        <p:spPr>
          <a:xfrm>
            <a:off x="9904946" y="2938455"/>
            <a:ext cx="216626" cy="205200"/>
          </a:xfrm>
          <a:prstGeom prst="rect">
            <a:avLst/>
          </a:prstGeom>
          <a:noFill/>
          <a:ln>
            <a:noFill/>
          </a:ln>
        </p:spPr>
      </p:pic>
      <p:pic>
        <p:nvPicPr>
          <p:cNvPr id="1167" name="Google Shape;1167;p91" title="logo_10"/>
          <p:cNvPicPr preferRelativeResize="0"/>
          <p:nvPr/>
        </p:nvPicPr>
        <p:blipFill>
          <a:blip r:embed="rId12">
            <a:alphaModFix/>
          </a:blip>
          <a:stretch>
            <a:fillRect/>
          </a:stretch>
        </p:blipFill>
        <p:spPr>
          <a:xfrm>
            <a:off x="6202021" y="3435127"/>
            <a:ext cx="204775" cy="205428"/>
          </a:xfrm>
          <a:prstGeom prst="rect">
            <a:avLst/>
          </a:prstGeom>
          <a:noFill/>
          <a:ln>
            <a:noFill/>
          </a:ln>
        </p:spPr>
      </p:pic>
      <p:pic>
        <p:nvPicPr>
          <p:cNvPr id="1168" name="Google Shape;1168;p91" title="logo_12"/>
          <p:cNvPicPr preferRelativeResize="0"/>
          <p:nvPr/>
        </p:nvPicPr>
        <p:blipFill>
          <a:blip r:embed="rId13">
            <a:alphaModFix/>
          </a:blip>
          <a:stretch>
            <a:fillRect/>
          </a:stretch>
        </p:blipFill>
        <p:spPr>
          <a:xfrm>
            <a:off x="9904946" y="3434918"/>
            <a:ext cx="205200" cy="205200"/>
          </a:xfrm>
          <a:prstGeom prst="rect">
            <a:avLst/>
          </a:prstGeom>
          <a:noFill/>
          <a:ln>
            <a:noFill/>
          </a:ln>
        </p:spPr>
      </p:pic>
      <p:pic>
        <p:nvPicPr>
          <p:cNvPr id="1169" name="Google Shape;1169;p91" title="logo_13"/>
          <p:cNvPicPr preferRelativeResize="0"/>
          <p:nvPr/>
        </p:nvPicPr>
        <p:blipFill>
          <a:blip r:embed="rId14">
            <a:alphaModFix/>
          </a:blip>
          <a:stretch>
            <a:fillRect/>
          </a:stretch>
        </p:blipFill>
        <p:spPr>
          <a:xfrm>
            <a:off x="6201821" y="3834395"/>
            <a:ext cx="205199" cy="205200"/>
          </a:xfrm>
          <a:prstGeom prst="rect">
            <a:avLst/>
          </a:prstGeom>
          <a:noFill/>
          <a:ln>
            <a:noFill/>
          </a:ln>
        </p:spPr>
      </p:pic>
      <p:pic>
        <p:nvPicPr>
          <p:cNvPr id="1170" name="Google Shape;1170;p91" title="logo_16"/>
          <p:cNvPicPr preferRelativeResize="0"/>
          <p:nvPr/>
        </p:nvPicPr>
        <p:blipFill>
          <a:blip r:embed="rId15">
            <a:alphaModFix/>
          </a:blip>
          <a:stretch>
            <a:fillRect/>
          </a:stretch>
        </p:blipFill>
        <p:spPr>
          <a:xfrm>
            <a:off x="6211858" y="4243908"/>
            <a:ext cx="205201" cy="185126"/>
          </a:xfrm>
          <a:prstGeom prst="rect">
            <a:avLst/>
          </a:prstGeom>
          <a:noFill/>
          <a:ln>
            <a:noFill/>
          </a:ln>
        </p:spPr>
      </p:pic>
      <p:pic>
        <p:nvPicPr>
          <p:cNvPr id="1171" name="Google Shape;1171;p91" title="logo_17"/>
          <p:cNvPicPr preferRelativeResize="0"/>
          <p:nvPr/>
        </p:nvPicPr>
        <p:blipFill>
          <a:blip r:embed="rId16">
            <a:alphaModFix/>
          </a:blip>
          <a:stretch>
            <a:fillRect/>
          </a:stretch>
        </p:blipFill>
        <p:spPr>
          <a:xfrm>
            <a:off x="8015171" y="4229732"/>
            <a:ext cx="205199" cy="205200"/>
          </a:xfrm>
          <a:prstGeom prst="rect">
            <a:avLst/>
          </a:prstGeom>
          <a:noFill/>
          <a:ln>
            <a:noFill/>
          </a:ln>
        </p:spPr>
      </p:pic>
      <p:pic>
        <p:nvPicPr>
          <p:cNvPr id="1172" name="Google Shape;1172;p91" title="logo_18"/>
          <p:cNvPicPr preferRelativeResize="0"/>
          <p:nvPr/>
        </p:nvPicPr>
        <p:blipFill>
          <a:blip r:embed="rId17">
            <a:alphaModFix/>
          </a:blip>
          <a:stretch>
            <a:fillRect/>
          </a:stretch>
        </p:blipFill>
        <p:spPr>
          <a:xfrm>
            <a:off x="9904946" y="4233855"/>
            <a:ext cx="216626" cy="205200"/>
          </a:xfrm>
          <a:prstGeom prst="rect">
            <a:avLst/>
          </a:prstGeom>
          <a:noFill/>
          <a:ln>
            <a:noFill/>
          </a:ln>
        </p:spPr>
      </p:pic>
      <p:pic>
        <p:nvPicPr>
          <p:cNvPr id="1173" name="Google Shape;1173;p91" title="logo_19"/>
          <p:cNvPicPr preferRelativeResize="0"/>
          <p:nvPr/>
        </p:nvPicPr>
        <p:blipFill>
          <a:blip r:embed="rId18">
            <a:alphaModFix/>
          </a:blip>
          <a:stretch>
            <a:fillRect/>
          </a:stretch>
        </p:blipFill>
        <p:spPr>
          <a:xfrm>
            <a:off x="6202021" y="4654327"/>
            <a:ext cx="204775" cy="205428"/>
          </a:xfrm>
          <a:prstGeom prst="rect">
            <a:avLst/>
          </a:prstGeom>
          <a:noFill/>
          <a:ln>
            <a:noFill/>
          </a:ln>
        </p:spPr>
      </p:pic>
      <p:pic>
        <p:nvPicPr>
          <p:cNvPr id="1174" name="Google Shape;1174;p91" title="logo_20"/>
          <p:cNvPicPr preferRelativeResize="0"/>
          <p:nvPr/>
        </p:nvPicPr>
        <p:blipFill>
          <a:blip r:embed="rId19">
            <a:alphaModFix/>
          </a:blip>
          <a:stretch>
            <a:fillRect/>
          </a:stretch>
        </p:blipFill>
        <p:spPr>
          <a:xfrm>
            <a:off x="8016341" y="4650020"/>
            <a:ext cx="205201" cy="213409"/>
          </a:xfrm>
          <a:prstGeom prst="rect">
            <a:avLst/>
          </a:prstGeom>
          <a:noFill/>
          <a:ln>
            <a:noFill/>
          </a:ln>
        </p:spPr>
      </p:pic>
      <p:pic>
        <p:nvPicPr>
          <p:cNvPr id="1175" name="Google Shape;1175;p91" title="logo_21"/>
          <p:cNvPicPr preferRelativeResize="0"/>
          <p:nvPr/>
        </p:nvPicPr>
        <p:blipFill>
          <a:blip r:embed="rId20">
            <a:alphaModFix/>
          </a:blip>
          <a:stretch>
            <a:fillRect/>
          </a:stretch>
        </p:blipFill>
        <p:spPr>
          <a:xfrm>
            <a:off x="9904946" y="4654118"/>
            <a:ext cx="205200" cy="205200"/>
          </a:xfrm>
          <a:prstGeom prst="rect">
            <a:avLst/>
          </a:prstGeom>
          <a:noFill/>
          <a:ln>
            <a:noFill/>
          </a:ln>
        </p:spPr>
      </p:pic>
      <p:pic>
        <p:nvPicPr>
          <p:cNvPr id="1176" name="Google Shape;1176;p91" title="logo_22"/>
          <p:cNvPicPr preferRelativeResize="0"/>
          <p:nvPr/>
        </p:nvPicPr>
        <p:blipFill>
          <a:blip r:embed="rId21">
            <a:alphaModFix/>
          </a:blip>
          <a:stretch>
            <a:fillRect/>
          </a:stretch>
        </p:blipFill>
        <p:spPr>
          <a:xfrm>
            <a:off x="6201821" y="5053595"/>
            <a:ext cx="205199" cy="205200"/>
          </a:xfrm>
          <a:prstGeom prst="rect">
            <a:avLst/>
          </a:prstGeom>
          <a:noFill/>
          <a:ln>
            <a:noFill/>
          </a:ln>
        </p:spPr>
      </p:pic>
      <p:pic>
        <p:nvPicPr>
          <p:cNvPr id="1177" name="Google Shape;1177;p91" title="logo_23"/>
          <p:cNvPicPr preferRelativeResize="0"/>
          <p:nvPr/>
        </p:nvPicPr>
        <p:blipFill>
          <a:blip r:embed="rId22">
            <a:alphaModFix/>
          </a:blip>
          <a:stretch>
            <a:fillRect/>
          </a:stretch>
        </p:blipFill>
        <p:spPr>
          <a:xfrm>
            <a:off x="8017463" y="5055868"/>
            <a:ext cx="205200" cy="200640"/>
          </a:xfrm>
          <a:prstGeom prst="rect">
            <a:avLst/>
          </a:prstGeom>
          <a:noFill/>
          <a:ln>
            <a:noFill/>
          </a:ln>
        </p:spPr>
      </p:pic>
      <p:pic>
        <p:nvPicPr>
          <p:cNvPr id="1178" name="Google Shape;1178;p91" title="logo_24"/>
          <p:cNvPicPr preferRelativeResize="0"/>
          <p:nvPr/>
        </p:nvPicPr>
        <p:blipFill>
          <a:blip r:embed="rId23">
            <a:alphaModFix/>
          </a:blip>
          <a:stretch>
            <a:fillRect/>
          </a:stretch>
        </p:blipFill>
        <p:spPr>
          <a:xfrm>
            <a:off x="9908699" y="5057338"/>
            <a:ext cx="205201" cy="197692"/>
          </a:xfrm>
          <a:prstGeom prst="rect">
            <a:avLst/>
          </a:prstGeom>
          <a:noFill/>
          <a:ln>
            <a:noFill/>
          </a:ln>
        </p:spPr>
      </p:pic>
      <p:pic>
        <p:nvPicPr>
          <p:cNvPr id="1179" name="Google Shape;1179;p91" title="logo_25"/>
          <p:cNvPicPr preferRelativeResize="0"/>
          <p:nvPr/>
        </p:nvPicPr>
        <p:blipFill>
          <a:blip r:embed="rId24">
            <a:alphaModFix/>
          </a:blip>
          <a:stretch>
            <a:fillRect/>
          </a:stretch>
        </p:blipFill>
        <p:spPr>
          <a:xfrm>
            <a:off x="6211858" y="5463108"/>
            <a:ext cx="205201" cy="185126"/>
          </a:xfrm>
          <a:prstGeom prst="rect">
            <a:avLst/>
          </a:prstGeom>
          <a:noFill/>
          <a:ln>
            <a:noFill/>
          </a:ln>
        </p:spPr>
      </p:pic>
      <p:pic>
        <p:nvPicPr>
          <p:cNvPr id="1180" name="Google Shape;1180;p91" title="logo_26"/>
          <p:cNvPicPr preferRelativeResize="0"/>
          <p:nvPr/>
        </p:nvPicPr>
        <p:blipFill>
          <a:blip r:embed="rId25">
            <a:alphaModFix/>
          </a:blip>
          <a:stretch>
            <a:fillRect/>
          </a:stretch>
        </p:blipFill>
        <p:spPr>
          <a:xfrm>
            <a:off x="8015171" y="5448932"/>
            <a:ext cx="205199" cy="205200"/>
          </a:xfrm>
          <a:prstGeom prst="rect">
            <a:avLst/>
          </a:prstGeom>
          <a:noFill/>
          <a:ln>
            <a:noFill/>
          </a:ln>
        </p:spPr>
      </p:pic>
      <p:pic>
        <p:nvPicPr>
          <p:cNvPr id="1181" name="Google Shape;1181;p91" title="logo_27"/>
          <p:cNvPicPr preferRelativeResize="0"/>
          <p:nvPr/>
        </p:nvPicPr>
        <p:blipFill>
          <a:blip r:embed="rId26">
            <a:alphaModFix/>
          </a:blip>
          <a:stretch>
            <a:fillRect/>
          </a:stretch>
        </p:blipFill>
        <p:spPr>
          <a:xfrm>
            <a:off x="9902423" y="5453055"/>
            <a:ext cx="216626" cy="205199"/>
          </a:xfrm>
          <a:prstGeom prst="rect">
            <a:avLst/>
          </a:prstGeom>
          <a:noFill/>
          <a:ln>
            <a:noFill/>
          </a:ln>
        </p:spPr>
      </p:pic>
      <p:pic>
        <p:nvPicPr>
          <p:cNvPr id="1182" name="Google Shape;1182;p91" title="logo_28"/>
          <p:cNvPicPr preferRelativeResize="0"/>
          <p:nvPr/>
        </p:nvPicPr>
        <p:blipFill>
          <a:blip r:embed="rId27">
            <a:alphaModFix/>
          </a:blip>
          <a:stretch>
            <a:fillRect/>
          </a:stretch>
        </p:blipFill>
        <p:spPr>
          <a:xfrm>
            <a:off x="6201820" y="5971831"/>
            <a:ext cx="205201" cy="185126"/>
          </a:xfrm>
          <a:prstGeom prst="rect">
            <a:avLst/>
          </a:prstGeom>
          <a:noFill/>
          <a:ln>
            <a:noFill/>
          </a:ln>
        </p:spPr>
      </p:pic>
      <p:pic>
        <p:nvPicPr>
          <p:cNvPr id="1183" name="Google Shape;1183;p91" title="logo_29"/>
          <p:cNvPicPr preferRelativeResize="0"/>
          <p:nvPr/>
        </p:nvPicPr>
        <p:blipFill>
          <a:blip r:embed="rId28">
            <a:alphaModFix/>
          </a:blip>
          <a:stretch>
            <a:fillRect/>
          </a:stretch>
        </p:blipFill>
        <p:spPr>
          <a:xfrm>
            <a:off x="8015171" y="5976311"/>
            <a:ext cx="205199" cy="205200"/>
          </a:xfrm>
          <a:prstGeom prst="rect">
            <a:avLst/>
          </a:prstGeom>
          <a:noFill/>
          <a:ln>
            <a:noFill/>
          </a:ln>
        </p:spPr>
      </p:pic>
      <p:pic>
        <p:nvPicPr>
          <p:cNvPr id="1184" name="Google Shape;1184;p91" title="logo_30"/>
          <p:cNvPicPr preferRelativeResize="0"/>
          <p:nvPr/>
        </p:nvPicPr>
        <p:blipFill>
          <a:blip r:embed="rId29">
            <a:alphaModFix/>
          </a:blip>
          <a:stretch>
            <a:fillRect/>
          </a:stretch>
        </p:blipFill>
        <p:spPr>
          <a:xfrm>
            <a:off x="9904946" y="5910255"/>
            <a:ext cx="216626" cy="205200"/>
          </a:xfrm>
          <a:prstGeom prst="rect">
            <a:avLst/>
          </a:prstGeom>
          <a:noFill/>
          <a:ln>
            <a:noFill/>
          </a:ln>
        </p:spPr>
      </p:pic>
      <p:pic>
        <p:nvPicPr>
          <p:cNvPr id="1185" name="Google Shape;1185;p91" title="logo_11"/>
          <p:cNvPicPr preferRelativeResize="0"/>
          <p:nvPr/>
        </p:nvPicPr>
        <p:blipFill>
          <a:blip r:embed="rId30">
            <a:alphaModFix/>
          </a:blip>
          <a:stretch>
            <a:fillRect/>
          </a:stretch>
        </p:blipFill>
        <p:spPr>
          <a:xfrm>
            <a:off x="8015171" y="3391533"/>
            <a:ext cx="205199" cy="20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aphicFrame>
        <p:nvGraphicFramePr>
          <p:cNvPr id="312" name="Google Shape;312;p56" title="table2"/>
          <p:cNvGraphicFramePr/>
          <p:nvPr/>
        </p:nvGraphicFramePr>
        <p:xfrm>
          <a:off x="3862546" y="3863890"/>
          <a:ext cx="3000000" cy="3000000"/>
        </p:xfrm>
        <a:graphic>
          <a:graphicData uri="http://schemas.openxmlformats.org/drawingml/2006/table">
            <a:tbl>
              <a:tblPr>
                <a:noFill/>
                <a:tableStyleId>{FA8BC4F8-86A4-4555-8EEA-4E8877654544}</a:tableStyleId>
              </a:tblPr>
              <a:tblGrid>
                <a:gridCol w="1716950"/>
                <a:gridCol w="78567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Feeds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Feed</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AI Infrastructure</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$28.8B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Business Intelligence</a:t>
                      </a:r>
                      <a:endParaRPr sz="1100">
                        <a:solidFill>
                          <a:srgbClr val="999999"/>
                        </a:solidFill>
                        <a:latin typeface="Cambria"/>
                        <a:ea typeface="Cambria"/>
                        <a:cs typeface="Cambria"/>
                        <a:sym typeface="Cambria"/>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$6.3B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Autonomous Vehicles</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$5.8B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Road Transport Tech</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$5.6B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Big Data Analytics</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$5.5B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13" name="Google Shape;313;p56" title="Heading"/>
          <p:cNvSpPr/>
          <p:nvPr/>
        </p:nvSpPr>
        <p:spPr>
          <a:xfrm>
            <a:off x="508000" y="203200"/>
            <a:ext cx="111759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US Tech Snapshot - 2024</a:t>
            </a:r>
            <a:endParaRPr b="1" sz="4000">
              <a:solidFill>
                <a:srgbClr val="08528C"/>
              </a:solidFill>
              <a:latin typeface="Calibri"/>
              <a:ea typeface="Calibri"/>
              <a:cs typeface="Calibri"/>
              <a:sym typeface="Calibri"/>
            </a:endParaRPr>
          </a:p>
        </p:txBody>
      </p:sp>
      <p:graphicFrame>
        <p:nvGraphicFramePr>
          <p:cNvPr id="314" name="Google Shape;314;p56" title="table4"/>
          <p:cNvGraphicFramePr/>
          <p:nvPr/>
        </p:nvGraphicFramePr>
        <p:xfrm>
          <a:off x="9250349" y="1105747"/>
          <a:ext cx="3000000" cy="3000000"/>
        </p:xfrm>
        <a:graphic>
          <a:graphicData uri="http://schemas.openxmlformats.org/drawingml/2006/table">
            <a:tbl>
              <a:tblPr>
                <a:noFill/>
                <a:tableStyleId>{3957604C-1A65-4B10-8351-92650B73C763}</a:tableStyleId>
              </a:tblPr>
              <a:tblGrid>
                <a:gridCol w="1915675"/>
                <a:gridCol w="679300"/>
              </a:tblGrid>
              <a:tr h="33980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US Tech All time Stats</a:t>
                      </a:r>
                      <a:endParaRPr b="1" sz="1200">
                        <a:solidFill>
                          <a:srgbClr val="8B8B8B"/>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27400">
                <a:tc gridSpan="2">
                  <a:txBody>
                    <a:bodyPr/>
                    <a:lstStyle/>
                    <a:p>
                      <a:pPr indent="0" lvl="0" marL="0" marR="0" rtl="0" algn="l">
                        <a:lnSpc>
                          <a:spcPct val="100000"/>
                        </a:lnSpc>
                        <a:spcBef>
                          <a:spcPts val="0"/>
                        </a:spcBef>
                        <a:spcAft>
                          <a:spcPts val="0"/>
                        </a:spcAft>
                        <a:buClr>
                          <a:srgbClr val="7F7F7F"/>
                        </a:buClr>
                        <a:buSzPts val="1000"/>
                        <a:buFont typeface="Cambria"/>
                        <a:buNone/>
                      </a:pPr>
                      <a:r>
                        <a:rPr b="1" lang="en-US" sz="1200">
                          <a:solidFill>
                            <a:srgbClr val="000000"/>
                          </a:solidFill>
                          <a:latin typeface="Calibri"/>
                          <a:ea typeface="Calibri"/>
                          <a:cs typeface="Calibri"/>
                          <a:sym typeface="Calibri"/>
                        </a:rPr>
                        <a:t>Summary</a:t>
                      </a:r>
                      <a:endParaRPr b="1" sz="1200">
                        <a:solidFill>
                          <a:srgbClr val="000000"/>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All Companies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348,076</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Funded Companies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61,691</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Total Funding</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$1835.3B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84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Funding in last 24 months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$263B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84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Cumulative Valuation of all Unicorns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$407B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15" name="Google Shape;315;p56" title="table7"/>
          <p:cNvGraphicFramePr/>
          <p:nvPr/>
        </p:nvGraphicFramePr>
        <p:xfrm>
          <a:off x="9250349" y="5876997"/>
          <a:ext cx="3000000" cy="3000000"/>
        </p:xfrm>
        <a:graphic>
          <a:graphicData uri="http://schemas.openxmlformats.org/drawingml/2006/table">
            <a:tbl>
              <a:tblPr>
                <a:noFill/>
                <a:tableStyleId>{3957604C-1A65-4B10-8351-92650B73C763}</a:tableStyleId>
              </a:tblPr>
              <a:tblGrid>
                <a:gridCol w="1046875"/>
                <a:gridCol w="1548100"/>
              </a:tblGrid>
              <a:tr h="236425">
                <a:tc rowSpan="2">
                  <a:txBody>
                    <a:bodyPr/>
                    <a:lstStyle/>
                    <a:p>
                      <a:pPr indent="0" lvl="0" marL="0" rtl="0" algn="l">
                        <a:spcBef>
                          <a:spcPts val="0"/>
                        </a:spcBef>
                        <a:spcAft>
                          <a:spcPts val="0"/>
                        </a:spcAft>
                        <a:buNone/>
                      </a:pPr>
                      <a:r>
                        <a:rPr b="1" lang="en-US" sz="1200">
                          <a:latin typeface="Calibri"/>
                          <a:ea typeface="Calibri"/>
                          <a:cs typeface="Calibri"/>
                          <a:sym typeface="Calibri"/>
                        </a:rPr>
                        <a:t>Top Cities</a:t>
                      </a:r>
                      <a:endParaRPr b="1" sz="1200">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spcBef>
                          <a:spcPts val="0"/>
                        </a:spcBef>
                        <a:spcAft>
                          <a:spcPts val="0"/>
                        </a:spcAft>
                        <a:buNone/>
                      </a:pPr>
                      <a:r>
                        <a:rPr lang="en-US" sz="1100">
                          <a:solidFill>
                            <a:srgbClr val="08528C"/>
                          </a:solidFill>
                          <a:latin typeface="Calibri"/>
                          <a:ea typeface="Calibri"/>
                          <a:cs typeface="Calibri"/>
                          <a:sym typeface="Calibri"/>
                        </a:rPr>
                        <a:t>San Francisco ($352B)</a:t>
                      </a:r>
                      <a:endParaRPr sz="1100">
                        <a:solidFill>
                          <a:srgbClr val="08528C"/>
                        </a:solidFill>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vMerge="1"/>
                <a:tc>
                  <a:txBody>
                    <a:bodyPr/>
                    <a:lstStyle/>
                    <a:p>
                      <a:pPr indent="0" lvl="0" marL="0" rtl="0" algn="r">
                        <a:spcBef>
                          <a:spcPts val="0"/>
                        </a:spcBef>
                        <a:spcAft>
                          <a:spcPts val="0"/>
                        </a:spcAft>
                        <a:buNone/>
                      </a:pPr>
                      <a:r>
                        <a:rPr lang="en-US" sz="1100">
                          <a:solidFill>
                            <a:srgbClr val="08528C"/>
                          </a:solidFill>
                          <a:latin typeface="Calibri"/>
                          <a:ea typeface="Calibri"/>
                          <a:cs typeface="Calibri"/>
                          <a:sym typeface="Calibri"/>
                        </a:rPr>
                        <a:t>New York City ($189B)</a:t>
                      </a:r>
                      <a:endParaRPr sz="1000">
                        <a:solidFill>
                          <a:srgbClr val="08528C"/>
                        </a:solidFill>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16" name="Google Shape;316;p56" title="table5"/>
          <p:cNvGraphicFramePr/>
          <p:nvPr/>
        </p:nvGraphicFramePr>
        <p:xfrm>
          <a:off x="9250349" y="3016130"/>
          <a:ext cx="3000000" cy="3000000"/>
        </p:xfrm>
        <a:graphic>
          <a:graphicData uri="http://schemas.openxmlformats.org/drawingml/2006/table">
            <a:tbl>
              <a:tblPr>
                <a:noFill/>
                <a:tableStyleId>{3957604C-1A65-4B10-8351-92650B73C763}</a:tableStyleId>
              </a:tblPr>
              <a:tblGrid>
                <a:gridCol w="1915675"/>
                <a:gridCol w="679300"/>
              </a:tblGrid>
              <a:tr h="227400">
                <a:tc gridSpan="2">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Exits</a:t>
                      </a:r>
                      <a:endParaRPr b="1" sz="1200">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Acquisitions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19,306</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95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IPOs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2,643</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graphicFrame>
        <p:nvGraphicFramePr>
          <p:cNvPr id="317" name="Google Shape;317;p56" title="table6"/>
          <p:cNvGraphicFramePr/>
          <p:nvPr/>
        </p:nvGraphicFramePr>
        <p:xfrm>
          <a:off x="9250349" y="3724014"/>
          <a:ext cx="3000000" cy="3000000"/>
        </p:xfrm>
        <a:graphic>
          <a:graphicData uri="http://schemas.openxmlformats.org/drawingml/2006/table">
            <a:tbl>
              <a:tblPr>
                <a:noFill/>
                <a:tableStyleId>{3957604C-1A65-4B10-8351-92650B73C763}</a:tableStyleId>
              </a:tblPr>
              <a:tblGrid>
                <a:gridCol w="1915675"/>
                <a:gridCol w="679300"/>
              </a:tblGrid>
              <a:tr h="227400">
                <a:tc gridSpan="2">
                  <a:txBody>
                    <a:bodyPr/>
                    <a:lstStyle/>
                    <a:p>
                      <a:pPr indent="0" lvl="0" marL="0" marR="0" rtl="0" algn="l">
                        <a:lnSpc>
                          <a:spcPct val="100000"/>
                        </a:lnSpc>
                        <a:spcBef>
                          <a:spcPts val="0"/>
                        </a:spcBef>
                        <a:spcAft>
                          <a:spcPts val="0"/>
                        </a:spcAft>
                        <a:buNone/>
                      </a:pPr>
                      <a:r>
                        <a:rPr b="1" lang="en-US" sz="1200">
                          <a:solidFill>
                            <a:srgbClr val="000000"/>
                          </a:solidFill>
                          <a:latin typeface="Calibri"/>
                          <a:ea typeface="Calibri"/>
                          <a:cs typeface="Calibri"/>
                          <a:sym typeface="Calibri"/>
                        </a:rPr>
                        <a:t>Companies Covered</a:t>
                      </a:r>
                      <a:endParaRPr b="1" sz="1200">
                        <a:solidFill>
                          <a:srgbClr val="000000"/>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Unicorns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715</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Soonicorns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2,885</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Minicorns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7,133</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Editor’s Pick</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29,448</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Series A+</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17,158</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Series C+</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3,693</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Acqui-Hires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7,354</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61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Deadpooled</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79,166</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18" name="Google Shape;318;p56" title="table1"/>
          <p:cNvGraphicFramePr/>
          <p:nvPr/>
        </p:nvGraphicFramePr>
        <p:xfrm>
          <a:off x="557115" y="3863890"/>
          <a:ext cx="3000000" cy="3000000"/>
        </p:xfrm>
        <a:graphic>
          <a:graphicData uri="http://schemas.openxmlformats.org/drawingml/2006/table">
            <a:tbl>
              <a:tblPr>
                <a:noFill/>
                <a:tableStyleId>{FA8BC4F8-86A4-4555-8EEA-4E8877654544}</a:tableStyleId>
              </a:tblPr>
              <a:tblGrid>
                <a:gridCol w="1834575"/>
                <a:gridCol w="11741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a:t>
                      </a:r>
                      <a:endParaRPr b="1">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Company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Round Details</a:t>
                      </a:r>
                      <a:endParaRPr b="1" sz="1200">
                        <a:latin typeface="Calibri"/>
                        <a:ea typeface="Calibri"/>
                        <a:cs typeface="Calibri"/>
                        <a:sym typeface="Calibri"/>
                      </a:endParaRPr>
                    </a:p>
                  </a:txBody>
                  <a:tcPr marT="27425" marB="27425"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OpenAI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San Francisco)</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$6.6B - Series E</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xAI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(2023, Burlingame)</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$6.0B - Series B</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Waymo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(2009, Mountain View)</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$5.6B - Series C</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xAI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(2023, Burlingame)</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$5.0B - Series C</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Databricks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(2013, San Francisco)</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$5.0B - Series J</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319" name="Google Shape;319;p56" title="logo2"/>
          <p:cNvPicPr preferRelativeResize="0"/>
          <p:nvPr/>
        </p:nvPicPr>
        <p:blipFill>
          <a:blip r:embed="rId3">
            <a:alphaModFix/>
          </a:blip>
          <a:stretch>
            <a:fillRect/>
          </a:stretch>
        </p:blipFill>
        <p:spPr>
          <a:xfrm>
            <a:off x="592718" y="4820723"/>
            <a:ext cx="270000" cy="270000"/>
          </a:xfrm>
          <a:prstGeom prst="rect">
            <a:avLst/>
          </a:prstGeom>
          <a:noFill/>
          <a:ln cap="flat" cmpd="sng" w="9525">
            <a:solidFill>
              <a:srgbClr val="D9D9D9"/>
            </a:solidFill>
            <a:prstDash val="solid"/>
            <a:round/>
            <a:headEnd len="sm" w="sm" type="none"/>
            <a:tailEnd len="sm" w="sm" type="none"/>
          </a:ln>
        </p:spPr>
      </p:pic>
      <p:pic>
        <p:nvPicPr>
          <p:cNvPr id="320" name="Google Shape;320;p56" title="logo3"/>
          <p:cNvPicPr preferRelativeResize="0"/>
          <p:nvPr/>
        </p:nvPicPr>
        <p:blipFill>
          <a:blip r:embed="rId4">
            <a:alphaModFix/>
          </a:blip>
          <a:stretch>
            <a:fillRect/>
          </a:stretch>
        </p:blipFill>
        <p:spPr>
          <a:xfrm>
            <a:off x="592718" y="5265888"/>
            <a:ext cx="270000" cy="270000"/>
          </a:xfrm>
          <a:prstGeom prst="rect">
            <a:avLst/>
          </a:prstGeom>
          <a:noFill/>
          <a:ln cap="flat" cmpd="sng" w="9525">
            <a:solidFill>
              <a:srgbClr val="D9D9D9"/>
            </a:solidFill>
            <a:prstDash val="solid"/>
            <a:round/>
            <a:headEnd len="sm" w="sm" type="none"/>
            <a:tailEnd len="sm" w="sm" type="none"/>
          </a:ln>
        </p:spPr>
      </p:pic>
      <p:pic>
        <p:nvPicPr>
          <p:cNvPr id="321" name="Google Shape;321;p56" title="logo4"/>
          <p:cNvPicPr preferRelativeResize="0"/>
          <p:nvPr/>
        </p:nvPicPr>
        <p:blipFill>
          <a:blip r:embed="rId3">
            <a:alphaModFix/>
          </a:blip>
          <a:stretch>
            <a:fillRect/>
          </a:stretch>
        </p:blipFill>
        <p:spPr>
          <a:xfrm>
            <a:off x="592718" y="5612871"/>
            <a:ext cx="270000" cy="270000"/>
          </a:xfrm>
          <a:prstGeom prst="rect">
            <a:avLst/>
          </a:prstGeom>
          <a:noFill/>
          <a:ln cap="flat" cmpd="sng" w="9525">
            <a:solidFill>
              <a:srgbClr val="D9D9D9"/>
            </a:solidFill>
            <a:prstDash val="solid"/>
            <a:round/>
            <a:headEnd len="sm" w="sm" type="none"/>
            <a:tailEnd len="sm" w="sm" type="none"/>
          </a:ln>
        </p:spPr>
      </p:pic>
      <p:pic>
        <p:nvPicPr>
          <p:cNvPr id="322" name="Google Shape;322;p56" title="logo1"/>
          <p:cNvPicPr preferRelativeResize="0"/>
          <p:nvPr/>
        </p:nvPicPr>
        <p:blipFill>
          <a:blip r:embed="rId5">
            <a:alphaModFix/>
          </a:blip>
          <a:stretch>
            <a:fillRect/>
          </a:stretch>
        </p:blipFill>
        <p:spPr>
          <a:xfrm>
            <a:off x="593999" y="4424659"/>
            <a:ext cx="270000" cy="265573"/>
          </a:xfrm>
          <a:prstGeom prst="rect">
            <a:avLst/>
          </a:prstGeom>
          <a:noFill/>
          <a:ln>
            <a:noFill/>
          </a:ln>
        </p:spPr>
      </p:pic>
      <p:pic>
        <p:nvPicPr>
          <p:cNvPr id="323" name="Google Shape;323;p56" title="logo5"/>
          <p:cNvPicPr preferRelativeResize="0"/>
          <p:nvPr/>
        </p:nvPicPr>
        <p:blipFill>
          <a:blip r:embed="rId6">
            <a:alphaModFix/>
          </a:blip>
          <a:stretch>
            <a:fillRect/>
          </a:stretch>
        </p:blipFill>
        <p:spPr>
          <a:xfrm>
            <a:off x="592718" y="5999110"/>
            <a:ext cx="270000" cy="270000"/>
          </a:xfrm>
          <a:prstGeom prst="rect">
            <a:avLst/>
          </a:prstGeom>
          <a:noFill/>
          <a:ln cap="flat" cmpd="sng" w="9525">
            <a:solidFill>
              <a:srgbClr val="D9D9D9"/>
            </a:solidFill>
            <a:prstDash val="solid"/>
            <a:round/>
            <a:headEnd len="sm" w="sm" type="none"/>
            <a:tailEnd len="sm" w="sm" type="none"/>
          </a:ln>
        </p:spPr>
      </p:pic>
      <p:graphicFrame>
        <p:nvGraphicFramePr>
          <p:cNvPr id="324" name="Google Shape;324;p56" title="table3"/>
          <p:cNvGraphicFramePr/>
          <p:nvPr/>
        </p:nvGraphicFramePr>
        <p:xfrm>
          <a:off x="6685018" y="3863890"/>
          <a:ext cx="3000000" cy="3000000"/>
        </p:xfrm>
        <a:graphic>
          <a:graphicData uri="http://schemas.openxmlformats.org/drawingml/2006/table">
            <a:tbl>
              <a:tblPr>
                <a:noFill/>
                <a:tableStyleId>{FA8BC4F8-86A4-4555-8EEA-4E8877654544}</a:tableStyleId>
              </a:tblPr>
              <a:tblGrid>
                <a:gridCol w="1590100"/>
                <a:gridCol w="7589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a:t>
                      </a:r>
                      <a:r>
                        <a:rPr b="1" lang="en-US">
                          <a:solidFill>
                            <a:srgbClr val="08528C"/>
                          </a:solidFill>
                          <a:latin typeface="Calibri"/>
                          <a:ea typeface="Calibri"/>
                          <a:cs typeface="Calibri"/>
                          <a:sym typeface="Calibri"/>
                        </a:rPr>
                        <a:t>Cities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San Francisco</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$31.1B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900"/>
                        <a:buFont typeface="Arial"/>
                        <a:buNone/>
                      </a:pPr>
                      <a:r>
                        <a:rPr lang="en-US" sz="1100">
                          <a:latin typeface="Calibri"/>
                          <a:ea typeface="Calibri"/>
                          <a:cs typeface="Calibri"/>
                          <a:sym typeface="Calibri"/>
                        </a:rPr>
                        <a:t>New York City</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$12.0B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Burlingame</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$11.2B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Mountain View</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$7.9B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San Anselmo</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$6.8B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25" name="Google Shape;325;p56"/>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pSp>
        <p:nvGrpSpPr>
          <p:cNvPr id="326" name="Google Shape;326;p56"/>
          <p:cNvGrpSpPr/>
          <p:nvPr/>
        </p:nvGrpSpPr>
        <p:grpSpPr>
          <a:xfrm>
            <a:off x="499405" y="1481931"/>
            <a:ext cx="2051771" cy="558293"/>
            <a:chOff x="499405" y="1481931"/>
            <a:chExt cx="2051771" cy="558293"/>
          </a:xfrm>
        </p:grpSpPr>
        <p:sp>
          <p:nvSpPr>
            <p:cNvPr id="327" name="Google Shape;327;p56"/>
            <p:cNvSpPr txBox="1"/>
            <p:nvPr/>
          </p:nvSpPr>
          <p:spPr>
            <a:xfrm>
              <a:off x="948300" y="1886324"/>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a:t>
              </a:r>
              <a:endParaRPr sz="1100">
                <a:latin typeface="Calibri"/>
                <a:ea typeface="Calibri"/>
                <a:cs typeface="Calibri"/>
                <a:sym typeface="Calibri"/>
              </a:endParaRPr>
            </a:p>
          </p:txBody>
        </p:sp>
        <p:pic>
          <p:nvPicPr>
            <p:cNvPr id="328" name="Google Shape;328;p56"/>
            <p:cNvPicPr preferRelativeResize="0"/>
            <p:nvPr/>
          </p:nvPicPr>
          <p:blipFill rotWithShape="1">
            <a:blip r:embed="rId7">
              <a:alphaModFix/>
            </a:blip>
            <a:srcRect b="0" l="0" r="0" t="0"/>
            <a:stretch/>
          </p:blipFill>
          <p:spPr>
            <a:xfrm>
              <a:off x="499405" y="1481931"/>
              <a:ext cx="360000" cy="359971"/>
            </a:xfrm>
            <a:prstGeom prst="rect">
              <a:avLst/>
            </a:prstGeom>
            <a:noFill/>
            <a:ln>
              <a:noFill/>
            </a:ln>
          </p:spPr>
        </p:pic>
        <p:cxnSp>
          <p:nvCxnSpPr>
            <p:cNvPr id="329" name="Google Shape;329;p56"/>
            <p:cNvCxnSpPr/>
            <p:nvPr/>
          </p:nvCxnSpPr>
          <p:spPr>
            <a:xfrm flipH="1" rot="10800000">
              <a:off x="950976" y="1858575"/>
              <a:ext cx="1600200" cy="3000"/>
            </a:xfrm>
            <a:prstGeom prst="straightConnector1">
              <a:avLst/>
            </a:prstGeom>
            <a:noFill/>
            <a:ln cap="flat" cmpd="sng" w="9525">
              <a:solidFill>
                <a:srgbClr val="D9D9D9"/>
              </a:solidFill>
              <a:prstDash val="solid"/>
              <a:round/>
              <a:headEnd len="sm" w="sm" type="none"/>
              <a:tailEnd len="sm" w="sm" type="none"/>
            </a:ln>
          </p:spPr>
        </p:cxnSp>
      </p:grpSp>
      <p:grpSp>
        <p:nvGrpSpPr>
          <p:cNvPr id="330" name="Google Shape;330;p56"/>
          <p:cNvGrpSpPr/>
          <p:nvPr/>
        </p:nvGrpSpPr>
        <p:grpSpPr>
          <a:xfrm>
            <a:off x="4886416" y="1492911"/>
            <a:ext cx="2001681" cy="701217"/>
            <a:chOff x="4847175" y="1492911"/>
            <a:chExt cx="2001681" cy="701217"/>
          </a:xfrm>
        </p:grpSpPr>
        <p:sp>
          <p:nvSpPr>
            <p:cNvPr id="331" name="Google Shape;331;p56"/>
            <p:cNvSpPr txBox="1"/>
            <p:nvPr/>
          </p:nvSpPr>
          <p:spPr>
            <a:xfrm>
              <a:off x="5249995"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Series A+ rounds</a:t>
              </a:r>
              <a:endParaRPr i="0" sz="1100" u="none" cap="none" strike="noStrike">
                <a:solidFill>
                  <a:srgbClr val="000000"/>
                </a:solidFill>
                <a:latin typeface="Calibri"/>
                <a:ea typeface="Calibri"/>
                <a:cs typeface="Calibri"/>
                <a:sym typeface="Calibri"/>
              </a:endParaRPr>
            </a:p>
          </p:txBody>
        </p:sp>
        <p:pic>
          <p:nvPicPr>
            <p:cNvPr id="332" name="Google Shape;332;p56"/>
            <p:cNvPicPr preferRelativeResize="0"/>
            <p:nvPr/>
          </p:nvPicPr>
          <p:blipFill>
            <a:blip r:embed="rId8">
              <a:alphaModFix/>
            </a:blip>
            <a:stretch>
              <a:fillRect/>
            </a:stretch>
          </p:blipFill>
          <p:spPr>
            <a:xfrm>
              <a:off x="4847175" y="1492911"/>
              <a:ext cx="356616" cy="356616"/>
            </a:xfrm>
            <a:prstGeom prst="rect">
              <a:avLst/>
            </a:prstGeom>
            <a:noFill/>
            <a:ln>
              <a:noFill/>
            </a:ln>
          </p:spPr>
        </p:pic>
        <p:cxnSp>
          <p:nvCxnSpPr>
            <p:cNvPr id="333" name="Google Shape;333;p56"/>
            <p:cNvCxnSpPr/>
            <p:nvPr/>
          </p:nvCxnSpPr>
          <p:spPr>
            <a:xfrm flipH="1" rot="10800000">
              <a:off x="52486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334" name="Google Shape;334;p56"/>
          <p:cNvSpPr txBox="1"/>
          <p:nvPr/>
        </p:nvSpPr>
        <p:spPr>
          <a:xfrm>
            <a:off x="5289100" y="304895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Acquisitions</a:t>
            </a:r>
            <a:endParaRPr sz="1100">
              <a:latin typeface="Calibri"/>
              <a:ea typeface="Calibri"/>
              <a:cs typeface="Calibri"/>
              <a:sym typeface="Calibri"/>
            </a:endParaRPr>
          </a:p>
        </p:txBody>
      </p:sp>
      <p:pic>
        <p:nvPicPr>
          <p:cNvPr id="335" name="Google Shape;335;p56"/>
          <p:cNvPicPr preferRelativeResize="0"/>
          <p:nvPr/>
        </p:nvPicPr>
        <p:blipFill>
          <a:blip r:embed="rId9">
            <a:alphaModFix/>
          </a:blip>
          <a:stretch>
            <a:fillRect/>
          </a:stretch>
        </p:blipFill>
        <p:spPr>
          <a:xfrm>
            <a:off x="4882896" y="2676825"/>
            <a:ext cx="360000" cy="360000"/>
          </a:xfrm>
          <a:prstGeom prst="rect">
            <a:avLst/>
          </a:prstGeom>
          <a:noFill/>
          <a:ln>
            <a:noFill/>
          </a:ln>
        </p:spPr>
      </p:pic>
      <p:cxnSp>
        <p:nvCxnSpPr>
          <p:cNvPr id="336" name="Google Shape;336;p56"/>
          <p:cNvCxnSpPr/>
          <p:nvPr/>
        </p:nvCxnSpPr>
        <p:spPr>
          <a:xfrm flipH="1" rot="10800000">
            <a:off x="5287761" y="3024294"/>
            <a:ext cx="1600200" cy="3000"/>
          </a:xfrm>
          <a:prstGeom prst="straightConnector1">
            <a:avLst/>
          </a:prstGeom>
          <a:noFill/>
          <a:ln cap="flat" cmpd="sng" w="9525">
            <a:solidFill>
              <a:srgbClr val="D9D9D9"/>
            </a:solidFill>
            <a:prstDash val="solid"/>
            <a:round/>
            <a:headEnd len="sm" w="sm" type="none"/>
            <a:tailEnd len="sm" w="sm" type="none"/>
          </a:ln>
        </p:spPr>
      </p:cxnSp>
      <p:grpSp>
        <p:nvGrpSpPr>
          <p:cNvPr id="337" name="Google Shape;337;p56"/>
          <p:cNvGrpSpPr/>
          <p:nvPr/>
        </p:nvGrpSpPr>
        <p:grpSpPr>
          <a:xfrm>
            <a:off x="2768677" y="1489495"/>
            <a:ext cx="2016660" cy="704633"/>
            <a:chOff x="2774796" y="1489495"/>
            <a:chExt cx="2016660" cy="704633"/>
          </a:xfrm>
        </p:grpSpPr>
        <p:sp>
          <p:nvSpPr>
            <p:cNvPr id="338" name="Google Shape;338;p56"/>
            <p:cNvSpPr txBox="1"/>
            <p:nvPr/>
          </p:nvSpPr>
          <p:spPr>
            <a:xfrm>
              <a:off x="3187762" y="1886328"/>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 rounds</a:t>
              </a:r>
              <a:endParaRPr sz="1100">
                <a:latin typeface="Calibri"/>
                <a:ea typeface="Calibri"/>
                <a:cs typeface="Calibri"/>
                <a:sym typeface="Calibri"/>
              </a:endParaRPr>
            </a:p>
          </p:txBody>
        </p:sp>
        <p:pic>
          <p:nvPicPr>
            <p:cNvPr id="339" name="Google Shape;339;p56"/>
            <p:cNvPicPr preferRelativeResize="0"/>
            <p:nvPr/>
          </p:nvPicPr>
          <p:blipFill rotWithShape="1">
            <a:blip r:embed="rId10">
              <a:alphaModFix/>
            </a:blip>
            <a:srcRect b="0" l="0" r="0" t="0"/>
            <a:stretch/>
          </p:blipFill>
          <p:spPr>
            <a:xfrm>
              <a:off x="2774796" y="1489495"/>
              <a:ext cx="324000" cy="324000"/>
            </a:xfrm>
            <a:prstGeom prst="rect">
              <a:avLst/>
            </a:prstGeom>
            <a:noFill/>
            <a:ln>
              <a:noFill/>
            </a:ln>
          </p:spPr>
        </p:pic>
        <p:cxnSp>
          <p:nvCxnSpPr>
            <p:cNvPr id="340" name="Google Shape;340;p56"/>
            <p:cNvCxnSpPr/>
            <p:nvPr/>
          </p:nvCxnSpPr>
          <p:spPr>
            <a:xfrm flipH="1" rot="10800000">
              <a:off x="31912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341" name="Google Shape;341;p56"/>
          <p:cNvSpPr txBox="1"/>
          <p:nvPr/>
        </p:nvSpPr>
        <p:spPr>
          <a:xfrm>
            <a:off x="949862" y="3010528"/>
            <a:ext cx="1365300" cy="307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000"/>
              <a:buFont typeface="Arial"/>
              <a:buNone/>
            </a:pPr>
            <a:r>
              <a:rPr lang="en-US" sz="1100">
                <a:solidFill>
                  <a:srgbClr val="000000"/>
                </a:solidFill>
                <a:latin typeface="Calibri"/>
                <a:ea typeface="Calibri"/>
                <a:cs typeface="Calibri"/>
                <a:sym typeface="Calibri"/>
              </a:rPr>
              <a:t>New additions to Soonicorn Club</a:t>
            </a:r>
            <a:endParaRPr sz="1100">
              <a:solidFill>
                <a:srgbClr val="000000"/>
              </a:solidFill>
              <a:latin typeface="Calibri"/>
              <a:ea typeface="Calibri"/>
              <a:cs typeface="Calibri"/>
              <a:sym typeface="Calibri"/>
            </a:endParaRPr>
          </a:p>
        </p:txBody>
      </p:sp>
      <p:pic>
        <p:nvPicPr>
          <p:cNvPr id="342" name="Google Shape;342;p56"/>
          <p:cNvPicPr preferRelativeResize="0"/>
          <p:nvPr/>
        </p:nvPicPr>
        <p:blipFill>
          <a:blip r:embed="rId11">
            <a:alphaModFix/>
          </a:blip>
          <a:stretch>
            <a:fillRect/>
          </a:stretch>
        </p:blipFill>
        <p:spPr>
          <a:xfrm>
            <a:off x="502920" y="2628549"/>
            <a:ext cx="324000" cy="324000"/>
          </a:xfrm>
          <a:prstGeom prst="rect">
            <a:avLst/>
          </a:prstGeom>
          <a:noFill/>
          <a:ln>
            <a:noFill/>
          </a:ln>
        </p:spPr>
      </p:pic>
      <p:cxnSp>
        <p:nvCxnSpPr>
          <p:cNvPr id="343" name="Google Shape;343;p56"/>
          <p:cNvCxnSpPr/>
          <p:nvPr/>
        </p:nvCxnSpPr>
        <p:spPr>
          <a:xfrm flipH="1" rot="10800000">
            <a:off x="953356" y="2985869"/>
            <a:ext cx="1600200" cy="3000"/>
          </a:xfrm>
          <a:prstGeom prst="straightConnector1">
            <a:avLst/>
          </a:prstGeom>
          <a:noFill/>
          <a:ln cap="flat" cmpd="sng" w="9525">
            <a:solidFill>
              <a:srgbClr val="D9D9D9"/>
            </a:solidFill>
            <a:prstDash val="solid"/>
            <a:round/>
            <a:headEnd len="sm" w="sm" type="none"/>
            <a:tailEnd len="sm" w="sm" type="none"/>
          </a:ln>
        </p:spPr>
      </p:cxnSp>
      <p:sp>
        <p:nvSpPr>
          <p:cNvPr id="344" name="Google Shape;344;p56" title="textBox1"/>
          <p:cNvSpPr txBox="1"/>
          <p:nvPr/>
        </p:nvSpPr>
        <p:spPr>
          <a:xfrm>
            <a:off x="975224" y="1455825"/>
            <a:ext cx="17094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$140B</a:t>
            </a:r>
            <a:r>
              <a:rPr b="1" lang="en-US" sz="1200">
                <a:solidFill>
                  <a:srgbClr val="A9A9A9"/>
                </a:solidFill>
                <a:latin typeface="Calibri"/>
                <a:ea typeface="Calibri"/>
                <a:cs typeface="Calibri"/>
                <a:sym typeface="Calibri"/>
              </a:rPr>
              <a:t> </a:t>
            </a:r>
            <a:r>
              <a:rPr b="1" lang="en-US" sz="900">
                <a:solidFill>
                  <a:srgbClr val="A9A9A9"/>
                </a:solidFill>
                <a:latin typeface="Calibri"/>
                <a:ea typeface="Calibri"/>
                <a:cs typeface="Calibri"/>
                <a:sym typeface="Calibri"/>
              </a:rPr>
              <a:t>(vs $122B,</a:t>
            </a:r>
            <a:r>
              <a:rPr b="1" lang="en-US" sz="900">
                <a:solidFill>
                  <a:srgbClr val="00B050"/>
                </a:solidFill>
                <a:latin typeface="Calibri"/>
                <a:ea typeface="Calibri"/>
                <a:cs typeface="Calibri"/>
                <a:sym typeface="Calibri"/>
              </a:rPr>
              <a:t>▲15%</a:t>
            </a:r>
            <a:r>
              <a:rPr b="1" lang="en-US" sz="900">
                <a:solidFill>
                  <a:srgbClr val="A9A9A9"/>
                </a:solidFill>
                <a:latin typeface="Calibri"/>
                <a:ea typeface="Calibri"/>
                <a:cs typeface="Calibri"/>
                <a:sym typeface="Calibri"/>
              </a:rPr>
              <a:t>)</a:t>
            </a:r>
            <a:endParaRPr b="1" sz="900">
              <a:solidFill>
                <a:srgbClr val="A9A9A9"/>
              </a:solidFill>
              <a:latin typeface="Calibri"/>
              <a:ea typeface="Calibri"/>
              <a:cs typeface="Calibri"/>
              <a:sym typeface="Calibri"/>
            </a:endParaRPr>
          </a:p>
        </p:txBody>
      </p:sp>
      <p:sp>
        <p:nvSpPr>
          <p:cNvPr id="345" name="Google Shape;345;p56" title="textBox2"/>
          <p:cNvSpPr txBox="1"/>
          <p:nvPr/>
        </p:nvSpPr>
        <p:spPr>
          <a:xfrm>
            <a:off x="3187747" y="1455375"/>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5561</a:t>
            </a:r>
            <a:r>
              <a:rPr b="1" lang="en-US" sz="1200">
                <a:solidFill>
                  <a:srgbClr val="A9A9A9"/>
                </a:solidFill>
                <a:latin typeface="Calibri"/>
                <a:ea typeface="Calibri"/>
                <a:cs typeface="Calibri"/>
                <a:sym typeface="Calibri"/>
              </a:rPr>
              <a:t> (vs 7309,</a:t>
            </a:r>
            <a:r>
              <a:rPr b="1" lang="en-US" sz="1200">
                <a:solidFill>
                  <a:srgbClr val="FF0000"/>
                </a:solidFill>
                <a:latin typeface="Calibri"/>
                <a:ea typeface="Calibri"/>
                <a:cs typeface="Calibri"/>
                <a:sym typeface="Calibri"/>
              </a:rPr>
              <a:t>▼23%</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46" name="Google Shape;346;p56" title="textBox3"/>
          <p:cNvSpPr txBox="1"/>
          <p:nvPr/>
        </p:nvSpPr>
        <p:spPr>
          <a:xfrm>
            <a:off x="5323400" y="1455825"/>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3054</a:t>
            </a:r>
            <a:r>
              <a:rPr b="1" lang="en-US" sz="1200">
                <a:solidFill>
                  <a:srgbClr val="A9A9A9"/>
                </a:solidFill>
                <a:latin typeface="Calibri"/>
                <a:ea typeface="Calibri"/>
                <a:cs typeface="Calibri"/>
                <a:sym typeface="Calibri"/>
              </a:rPr>
              <a:t> (</a:t>
            </a:r>
            <a:r>
              <a:rPr b="1" lang="en-US" sz="1000">
                <a:solidFill>
                  <a:srgbClr val="A9A9A9"/>
                </a:solidFill>
                <a:latin typeface="Calibri"/>
                <a:ea typeface="Calibri"/>
                <a:cs typeface="Calibri"/>
                <a:sym typeface="Calibri"/>
              </a:rPr>
              <a:t>vs 3621,</a:t>
            </a:r>
            <a:r>
              <a:rPr b="1" lang="en-US" sz="1000">
                <a:solidFill>
                  <a:srgbClr val="FF0000"/>
                </a:solidFill>
                <a:latin typeface="Calibri"/>
                <a:ea typeface="Calibri"/>
                <a:cs typeface="Calibri"/>
                <a:sym typeface="Calibri"/>
              </a:rPr>
              <a:t>▼15%</a:t>
            </a:r>
            <a:r>
              <a:rPr b="1" lang="en-US" sz="1000">
                <a:solidFill>
                  <a:srgbClr val="A9A9A9"/>
                </a:solidFill>
                <a:latin typeface="Calibri"/>
                <a:ea typeface="Calibri"/>
                <a:cs typeface="Calibri"/>
                <a:sym typeface="Calibri"/>
              </a:rPr>
              <a:t>)</a:t>
            </a:r>
            <a:endParaRPr b="1" i="0" sz="1000" u="none" cap="none" strike="noStrike">
              <a:solidFill>
                <a:srgbClr val="A9A9A9"/>
              </a:solidFill>
              <a:latin typeface="Calibri"/>
              <a:ea typeface="Calibri"/>
              <a:cs typeface="Calibri"/>
              <a:sym typeface="Calibri"/>
            </a:endParaRPr>
          </a:p>
        </p:txBody>
      </p:sp>
      <p:sp>
        <p:nvSpPr>
          <p:cNvPr id="347" name="Google Shape;347;p56"/>
          <p:cNvSpPr txBox="1"/>
          <p:nvPr/>
        </p:nvSpPr>
        <p:spPr>
          <a:xfrm>
            <a:off x="7421124"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First Time Funded Companies </a:t>
            </a:r>
            <a:endParaRPr i="0" sz="1100" u="none" cap="none" strike="noStrike">
              <a:solidFill>
                <a:srgbClr val="000000"/>
              </a:solidFill>
              <a:latin typeface="Calibri"/>
              <a:ea typeface="Calibri"/>
              <a:cs typeface="Calibri"/>
              <a:sym typeface="Calibri"/>
            </a:endParaRPr>
          </a:p>
        </p:txBody>
      </p:sp>
      <p:cxnSp>
        <p:nvCxnSpPr>
          <p:cNvPr id="348" name="Google Shape;348;p56"/>
          <p:cNvCxnSpPr/>
          <p:nvPr/>
        </p:nvCxnSpPr>
        <p:spPr>
          <a:xfrm flipH="1" rot="10800000">
            <a:off x="7421136" y="1858575"/>
            <a:ext cx="1600200" cy="3000"/>
          </a:xfrm>
          <a:prstGeom prst="straightConnector1">
            <a:avLst/>
          </a:prstGeom>
          <a:noFill/>
          <a:ln cap="flat" cmpd="sng" w="9525">
            <a:solidFill>
              <a:srgbClr val="D9D9D9"/>
            </a:solidFill>
            <a:prstDash val="solid"/>
            <a:round/>
            <a:headEnd len="sm" w="sm" type="none"/>
            <a:tailEnd len="sm" w="sm" type="none"/>
          </a:ln>
        </p:spPr>
      </p:cxnSp>
      <p:pic>
        <p:nvPicPr>
          <p:cNvPr id="349" name="Google Shape;349;p56"/>
          <p:cNvPicPr preferRelativeResize="0"/>
          <p:nvPr/>
        </p:nvPicPr>
        <p:blipFill rotWithShape="1">
          <a:blip r:embed="rId12">
            <a:alphaModFix/>
          </a:blip>
          <a:srcRect b="0" l="0" r="0" t="-887"/>
          <a:stretch/>
        </p:blipFill>
        <p:spPr>
          <a:xfrm>
            <a:off x="6989175" y="1468300"/>
            <a:ext cx="360001" cy="363200"/>
          </a:xfrm>
          <a:prstGeom prst="rect">
            <a:avLst/>
          </a:prstGeom>
          <a:noFill/>
          <a:ln>
            <a:noFill/>
          </a:ln>
        </p:spPr>
      </p:pic>
      <p:sp>
        <p:nvSpPr>
          <p:cNvPr id="350" name="Google Shape;350;p56" title="textBox4"/>
          <p:cNvSpPr txBox="1"/>
          <p:nvPr/>
        </p:nvSpPr>
        <p:spPr>
          <a:xfrm>
            <a:off x="7461751" y="1416700"/>
            <a:ext cx="15771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2600"/>
              <a:buFont typeface="Arial"/>
              <a:buNone/>
            </a:pPr>
            <a:r>
              <a:rPr b="1" lang="en-US" sz="2400">
                <a:solidFill>
                  <a:srgbClr val="08528C"/>
                </a:solidFill>
                <a:latin typeface="Calibri"/>
                <a:ea typeface="Calibri"/>
                <a:cs typeface="Calibri"/>
                <a:sym typeface="Calibri"/>
              </a:rPr>
              <a:t>2305</a:t>
            </a:r>
            <a:r>
              <a:rPr b="1" lang="en-US" sz="1200">
                <a:solidFill>
                  <a:srgbClr val="A9A9A9"/>
                </a:solidFill>
                <a:latin typeface="Calibri"/>
                <a:ea typeface="Calibri"/>
                <a:cs typeface="Calibri"/>
                <a:sym typeface="Calibri"/>
              </a:rPr>
              <a:t> (vs 3333,</a:t>
            </a:r>
            <a:r>
              <a:rPr b="1" lang="en-US" sz="1200">
                <a:solidFill>
                  <a:srgbClr val="FF0000"/>
                </a:solidFill>
                <a:latin typeface="Calibri"/>
                <a:ea typeface="Calibri"/>
                <a:cs typeface="Calibri"/>
                <a:sym typeface="Calibri"/>
              </a:rPr>
              <a:t>▼30%</a:t>
            </a:r>
            <a:r>
              <a:rPr b="1" lang="en-US" sz="1200">
                <a:solidFill>
                  <a:srgbClr val="A9A9A9"/>
                </a:solidFill>
                <a:latin typeface="Calibri"/>
                <a:ea typeface="Calibri"/>
                <a:cs typeface="Calibri"/>
                <a:sym typeface="Calibri"/>
              </a:rPr>
              <a:t>)</a:t>
            </a:r>
            <a:endParaRPr b="1" sz="2400">
              <a:solidFill>
                <a:srgbClr val="08528C"/>
              </a:solidFill>
              <a:latin typeface="Calibri"/>
              <a:ea typeface="Calibri"/>
              <a:cs typeface="Calibri"/>
              <a:sym typeface="Calibri"/>
            </a:endParaRPr>
          </a:p>
        </p:txBody>
      </p:sp>
      <p:sp>
        <p:nvSpPr>
          <p:cNvPr id="351" name="Google Shape;351;p56" title="textBox5"/>
          <p:cNvSpPr txBox="1"/>
          <p:nvPr/>
        </p:nvSpPr>
        <p:spPr>
          <a:xfrm>
            <a:off x="969031" y="2574200"/>
            <a:ext cx="1679700" cy="352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2600"/>
              <a:buFont typeface="Arial"/>
              <a:buNone/>
            </a:pPr>
            <a:r>
              <a:rPr b="1" lang="en-US" sz="2400">
                <a:solidFill>
                  <a:srgbClr val="08528C"/>
                </a:solidFill>
                <a:latin typeface="Calibri"/>
                <a:ea typeface="Calibri"/>
                <a:cs typeface="Calibri"/>
                <a:sym typeface="Calibri"/>
              </a:rPr>
              <a:t>495</a:t>
            </a:r>
            <a:r>
              <a:rPr b="1" lang="en-US" sz="1200">
                <a:solidFill>
                  <a:srgbClr val="A9A9A9"/>
                </a:solidFill>
                <a:latin typeface="Calibri"/>
                <a:ea typeface="Calibri"/>
                <a:cs typeface="Calibri"/>
                <a:sym typeface="Calibri"/>
              </a:rPr>
              <a:t> (vs 808,</a:t>
            </a:r>
            <a:r>
              <a:rPr b="1" lang="en-US" sz="1200">
                <a:solidFill>
                  <a:srgbClr val="FF0000"/>
                </a:solidFill>
                <a:latin typeface="Calibri"/>
                <a:ea typeface="Calibri"/>
                <a:cs typeface="Calibri"/>
                <a:sym typeface="Calibri"/>
              </a:rPr>
              <a:t>▼38%</a:t>
            </a:r>
            <a:r>
              <a:rPr b="1" lang="en-US" sz="1200">
                <a:solidFill>
                  <a:srgbClr val="A9A9A9"/>
                </a:solidFill>
                <a:latin typeface="Calibri"/>
                <a:ea typeface="Calibri"/>
                <a:cs typeface="Calibri"/>
                <a:sym typeface="Calibri"/>
              </a:rPr>
              <a:t>)</a:t>
            </a:r>
            <a:endParaRPr b="1" sz="2400">
              <a:solidFill>
                <a:srgbClr val="08528C"/>
              </a:solidFill>
              <a:latin typeface="Calibri"/>
              <a:ea typeface="Calibri"/>
              <a:cs typeface="Calibri"/>
              <a:sym typeface="Calibri"/>
            </a:endParaRPr>
          </a:p>
        </p:txBody>
      </p:sp>
      <p:sp>
        <p:nvSpPr>
          <p:cNvPr id="352" name="Google Shape;352;p56" title="textBox7"/>
          <p:cNvSpPr txBox="1"/>
          <p:nvPr/>
        </p:nvSpPr>
        <p:spPr>
          <a:xfrm>
            <a:off x="5338910" y="2618000"/>
            <a:ext cx="1679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1384</a:t>
            </a:r>
            <a:r>
              <a:rPr b="1" lang="en-US" sz="1200">
                <a:solidFill>
                  <a:srgbClr val="A9A9A9"/>
                </a:solidFill>
                <a:latin typeface="Calibri"/>
                <a:ea typeface="Calibri"/>
                <a:cs typeface="Calibri"/>
                <a:sym typeface="Calibri"/>
              </a:rPr>
              <a:t>  (vs 1467,</a:t>
            </a:r>
            <a:r>
              <a:rPr b="1" lang="en-US" sz="1200">
                <a:solidFill>
                  <a:srgbClr val="FF0000"/>
                </a:solidFill>
                <a:latin typeface="Calibri"/>
                <a:ea typeface="Calibri"/>
                <a:cs typeface="Calibri"/>
                <a:sym typeface="Calibri"/>
              </a:rPr>
              <a:t>▼5%</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53" name="Google Shape;353;p56" title="information_textbox1"/>
          <p:cNvSpPr txBox="1"/>
          <p:nvPr/>
        </p:nvSpPr>
        <p:spPr>
          <a:xfrm>
            <a:off x="6219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*Data from 01-Jan-2024 to 03-Dec-2024 is considered in report</a:t>
            </a:r>
            <a:endParaRPr sz="900">
              <a:latin typeface="Calibri"/>
              <a:ea typeface="Calibri"/>
              <a:cs typeface="Calibri"/>
              <a:sym typeface="Calibri"/>
            </a:endParaRPr>
          </a:p>
        </p:txBody>
      </p:sp>
      <p:sp>
        <p:nvSpPr>
          <p:cNvPr id="354" name="Google Shape;354;p56" title="information_textbox"/>
          <p:cNvSpPr txBox="1"/>
          <p:nvPr/>
        </p:nvSpPr>
        <p:spPr>
          <a:xfrm>
            <a:off x="43557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Note: Numbers in bracket indicate the values of 2023</a:t>
            </a:r>
            <a:endParaRPr sz="900">
              <a:latin typeface="Calibri"/>
              <a:ea typeface="Calibri"/>
              <a:cs typeface="Calibri"/>
              <a:sym typeface="Calibri"/>
            </a:endParaRPr>
          </a:p>
        </p:txBody>
      </p:sp>
      <p:sp>
        <p:nvSpPr>
          <p:cNvPr id="355" name="Google Shape;355;p56"/>
          <p:cNvSpPr txBox="1"/>
          <p:nvPr/>
        </p:nvSpPr>
        <p:spPr>
          <a:xfrm>
            <a:off x="3182266" y="2991738"/>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New Unicorns</a:t>
            </a:r>
            <a:endParaRPr i="0" sz="1100" u="none" cap="none" strike="noStrike">
              <a:solidFill>
                <a:srgbClr val="000000"/>
              </a:solidFill>
              <a:latin typeface="Calibri"/>
              <a:ea typeface="Calibri"/>
              <a:cs typeface="Calibri"/>
              <a:sym typeface="Calibri"/>
            </a:endParaRPr>
          </a:p>
        </p:txBody>
      </p:sp>
      <p:pic>
        <p:nvPicPr>
          <p:cNvPr id="356" name="Google Shape;356;p56"/>
          <p:cNvPicPr preferRelativeResize="0"/>
          <p:nvPr/>
        </p:nvPicPr>
        <p:blipFill rotWithShape="1">
          <a:blip r:embed="rId13">
            <a:alphaModFix/>
          </a:blip>
          <a:srcRect b="0" l="12873" r="12282" t="0"/>
          <a:stretch/>
        </p:blipFill>
        <p:spPr>
          <a:xfrm>
            <a:off x="2770632" y="2636820"/>
            <a:ext cx="324001" cy="324001"/>
          </a:xfrm>
          <a:prstGeom prst="rect">
            <a:avLst/>
          </a:prstGeom>
          <a:noFill/>
          <a:ln>
            <a:noFill/>
          </a:ln>
        </p:spPr>
      </p:pic>
      <p:cxnSp>
        <p:nvCxnSpPr>
          <p:cNvPr id="357" name="Google Shape;357;p56"/>
          <p:cNvCxnSpPr/>
          <p:nvPr/>
        </p:nvCxnSpPr>
        <p:spPr>
          <a:xfrm flipH="1" rot="10800000">
            <a:off x="3184942" y="2967083"/>
            <a:ext cx="1601400" cy="3000"/>
          </a:xfrm>
          <a:prstGeom prst="straightConnector1">
            <a:avLst/>
          </a:prstGeom>
          <a:noFill/>
          <a:ln cap="flat" cmpd="sng" w="9525">
            <a:solidFill>
              <a:srgbClr val="D9D9D9"/>
            </a:solidFill>
            <a:prstDash val="solid"/>
            <a:round/>
            <a:headEnd len="sm" w="sm" type="none"/>
            <a:tailEnd len="sm" w="sm" type="none"/>
          </a:ln>
        </p:spPr>
      </p:cxnSp>
      <p:sp>
        <p:nvSpPr>
          <p:cNvPr id="358" name="Google Shape;358;p56" title="textBox6"/>
          <p:cNvSpPr txBox="1"/>
          <p:nvPr/>
        </p:nvSpPr>
        <p:spPr>
          <a:xfrm>
            <a:off x="3209191" y="2543089"/>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46</a:t>
            </a:r>
            <a:r>
              <a:rPr b="1" lang="en-US" sz="1200">
                <a:solidFill>
                  <a:srgbClr val="A9A9A9"/>
                </a:solidFill>
                <a:latin typeface="Calibri"/>
                <a:ea typeface="Calibri"/>
                <a:cs typeface="Calibri"/>
                <a:sym typeface="Calibri"/>
              </a:rPr>
              <a:t> (vs 34,</a:t>
            </a:r>
            <a:r>
              <a:rPr b="1" lang="en-US" sz="1200">
                <a:solidFill>
                  <a:srgbClr val="00B050"/>
                </a:solidFill>
                <a:latin typeface="Calibri"/>
                <a:ea typeface="Calibri"/>
                <a:cs typeface="Calibri"/>
                <a:sym typeface="Calibri"/>
              </a:rPr>
              <a:t>▲36%</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59" name="Google Shape;359;p56" title="textBox8"/>
          <p:cNvSpPr txBox="1"/>
          <p:nvPr/>
        </p:nvSpPr>
        <p:spPr>
          <a:xfrm>
            <a:off x="7381901" y="2574650"/>
            <a:ext cx="15204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52</a:t>
            </a:r>
            <a:r>
              <a:rPr b="1" lang="en-US" sz="1200">
                <a:solidFill>
                  <a:srgbClr val="A9A9A9"/>
                </a:solidFill>
                <a:latin typeface="Calibri"/>
                <a:ea typeface="Calibri"/>
                <a:cs typeface="Calibri"/>
                <a:sym typeface="Calibri"/>
              </a:rPr>
              <a:t>  (vs 41,</a:t>
            </a:r>
            <a:r>
              <a:rPr b="1" lang="en-US" sz="1200">
                <a:solidFill>
                  <a:srgbClr val="00B050"/>
                </a:solidFill>
                <a:latin typeface="Calibri"/>
                <a:ea typeface="Calibri"/>
                <a:cs typeface="Calibri"/>
                <a:sym typeface="Calibri"/>
              </a:rPr>
              <a:t>▲27%</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60" name="Google Shape;360;p56"/>
          <p:cNvSpPr txBox="1"/>
          <p:nvPr/>
        </p:nvSpPr>
        <p:spPr>
          <a:xfrm>
            <a:off x="7402499" y="300560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IPOs</a:t>
            </a:r>
            <a:endParaRPr i="0" sz="1100" u="none" cap="none" strike="noStrike">
              <a:solidFill>
                <a:srgbClr val="000000"/>
              </a:solidFill>
              <a:latin typeface="Calibri"/>
              <a:ea typeface="Calibri"/>
              <a:cs typeface="Calibri"/>
              <a:sym typeface="Calibri"/>
            </a:endParaRPr>
          </a:p>
        </p:txBody>
      </p:sp>
      <p:pic>
        <p:nvPicPr>
          <p:cNvPr id="361" name="Google Shape;361;p56"/>
          <p:cNvPicPr preferRelativeResize="0"/>
          <p:nvPr/>
        </p:nvPicPr>
        <p:blipFill rotWithShape="1">
          <a:blip r:embed="rId14">
            <a:alphaModFix/>
          </a:blip>
          <a:srcRect b="0" l="0" r="0" t="0"/>
          <a:stretch/>
        </p:blipFill>
        <p:spPr>
          <a:xfrm>
            <a:off x="6986016" y="2590783"/>
            <a:ext cx="360001" cy="360001"/>
          </a:xfrm>
          <a:prstGeom prst="rect">
            <a:avLst/>
          </a:prstGeom>
          <a:noFill/>
          <a:ln>
            <a:noFill/>
          </a:ln>
        </p:spPr>
      </p:pic>
      <p:cxnSp>
        <p:nvCxnSpPr>
          <p:cNvPr id="362" name="Google Shape;362;p56"/>
          <p:cNvCxnSpPr/>
          <p:nvPr/>
        </p:nvCxnSpPr>
        <p:spPr>
          <a:xfrm flipH="1" rot="10800000">
            <a:off x="7402511" y="2980944"/>
            <a:ext cx="1601400" cy="300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92"/>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3600">
                <a:solidFill>
                  <a:srgbClr val="08528C"/>
                </a:solidFill>
                <a:latin typeface="Calibri"/>
                <a:ea typeface="Calibri"/>
                <a:cs typeface="Calibri"/>
                <a:sym typeface="Calibri"/>
              </a:rPr>
              <a:t>Citywise Trends - Companies Founded in last 2y</a:t>
            </a:r>
            <a:r>
              <a:rPr b="1" lang="en-US" sz="3600">
                <a:solidFill>
                  <a:srgbClr val="08528C"/>
                </a:solidFill>
                <a:latin typeface="Calibri"/>
                <a:ea typeface="Calibri"/>
                <a:cs typeface="Calibri"/>
                <a:sym typeface="Calibri"/>
              </a:rPr>
              <a:t>(Duplicate)</a:t>
            </a:r>
            <a:endParaRPr b="1" sz="3600">
              <a:solidFill>
                <a:srgbClr val="002060"/>
              </a:solidFill>
              <a:latin typeface="Calibri"/>
              <a:ea typeface="Calibri"/>
              <a:cs typeface="Calibri"/>
              <a:sym typeface="Calibri"/>
            </a:endParaRPr>
          </a:p>
        </p:txBody>
      </p:sp>
      <p:sp>
        <p:nvSpPr>
          <p:cNvPr id="1192" name="Google Shape;1192;p92"/>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1193" name="Google Shape;1193;p92"/>
          <p:cNvGraphicFramePr/>
          <p:nvPr/>
        </p:nvGraphicFramePr>
        <p:xfrm>
          <a:off x="597183" y="1154428"/>
          <a:ext cx="3000000" cy="3000000"/>
        </p:xfrm>
        <a:graphic>
          <a:graphicData uri="http://schemas.openxmlformats.org/drawingml/2006/table">
            <a:tbl>
              <a:tblPr>
                <a:noFill/>
                <a:tableStyleId>{EE890A7D-BCE8-4467-88DF-81D9D564E4D2}</a:tableStyleId>
              </a:tblPr>
              <a:tblGrid>
                <a:gridCol w="643275"/>
                <a:gridCol w="1856900"/>
                <a:gridCol w="951700"/>
                <a:gridCol w="1147250"/>
                <a:gridCol w="433000"/>
                <a:gridCol w="999325"/>
                <a:gridCol w="433000"/>
                <a:gridCol w="1037600"/>
                <a:gridCol w="433000"/>
                <a:gridCol w="1360725"/>
                <a:gridCol w="390675"/>
                <a:gridCol w="1283000"/>
              </a:tblGrid>
              <a:tr h="322625">
                <a:tc gridSpan="10">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Companies Founded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83675">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rgbClr val="000000"/>
                        </a:buClr>
                        <a:buSzPts val="1100"/>
                        <a:buFont typeface="Arial"/>
                        <a:buNone/>
                      </a:pPr>
                      <a:r>
                        <a:rPr b="1" lang="en-US" sz="1200">
                          <a:latin typeface="Calibri"/>
                          <a:ea typeface="Calibri"/>
                          <a:cs typeface="Calibri"/>
                          <a:sym typeface="Calibri"/>
                        </a:rPr>
                        <a:t>2023</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a:txBody>
                    <a:bodyPr/>
                    <a:lstStyle/>
                    <a:p>
                      <a:pPr indent="0" lvl="0" marL="0" rtl="0" algn="l">
                        <a:spcBef>
                          <a:spcPts val="0"/>
                        </a:spcBef>
                        <a:spcAft>
                          <a:spcPts val="0"/>
                        </a:spcAft>
                        <a:buNone/>
                      </a:pPr>
                      <a:r>
                        <a:rPr b="1" lang="en-US" sz="1200">
                          <a:latin typeface="Calibri"/>
                          <a:ea typeface="Calibri"/>
                          <a:cs typeface="Calibri"/>
                          <a:sym typeface="Calibri"/>
                        </a:rPr>
                        <a:t>Companies Founded in 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c hMerge="1"/>
                <a:tc hMerge="1"/>
                <a:tc hMerge="1"/>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Francisco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Physical Int...</a:t>
                      </a:r>
                      <a:r>
                        <a:rPr lang="en-US" sz="1000">
                          <a:solidFill>
                            <a:srgbClr val="999999"/>
                          </a:solidFill>
                          <a:latin typeface="Calibri"/>
                          <a:ea typeface="Calibri"/>
                          <a:cs typeface="Calibri"/>
                          <a:sym typeface="Calibri"/>
                        </a:rPr>
                        <a:t> ($470M)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Kivu Bioscie...</a:t>
                      </a:r>
                      <a:r>
                        <a:rPr lang="en-US" sz="1000">
                          <a:solidFill>
                            <a:srgbClr val="999999"/>
                          </a:solidFill>
                          <a:latin typeface="Calibri"/>
                          <a:ea typeface="Calibri"/>
                          <a:cs typeface="Calibri"/>
                          <a:sym typeface="Calibri"/>
                        </a:rPr>
                        <a:t> ($92.0M)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dev agents</a:t>
                      </a:r>
                      <a:r>
                        <a:rPr lang="en-US" sz="1000">
                          <a:solidFill>
                            <a:srgbClr val="999999"/>
                          </a:solidFill>
                          <a:latin typeface="Calibri"/>
                          <a:ea typeface="Calibri"/>
                          <a:cs typeface="Calibri"/>
                          <a:sym typeface="Calibri"/>
                        </a:rPr>
                        <a:t> ($56.0M)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Rox</a:t>
                      </a:r>
                      <a:r>
                        <a:rPr lang="en-US" sz="1000">
                          <a:solidFill>
                            <a:srgbClr val="999999"/>
                          </a:solidFill>
                          <a:latin typeface="Calibri"/>
                          <a:ea typeface="Calibri"/>
                          <a:cs typeface="Calibri"/>
                          <a:sym typeface="Calibri"/>
                        </a:rPr>
                        <a:t> ($50.0M)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New York City</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Eon</a:t>
                      </a:r>
                      <a:r>
                        <a:rPr lang="en-US" sz="1000">
                          <a:solidFill>
                            <a:srgbClr val="999999"/>
                          </a:solidFill>
                          <a:latin typeface="Calibri"/>
                          <a:ea typeface="Calibri"/>
                          <a:cs typeface="Calibri"/>
                          <a:sym typeface="Calibri"/>
                        </a:rPr>
                        <a:t> ($127M)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Elion Therap...</a:t>
                      </a:r>
                      <a:r>
                        <a:rPr lang="en-US" sz="1000">
                          <a:solidFill>
                            <a:srgbClr val="999999"/>
                          </a:solidFill>
                          <a:latin typeface="Calibri"/>
                          <a:ea typeface="Calibri"/>
                          <a:cs typeface="Calibri"/>
                          <a:sym typeface="Calibri"/>
                        </a:rPr>
                        <a:t> ($81.0M)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ID Planet</a:t>
                      </a:r>
                      <a:r>
                        <a:rPr lang="en-US" sz="1000">
                          <a:solidFill>
                            <a:srgbClr val="999999"/>
                          </a:solidFill>
                          <a:latin typeface="Calibri"/>
                          <a:ea typeface="Calibri"/>
                          <a:cs typeface="Calibri"/>
                          <a:sym typeface="Calibri"/>
                        </a:rPr>
                        <a:t> ($80.0M)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Allora Netwo...</a:t>
                      </a:r>
                      <a:r>
                        <a:rPr lang="en-US" sz="1000">
                          <a:solidFill>
                            <a:srgbClr val="999999"/>
                          </a:solidFill>
                          <a:latin typeface="Calibri"/>
                          <a:ea typeface="Calibri"/>
                          <a:cs typeface="Calibri"/>
                          <a:sym typeface="Calibri"/>
                        </a:rPr>
                        <a:t> ($35.0M)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Burlingame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Salesably</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Mountain View</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Sophon</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a21.ai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fastpacedgam...</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Future AGI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Palo Alto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SSI</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Opnova</a:t>
                      </a:r>
                      <a:r>
                        <a:rPr lang="en-US" sz="1000">
                          <a:solidFill>
                            <a:srgbClr val="999999"/>
                          </a:solidFill>
                          <a:latin typeface="Calibri"/>
                          <a:ea typeface="Calibri"/>
                          <a:cs typeface="Calibri"/>
                          <a:sym typeface="Calibri"/>
                        </a:rPr>
                        <a:t> ($3.8M)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Aedilic</a:t>
                      </a:r>
                      <a:r>
                        <a:rPr lang="en-US" sz="1000">
                          <a:solidFill>
                            <a:srgbClr val="999999"/>
                          </a:solidFill>
                          <a:latin typeface="Calibri"/>
                          <a:ea typeface="Calibri"/>
                          <a:cs typeface="Calibri"/>
                          <a:sym typeface="Calibri"/>
                        </a:rPr>
                        <a:t> ($500K)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Innate</a:t>
                      </a:r>
                      <a:r>
                        <a:rPr lang="en-US" sz="1000">
                          <a:solidFill>
                            <a:srgbClr val="999999"/>
                          </a:solidFill>
                          <a:latin typeface="Calibri"/>
                          <a:ea typeface="Calibri"/>
                          <a:cs typeface="Calibri"/>
                          <a:sym typeface="Calibri"/>
                        </a:rPr>
                        <a:t> ($125K)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Boston</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Alys Pharmac...</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Lightsynq</a:t>
                      </a:r>
                      <a:r>
                        <a:rPr lang="en-US" sz="1000">
                          <a:solidFill>
                            <a:srgbClr val="999999"/>
                          </a:solidFill>
                          <a:latin typeface="Calibri"/>
                          <a:ea typeface="Calibri"/>
                          <a:cs typeface="Calibri"/>
                          <a:sym typeface="Calibri"/>
                        </a:rPr>
                        <a:t> ($18.0M)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Realm Securi...</a:t>
                      </a:r>
                      <a:r>
                        <a:rPr lang="en-US" sz="1000">
                          <a:solidFill>
                            <a:srgbClr val="999999"/>
                          </a:solidFill>
                          <a:latin typeface="Calibri"/>
                          <a:ea typeface="Calibri"/>
                          <a:cs typeface="Calibri"/>
                          <a:sym typeface="Calibri"/>
                        </a:rPr>
                        <a:t> ($5.0M)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SpecStory</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Diego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Candid Thera...</a:t>
                      </a:r>
                      <a:r>
                        <a:rPr lang="en-US" sz="1000">
                          <a:solidFill>
                            <a:srgbClr val="999999"/>
                          </a:solidFill>
                          <a:latin typeface="Calibri"/>
                          <a:ea typeface="Calibri"/>
                          <a:cs typeface="Calibri"/>
                          <a:sym typeface="Calibri"/>
                        </a:rPr>
                        <a:t> ($370M)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Brenig Thera...</a:t>
                      </a:r>
                      <a:r>
                        <a:rPr lang="en-US" sz="1000">
                          <a:solidFill>
                            <a:srgbClr val="999999"/>
                          </a:solidFill>
                          <a:latin typeface="Calibri"/>
                          <a:ea typeface="Calibri"/>
                          <a:cs typeface="Calibri"/>
                          <a:sym typeface="Calibri"/>
                        </a:rPr>
                        <a:t> ($65.0M)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RapidFire</a:t>
                      </a:r>
                      <a:r>
                        <a:rPr lang="en-US" sz="1000">
                          <a:solidFill>
                            <a:srgbClr val="999999"/>
                          </a:solidFill>
                          <a:latin typeface="Calibri"/>
                          <a:ea typeface="Calibri"/>
                          <a:cs typeface="Calibri"/>
                          <a:sym typeface="Calibri"/>
                        </a:rPr>
                        <a:t> ($4.0M)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TENDON DATAI...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Los Angeles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OVAX Member</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Fire Memos</a:t>
                      </a:r>
                      <a:r>
                        <a:rPr lang="en-US" sz="1000">
                          <a:solidFill>
                            <a:srgbClr val="999999"/>
                          </a:solidFill>
                          <a:latin typeface="Calibri"/>
                          <a:ea typeface="Calibri"/>
                          <a:cs typeface="Calibri"/>
                          <a:sym typeface="Calibri"/>
                        </a:rPr>
                        <a:t> ($20.0K)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xRare</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Avrex</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Dallas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Usecorn</a:t>
                      </a:r>
                      <a:r>
                        <a:rPr lang="en-US" sz="1000">
                          <a:solidFill>
                            <a:srgbClr val="999999"/>
                          </a:solidFill>
                          <a:latin typeface="Calibri"/>
                          <a:ea typeface="Calibri"/>
                          <a:cs typeface="Calibri"/>
                          <a:sym typeface="Calibri"/>
                        </a:rPr>
                        <a:t> ($6.7M)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Seat Spotter...</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Muxtech</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Experttradin...</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Cambridge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CuspAI</a:t>
                      </a:r>
                      <a:r>
                        <a:rPr lang="en-US" sz="1000">
                          <a:solidFill>
                            <a:srgbClr val="999999"/>
                          </a:solidFill>
                          <a:latin typeface="Calibri"/>
                          <a:ea typeface="Calibri"/>
                          <a:cs typeface="Calibri"/>
                          <a:sym typeface="Calibri"/>
                        </a:rPr>
                        <a:t> ($30.0M)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Seia Bio</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HYCM MARKETS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RISA Labs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194" name="Google Shape;1194;p92" title="logo_1"/>
          <p:cNvPicPr preferRelativeResize="0"/>
          <p:nvPr/>
        </p:nvPicPr>
        <p:blipFill>
          <a:blip r:embed="rId3">
            <a:alphaModFix/>
          </a:blip>
          <a:stretch>
            <a:fillRect/>
          </a:stretch>
        </p:blipFill>
        <p:spPr>
          <a:xfrm>
            <a:off x="5375096" y="1886013"/>
            <a:ext cx="204774" cy="205427"/>
          </a:xfrm>
          <a:prstGeom prst="rect">
            <a:avLst/>
          </a:prstGeom>
          <a:noFill/>
          <a:ln>
            <a:noFill/>
          </a:ln>
        </p:spPr>
      </p:pic>
      <p:pic>
        <p:nvPicPr>
          <p:cNvPr id="1195" name="Google Shape;1195;p92" title="logo_2"/>
          <p:cNvPicPr preferRelativeResize="0"/>
          <p:nvPr/>
        </p:nvPicPr>
        <p:blipFill>
          <a:blip r:embed="rId4">
            <a:alphaModFix/>
          </a:blip>
          <a:stretch>
            <a:fillRect/>
          </a:stretch>
        </p:blipFill>
        <p:spPr>
          <a:xfrm>
            <a:off x="6793495" y="1882033"/>
            <a:ext cx="205201" cy="213409"/>
          </a:xfrm>
          <a:prstGeom prst="rect">
            <a:avLst/>
          </a:prstGeom>
          <a:noFill/>
          <a:ln>
            <a:noFill/>
          </a:ln>
        </p:spPr>
      </p:pic>
      <p:pic>
        <p:nvPicPr>
          <p:cNvPr id="1196" name="Google Shape;1196;p92" title="logo_3"/>
          <p:cNvPicPr preferRelativeResize="0"/>
          <p:nvPr/>
        </p:nvPicPr>
        <p:blipFill>
          <a:blip r:embed="rId5">
            <a:alphaModFix/>
          </a:blip>
          <a:stretch>
            <a:fillRect/>
          </a:stretch>
        </p:blipFill>
        <p:spPr>
          <a:xfrm>
            <a:off x="8246171" y="1886143"/>
            <a:ext cx="205200" cy="205200"/>
          </a:xfrm>
          <a:prstGeom prst="rect">
            <a:avLst/>
          </a:prstGeom>
          <a:noFill/>
          <a:ln>
            <a:noFill/>
          </a:ln>
        </p:spPr>
      </p:pic>
      <p:pic>
        <p:nvPicPr>
          <p:cNvPr id="1197" name="Google Shape;1197;p92" title="logo_4"/>
          <p:cNvPicPr preferRelativeResize="0"/>
          <p:nvPr/>
        </p:nvPicPr>
        <p:blipFill>
          <a:blip r:embed="rId6">
            <a:alphaModFix/>
          </a:blip>
          <a:stretch>
            <a:fillRect/>
          </a:stretch>
        </p:blipFill>
        <p:spPr>
          <a:xfrm>
            <a:off x="10023321" y="1886144"/>
            <a:ext cx="205199" cy="205199"/>
          </a:xfrm>
          <a:prstGeom prst="rect">
            <a:avLst/>
          </a:prstGeom>
          <a:noFill/>
          <a:ln>
            <a:noFill/>
          </a:ln>
        </p:spPr>
      </p:pic>
      <p:pic>
        <p:nvPicPr>
          <p:cNvPr id="1198" name="Google Shape;1198;p92" title="logo_5"/>
          <p:cNvPicPr preferRelativeResize="0"/>
          <p:nvPr/>
        </p:nvPicPr>
        <p:blipFill>
          <a:blip r:embed="rId7">
            <a:alphaModFix/>
          </a:blip>
          <a:stretch>
            <a:fillRect/>
          </a:stretch>
        </p:blipFill>
        <p:spPr>
          <a:xfrm>
            <a:off x="5374895" y="2318231"/>
            <a:ext cx="205200" cy="200640"/>
          </a:xfrm>
          <a:prstGeom prst="rect">
            <a:avLst/>
          </a:prstGeom>
          <a:noFill/>
          <a:ln>
            <a:noFill/>
          </a:ln>
        </p:spPr>
      </p:pic>
      <p:pic>
        <p:nvPicPr>
          <p:cNvPr id="1199" name="Google Shape;1199;p92" title="logo_6"/>
          <p:cNvPicPr preferRelativeResize="0"/>
          <p:nvPr/>
        </p:nvPicPr>
        <p:blipFill>
          <a:blip r:embed="rId8">
            <a:alphaModFix/>
          </a:blip>
          <a:stretch>
            <a:fillRect/>
          </a:stretch>
        </p:blipFill>
        <p:spPr>
          <a:xfrm>
            <a:off x="6793495" y="2319700"/>
            <a:ext cx="205201" cy="197693"/>
          </a:xfrm>
          <a:prstGeom prst="rect">
            <a:avLst/>
          </a:prstGeom>
          <a:noFill/>
          <a:ln>
            <a:noFill/>
          </a:ln>
        </p:spPr>
      </p:pic>
      <p:pic>
        <p:nvPicPr>
          <p:cNvPr id="1200" name="Google Shape;1200;p92" title="logo_7"/>
          <p:cNvPicPr preferRelativeResize="0"/>
          <p:nvPr/>
        </p:nvPicPr>
        <p:blipFill>
          <a:blip r:embed="rId9">
            <a:alphaModFix/>
          </a:blip>
          <a:stretch>
            <a:fillRect/>
          </a:stretch>
        </p:blipFill>
        <p:spPr>
          <a:xfrm>
            <a:off x="8246170" y="2325983"/>
            <a:ext cx="205201" cy="185126"/>
          </a:xfrm>
          <a:prstGeom prst="rect">
            <a:avLst/>
          </a:prstGeom>
          <a:noFill/>
          <a:ln>
            <a:noFill/>
          </a:ln>
        </p:spPr>
      </p:pic>
      <p:pic>
        <p:nvPicPr>
          <p:cNvPr id="1201" name="Google Shape;1201;p92" title="logo_8"/>
          <p:cNvPicPr preferRelativeResize="0"/>
          <p:nvPr/>
        </p:nvPicPr>
        <p:blipFill>
          <a:blip r:embed="rId10">
            <a:alphaModFix/>
          </a:blip>
          <a:stretch>
            <a:fillRect/>
          </a:stretch>
        </p:blipFill>
        <p:spPr>
          <a:xfrm>
            <a:off x="10023321" y="2315945"/>
            <a:ext cx="205199" cy="205200"/>
          </a:xfrm>
          <a:prstGeom prst="rect">
            <a:avLst/>
          </a:prstGeom>
          <a:noFill/>
          <a:ln>
            <a:noFill/>
          </a:ln>
        </p:spPr>
      </p:pic>
      <p:pic>
        <p:nvPicPr>
          <p:cNvPr id="1202" name="Google Shape;1202;p92" title="logo_13"/>
          <p:cNvPicPr preferRelativeResize="0"/>
          <p:nvPr/>
        </p:nvPicPr>
        <p:blipFill>
          <a:blip r:embed="rId11">
            <a:alphaModFix/>
          </a:blip>
          <a:stretch>
            <a:fillRect/>
          </a:stretch>
        </p:blipFill>
        <p:spPr>
          <a:xfrm>
            <a:off x="5375096" y="3257613"/>
            <a:ext cx="204775" cy="205428"/>
          </a:xfrm>
          <a:prstGeom prst="rect">
            <a:avLst/>
          </a:prstGeom>
          <a:noFill/>
          <a:ln>
            <a:noFill/>
          </a:ln>
        </p:spPr>
      </p:pic>
      <p:pic>
        <p:nvPicPr>
          <p:cNvPr id="1203" name="Google Shape;1203;p92" title="logo_14"/>
          <p:cNvPicPr preferRelativeResize="0"/>
          <p:nvPr/>
        </p:nvPicPr>
        <p:blipFill>
          <a:blip r:embed="rId12">
            <a:alphaModFix/>
          </a:blip>
          <a:stretch>
            <a:fillRect/>
          </a:stretch>
        </p:blipFill>
        <p:spPr>
          <a:xfrm>
            <a:off x="6793495" y="3253633"/>
            <a:ext cx="205201" cy="213409"/>
          </a:xfrm>
          <a:prstGeom prst="rect">
            <a:avLst/>
          </a:prstGeom>
          <a:noFill/>
          <a:ln>
            <a:noFill/>
          </a:ln>
        </p:spPr>
      </p:pic>
      <p:pic>
        <p:nvPicPr>
          <p:cNvPr id="1204" name="Google Shape;1204;p92" title="logo_15"/>
          <p:cNvPicPr preferRelativeResize="0"/>
          <p:nvPr/>
        </p:nvPicPr>
        <p:blipFill>
          <a:blip r:embed="rId13">
            <a:alphaModFix/>
          </a:blip>
          <a:stretch>
            <a:fillRect/>
          </a:stretch>
        </p:blipFill>
        <p:spPr>
          <a:xfrm>
            <a:off x="8246171" y="3257743"/>
            <a:ext cx="205200" cy="205200"/>
          </a:xfrm>
          <a:prstGeom prst="rect">
            <a:avLst/>
          </a:prstGeom>
          <a:noFill/>
          <a:ln>
            <a:noFill/>
          </a:ln>
        </p:spPr>
      </p:pic>
      <p:pic>
        <p:nvPicPr>
          <p:cNvPr id="1205" name="Google Shape;1205;p92" title="logo_17"/>
          <p:cNvPicPr preferRelativeResize="0"/>
          <p:nvPr/>
        </p:nvPicPr>
        <p:blipFill>
          <a:blip r:embed="rId14">
            <a:alphaModFix/>
          </a:blip>
          <a:stretch>
            <a:fillRect/>
          </a:stretch>
        </p:blipFill>
        <p:spPr>
          <a:xfrm>
            <a:off x="5374895" y="3689831"/>
            <a:ext cx="205200" cy="200640"/>
          </a:xfrm>
          <a:prstGeom prst="rect">
            <a:avLst/>
          </a:prstGeom>
          <a:noFill/>
          <a:ln>
            <a:noFill/>
          </a:ln>
        </p:spPr>
      </p:pic>
      <p:pic>
        <p:nvPicPr>
          <p:cNvPr id="1206" name="Google Shape;1206;p92" title="logo_18"/>
          <p:cNvPicPr preferRelativeResize="0"/>
          <p:nvPr/>
        </p:nvPicPr>
        <p:blipFill>
          <a:blip r:embed="rId15">
            <a:alphaModFix/>
          </a:blip>
          <a:stretch>
            <a:fillRect/>
          </a:stretch>
        </p:blipFill>
        <p:spPr>
          <a:xfrm>
            <a:off x="6793495" y="3691300"/>
            <a:ext cx="205201" cy="197693"/>
          </a:xfrm>
          <a:prstGeom prst="rect">
            <a:avLst/>
          </a:prstGeom>
          <a:noFill/>
          <a:ln>
            <a:noFill/>
          </a:ln>
        </p:spPr>
      </p:pic>
      <p:pic>
        <p:nvPicPr>
          <p:cNvPr id="1207" name="Google Shape;1207;p92" title="logo_19"/>
          <p:cNvPicPr preferRelativeResize="0"/>
          <p:nvPr/>
        </p:nvPicPr>
        <p:blipFill>
          <a:blip r:embed="rId16">
            <a:alphaModFix/>
          </a:blip>
          <a:stretch>
            <a:fillRect/>
          </a:stretch>
        </p:blipFill>
        <p:spPr>
          <a:xfrm>
            <a:off x="8246170" y="3697583"/>
            <a:ext cx="205201" cy="185126"/>
          </a:xfrm>
          <a:prstGeom prst="rect">
            <a:avLst/>
          </a:prstGeom>
          <a:noFill/>
          <a:ln>
            <a:noFill/>
          </a:ln>
        </p:spPr>
      </p:pic>
      <p:pic>
        <p:nvPicPr>
          <p:cNvPr id="1208" name="Google Shape;1208;p92" title="logo_20"/>
          <p:cNvPicPr preferRelativeResize="0"/>
          <p:nvPr/>
        </p:nvPicPr>
        <p:blipFill>
          <a:blip r:embed="rId17">
            <a:alphaModFix/>
          </a:blip>
          <a:stretch>
            <a:fillRect/>
          </a:stretch>
        </p:blipFill>
        <p:spPr>
          <a:xfrm>
            <a:off x="10023321" y="3687545"/>
            <a:ext cx="205199" cy="205200"/>
          </a:xfrm>
          <a:prstGeom prst="rect">
            <a:avLst/>
          </a:prstGeom>
          <a:noFill/>
          <a:ln>
            <a:noFill/>
          </a:ln>
        </p:spPr>
      </p:pic>
      <p:pic>
        <p:nvPicPr>
          <p:cNvPr id="1209" name="Google Shape;1209;p92" title="logo_21"/>
          <p:cNvPicPr preferRelativeResize="0"/>
          <p:nvPr/>
        </p:nvPicPr>
        <p:blipFill>
          <a:blip r:embed="rId18">
            <a:alphaModFix/>
          </a:blip>
          <a:stretch>
            <a:fillRect/>
          </a:stretch>
        </p:blipFill>
        <p:spPr>
          <a:xfrm>
            <a:off x="5369183" y="4117242"/>
            <a:ext cx="216626" cy="205200"/>
          </a:xfrm>
          <a:prstGeom prst="rect">
            <a:avLst/>
          </a:prstGeom>
          <a:noFill/>
          <a:ln>
            <a:noFill/>
          </a:ln>
        </p:spPr>
      </p:pic>
      <p:pic>
        <p:nvPicPr>
          <p:cNvPr id="1210" name="Google Shape;1210;p92" title="logo_22"/>
          <p:cNvPicPr preferRelativeResize="0"/>
          <p:nvPr/>
        </p:nvPicPr>
        <p:blipFill>
          <a:blip r:embed="rId19">
            <a:alphaModFix/>
          </a:blip>
          <a:stretch>
            <a:fillRect/>
          </a:stretch>
        </p:blipFill>
        <p:spPr>
          <a:xfrm>
            <a:off x="6793708" y="4113238"/>
            <a:ext cx="204775" cy="205428"/>
          </a:xfrm>
          <a:prstGeom prst="rect">
            <a:avLst/>
          </a:prstGeom>
          <a:noFill/>
          <a:ln>
            <a:noFill/>
          </a:ln>
        </p:spPr>
      </p:pic>
      <p:pic>
        <p:nvPicPr>
          <p:cNvPr id="1211" name="Google Shape;1211;p92" title="logo_23"/>
          <p:cNvPicPr preferRelativeResize="0"/>
          <p:nvPr/>
        </p:nvPicPr>
        <p:blipFill>
          <a:blip r:embed="rId20">
            <a:alphaModFix/>
          </a:blip>
          <a:stretch>
            <a:fillRect/>
          </a:stretch>
        </p:blipFill>
        <p:spPr>
          <a:xfrm>
            <a:off x="8246170" y="4117333"/>
            <a:ext cx="205201" cy="213409"/>
          </a:xfrm>
          <a:prstGeom prst="rect">
            <a:avLst/>
          </a:prstGeom>
          <a:noFill/>
          <a:ln>
            <a:noFill/>
          </a:ln>
        </p:spPr>
      </p:pic>
      <p:pic>
        <p:nvPicPr>
          <p:cNvPr id="1212" name="Google Shape;1212;p92" title="logo_24"/>
          <p:cNvPicPr preferRelativeResize="0"/>
          <p:nvPr/>
        </p:nvPicPr>
        <p:blipFill>
          <a:blip r:embed="rId21">
            <a:alphaModFix/>
          </a:blip>
          <a:stretch>
            <a:fillRect/>
          </a:stretch>
        </p:blipFill>
        <p:spPr>
          <a:xfrm>
            <a:off x="10023321" y="4117343"/>
            <a:ext cx="205200" cy="205200"/>
          </a:xfrm>
          <a:prstGeom prst="rect">
            <a:avLst/>
          </a:prstGeom>
          <a:noFill/>
          <a:ln>
            <a:noFill/>
          </a:ln>
        </p:spPr>
      </p:pic>
      <p:pic>
        <p:nvPicPr>
          <p:cNvPr id="1213" name="Google Shape;1213;p92" title="logo_25"/>
          <p:cNvPicPr preferRelativeResize="0"/>
          <p:nvPr/>
        </p:nvPicPr>
        <p:blipFill>
          <a:blip r:embed="rId22">
            <a:alphaModFix/>
          </a:blip>
          <a:stretch>
            <a:fillRect/>
          </a:stretch>
        </p:blipFill>
        <p:spPr>
          <a:xfrm>
            <a:off x="5375096" y="4553013"/>
            <a:ext cx="204774" cy="205428"/>
          </a:xfrm>
          <a:prstGeom prst="rect">
            <a:avLst/>
          </a:prstGeom>
          <a:noFill/>
          <a:ln>
            <a:noFill/>
          </a:ln>
        </p:spPr>
      </p:pic>
      <p:pic>
        <p:nvPicPr>
          <p:cNvPr id="1214" name="Google Shape;1214;p92" title="logo_27"/>
          <p:cNvPicPr preferRelativeResize="0"/>
          <p:nvPr/>
        </p:nvPicPr>
        <p:blipFill>
          <a:blip r:embed="rId23">
            <a:alphaModFix/>
          </a:blip>
          <a:stretch>
            <a:fillRect/>
          </a:stretch>
        </p:blipFill>
        <p:spPr>
          <a:xfrm>
            <a:off x="8246171" y="4553143"/>
            <a:ext cx="205200" cy="205200"/>
          </a:xfrm>
          <a:prstGeom prst="rect">
            <a:avLst/>
          </a:prstGeom>
          <a:noFill/>
          <a:ln>
            <a:noFill/>
          </a:ln>
        </p:spPr>
      </p:pic>
      <p:pic>
        <p:nvPicPr>
          <p:cNvPr id="1215" name="Google Shape;1215;p92" title="logo_28"/>
          <p:cNvPicPr preferRelativeResize="0"/>
          <p:nvPr/>
        </p:nvPicPr>
        <p:blipFill>
          <a:blip r:embed="rId24">
            <a:alphaModFix/>
          </a:blip>
          <a:stretch>
            <a:fillRect/>
          </a:stretch>
        </p:blipFill>
        <p:spPr>
          <a:xfrm>
            <a:off x="10023321" y="4553144"/>
            <a:ext cx="205199" cy="205200"/>
          </a:xfrm>
          <a:prstGeom prst="rect">
            <a:avLst/>
          </a:prstGeom>
          <a:noFill/>
          <a:ln>
            <a:noFill/>
          </a:ln>
        </p:spPr>
      </p:pic>
      <p:pic>
        <p:nvPicPr>
          <p:cNvPr id="1216" name="Google Shape;1216;p92" title="logo_29"/>
          <p:cNvPicPr preferRelativeResize="0"/>
          <p:nvPr/>
        </p:nvPicPr>
        <p:blipFill>
          <a:blip r:embed="rId25">
            <a:alphaModFix/>
          </a:blip>
          <a:stretch>
            <a:fillRect/>
          </a:stretch>
        </p:blipFill>
        <p:spPr>
          <a:xfrm>
            <a:off x="5374895" y="4985231"/>
            <a:ext cx="205200" cy="200640"/>
          </a:xfrm>
          <a:prstGeom prst="rect">
            <a:avLst/>
          </a:prstGeom>
          <a:noFill/>
          <a:ln>
            <a:noFill/>
          </a:ln>
        </p:spPr>
      </p:pic>
      <p:pic>
        <p:nvPicPr>
          <p:cNvPr id="1217" name="Google Shape;1217;p92" title="logo_30"/>
          <p:cNvPicPr preferRelativeResize="0"/>
          <p:nvPr/>
        </p:nvPicPr>
        <p:blipFill>
          <a:blip r:embed="rId26">
            <a:alphaModFix/>
          </a:blip>
          <a:stretch>
            <a:fillRect/>
          </a:stretch>
        </p:blipFill>
        <p:spPr>
          <a:xfrm>
            <a:off x="6793495" y="4986700"/>
            <a:ext cx="205201" cy="197693"/>
          </a:xfrm>
          <a:prstGeom prst="rect">
            <a:avLst/>
          </a:prstGeom>
          <a:noFill/>
          <a:ln>
            <a:noFill/>
          </a:ln>
        </p:spPr>
      </p:pic>
      <p:pic>
        <p:nvPicPr>
          <p:cNvPr id="1218" name="Google Shape;1218;p92" title="logo_31"/>
          <p:cNvPicPr preferRelativeResize="0"/>
          <p:nvPr/>
        </p:nvPicPr>
        <p:blipFill>
          <a:blip r:embed="rId27">
            <a:alphaModFix/>
          </a:blip>
          <a:stretch>
            <a:fillRect/>
          </a:stretch>
        </p:blipFill>
        <p:spPr>
          <a:xfrm>
            <a:off x="8246170" y="4992983"/>
            <a:ext cx="205201" cy="185126"/>
          </a:xfrm>
          <a:prstGeom prst="rect">
            <a:avLst/>
          </a:prstGeom>
          <a:noFill/>
          <a:ln>
            <a:noFill/>
          </a:ln>
        </p:spPr>
      </p:pic>
      <p:pic>
        <p:nvPicPr>
          <p:cNvPr id="1219" name="Google Shape;1219;p92" title="logo_32"/>
          <p:cNvPicPr preferRelativeResize="0"/>
          <p:nvPr/>
        </p:nvPicPr>
        <p:blipFill>
          <a:blip r:embed="rId28">
            <a:alphaModFix/>
          </a:blip>
          <a:stretch>
            <a:fillRect/>
          </a:stretch>
        </p:blipFill>
        <p:spPr>
          <a:xfrm>
            <a:off x="10023321" y="4982945"/>
            <a:ext cx="205199" cy="205200"/>
          </a:xfrm>
          <a:prstGeom prst="rect">
            <a:avLst/>
          </a:prstGeom>
          <a:noFill/>
          <a:ln>
            <a:noFill/>
          </a:ln>
        </p:spPr>
      </p:pic>
      <p:pic>
        <p:nvPicPr>
          <p:cNvPr id="1220" name="Google Shape;1220;p92" title="logo_33"/>
          <p:cNvPicPr preferRelativeResize="0"/>
          <p:nvPr/>
        </p:nvPicPr>
        <p:blipFill>
          <a:blip r:embed="rId29">
            <a:alphaModFix/>
          </a:blip>
          <a:stretch>
            <a:fillRect/>
          </a:stretch>
        </p:blipFill>
        <p:spPr>
          <a:xfrm>
            <a:off x="5369183" y="5412642"/>
            <a:ext cx="216626" cy="205200"/>
          </a:xfrm>
          <a:prstGeom prst="rect">
            <a:avLst/>
          </a:prstGeom>
          <a:noFill/>
          <a:ln>
            <a:noFill/>
          </a:ln>
        </p:spPr>
      </p:pic>
      <p:pic>
        <p:nvPicPr>
          <p:cNvPr id="1221" name="Google Shape;1221;p92" title="logo_35"/>
          <p:cNvPicPr preferRelativeResize="0"/>
          <p:nvPr/>
        </p:nvPicPr>
        <p:blipFill>
          <a:blip r:embed="rId30">
            <a:alphaModFix/>
          </a:blip>
          <a:stretch>
            <a:fillRect/>
          </a:stretch>
        </p:blipFill>
        <p:spPr>
          <a:xfrm>
            <a:off x="8246170" y="5412733"/>
            <a:ext cx="205201" cy="213409"/>
          </a:xfrm>
          <a:prstGeom prst="rect">
            <a:avLst/>
          </a:prstGeom>
          <a:noFill/>
          <a:ln>
            <a:noFill/>
          </a:ln>
        </p:spPr>
      </p:pic>
      <p:pic>
        <p:nvPicPr>
          <p:cNvPr id="1222" name="Google Shape;1222;p92" title="logo_36"/>
          <p:cNvPicPr preferRelativeResize="0"/>
          <p:nvPr/>
        </p:nvPicPr>
        <p:blipFill>
          <a:blip r:embed="rId31">
            <a:alphaModFix/>
          </a:blip>
          <a:stretch>
            <a:fillRect/>
          </a:stretch>
        </p:blipFill>
        <p:spPr>
          <a:xfrm>
            <a:off x="10023321" y="5412743"/>
            <a:ext cx="205200" cy="205200"/>
          </a:xfrm>
          <a:prstGeom prst="rect">
            <a:avLst/>
          </a:prstGeom>
          <a:noFill/>
          <a:ln>
            <a:noFill/>
          </a:ln>
        </p:spPr>
      </p:pic>
      <p:pic>
        <p:nvPicPr>
          <p:cNvPr id="1223" name="Google Shape;1223;p92" title="logo_37"/>
          <p:cNvPicPr preferRelativeResize="0"/>
          <p:nvPr/>
        </p:nvPicPr>
        <p:blipFill>
          <a:blip r:embed="rId32">
            <a:alphaModFix/>
          </a:blip>
          <a:stretch>
            <a:fillRect/>
          </a:stretch>
        </p:blipFill>
        <p:spPr>
          <a:xfrm>
            <a:off x="5369183" y="5946042"/>
            <a:ext cx="216626" cy="205200"/>
          </a:xfrm>
          <a:prstGeom prst="rect">
            <a:avLst/>
          </a:prstGeom>
          <a:noFill/>
          <a:ln>
            <a:noFill/>
          </a:ln>
        </p:spPr>
      </p:pic>
      <p:pic>
        <p:nvPicPr>
          <p:cNvPr id="1224" name="Google Shape;1224;p92" title="logo_38"/>
          <p:cNvPicPr preferRelativeResize="0"/>
          <p:nvPr/>
        </p:nvPicPr>
        <p:blipFill>
          <a:blip r:embed="rId33">
            <a:alphaModFix/>
          </a:blip>
          <a:stretch>
            <a:fillRect/>
          </a:stretch>
        </p:blipFill>
        <p:spPr>
          <a:xfrm>
            <a:off x="6793708" y="5942038"/>
            <a:ext cx="204775" cy="205428"/>
          </a:xfrm>
          <a:prstGeom prst="rect">
            <a:avLst/>
          </a:prstGeom>
          <a:noFill/>
          <a:ln>
            <a:noFill/>
          </a:ln>
        </p:spPr>
      </p:pic>
      <p:pic>
        <p:nvPicPr>
          <p:cNvPr id="1225" name="Google Shape;1225;p92" title="logo_39"/>
          <p:cNvPicPr preferRelativeResize="0"/>
          <p:nvPr/>
        </p:nvPicPr>
        <p:blipFill>
          <a:blip r:embed="rId34">
            <a:alphaModFix/>
          </a:blip>
          <a:stretch>
            <a:fillRect/>
          </a:stretch>
        </p:blipFill>
        <p:spPr>
          <a:xfrm>
            <a:off x="8246170" y="5946133"/>
            <a:ext cx="205201" cy="213409"/>
          </a:xfrm>
          <a:prstGeom prst="rect">
            <a:avLst/>
          </a:prstGeom>
          <a:noFill/>
          <a:ln>
            <a:noFill/>
          </a:ln>
        </p:spPr>
      </p:pic>
      <p:pic>
        <p:nvPicPr>
          <p:cNvPr id="1226" name="Google Shape;1226;p92" title="logo_40"/>
          <p:cNvPicPr preferRelativeResize="0"/>
          <p:nvPr/>
        </p:nvPicPr>
        <p:blipFill>
          <a:blip r:embed="rId35">
            <a:alphaModFix/>
          </a:blip>
          <a:stretch>
            <a:fillRect/>
          </a:stretch>
        </p:blipFill>
        <p:spPr>
          <a:xfrm>
            <a:off x="10023321" y="5946143"/>
            <a:ext cx="205200" cy="205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93"/>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3600">
                <a:solidFill>
                  <a:srgbClr val="08528C"/>
                </a:solidFill>
                <a:latin typeface="Calibri"/>
                <a:ea typeface="Calibri"/>
                <a:cs typeface="Calibri"/>
                <a:sym typeface="Calibri"/>
              </a:rPr>
              <a:t>Citywise Trends - Companies Founded in last 2y</a:t>
            </a:r>
            <a:r>
              <a:rPr b="1" lang="en-US" sz="3600">
                <a:solidFill>
                  <a:srgbClr val="08528C"/>
                </a:solidFill>
                <a:latin typeface="Calibri"/>
                <a:ea typeface="Calibri"/>
                <a:cs typeface="Calibri"/>
                <a:sym typeface="Calibri"/>
              </a:rPr>
              <a:t>(original)</a:t>
            </a:r>
            <a:endParaRPr b="1" sz="3600">
              <a:solidFill>
                <a:srgbClr val="002060"/>
              </a:solidFill>
              <a:latin typeface="Calibri"/>
              <a:ea typeface="Calibri"/>
              <a:cs typeface="Calibri"/>
              <a:sym typeface="Calibri"/>
            </a:endParaRPr>
          </a:p>
        </p:txBody>
      </p:sp>
      <p:sp>
        <p:nvSpPr>
          <p:cNvPr id="1233" name="Google Shape;1233;p93"/>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1234" name="Google Shape;1234;p93"/>
          <p:cNvGraphicFramePr/>
          <p:nvPr/>
        </p:nvGraphicFramePr>
        <p:xfrm>
          <a:off x="597183" y="1154428"/>
          <a:ext cx="3000000" cy="3000000"/>
        </p:xfrm>
        <a:graphic>
          <a:graphicData uri="http://schemas.openxmlformats.org/drawingml/2006/table">
            <a:tbl>
              <a:tblPr>
                <a:noFill/>
                <a:tableStyleId>{EE890A7D-BCE8-4467-88DF-81D9D564E4D2}</a:tableStyleId>
              </a:tblPr>
              <a:tblGrid>
                <a:gridCol w="643275"/>
                <a:gridCol w="1856900"/>
                <a:gridCol w="951700"/>
                <a:gridCol w="1147250"/>
                <a:gridCol w="433000"/>
                <a:gridCol w="999325"/>
                <a:gridCol w="433000"/>
                <a:gridCol w="1037600"/>
                <a:gridCol w="433000"/>
                <a:gridCol w="1360725"/>
                <a:gridCol w="390675"/>
                <a:gridCol w="1283000"/>
              </a:tblGrid>
              <a:tr h="322625">
                <a:tc gridSpan="10">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Companies Founded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83675">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rgbClr val="000000"/>
                        </a:buClr>
                        <a:buSzPts val="1100"/>
                        <a:buFont typeface="Arial"/>
                        <a:buNone/>
                      </a:pPr>
                      <a:r>
                        <a:rPr b="1" lang="en-US" sz="1200">
                          <a:latin typeface="Calibri"/>
                          <a:ea typeface="Calibri"/>
                          <a:cs typeface="Calibri"/>
                          <a:sym typeface="Calibri"/>
                        </a:rPr>
                        <a:t>2023</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a:txBody>
                    <a:bodyPr/>
                    <a:lstStyle/>
                    <a:p>
                      <a:pPr indent="0" lvl="0" marL="0" rtl="0" algn="l">
                        <a:spcBef>
                          <a:spcPts val="0"/>
                        </a:spcBef>
                        <a:spcAft>
                          <a:spcPts val="0"/>
                        </a:spcAft>
                        <a:buNone/>
                      </a:pPr>
                      <a:r>
                        <a:rPr b="1" lang="en-US" sz="1200">
                          <a:latin typeface="Calibri"/>
                          <a:ea typeface="Calibri"/>
                          <a:cs typeface="Calibri"/>
                          <a:sym typeface="Calibri"/>
                        </a:rPr>
                        <a:t>Companies Founded in 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c hMerge="1"/>
                <a:tc hMerge="1"/>
                <a:tc hMerge="1"/>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Francisco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Physical Int...</a:t>
                      </a:r>
                      <a:r>
                        <a:rPr lang="en-US" sz="1000">
                          <a:solidFill>
                            <a:srgbClr val="999999"/>
                          </a:solidFill>
                          <a:latin typeface="Calibri"/>
                          <a:ea typeface="Calibri"/>
                          <a:cs typeface="Calibri"/>
                          <a:sym typeface="Calibri"/>
                        </a:rPr>
                        <a:t> ($470M)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Kivu Bioscie...</a:t>
                      </a:r>
                      <a:r>
                        <a:rPr lang="en-US" sz="1000">
                          <a:solidFill>
                            <a:srgbClr val="999999"/>
                          </a:solidFill>
                          <a:latin typeface="Calibri"/>
                          <a:ea typeface="Calibri"/>
                          <a:cs typeface="Calibri"/>
                          <a:sym typeface="Calibri"/>
                        </a:rPr>
                        <a:t> ($92.0M)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Rox</a:t>
                      </a:r>
                      <a:r>
                        <a:rPr lang="en-US" sz="1000">
                          <a:solidFill>
                            <a:srgbClr val="999999"/>
                          </a:solidFill>
                          <a:latin typeface="Calibri"/>
                          <a:ea typeface="Calibri"/>
                          <a:cs typeface="Calibri"/>
                          <a:sym typeface="Calibri"/>
                        </a:rPr>
                        <a:t> ($50.0M)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Resolve AI</a:t>
                      </a:r>
                      <a:r>
                        <a:rPr lang="en-US" sz="1000">
                          <a:solidFill>
                            <a:srgbClr val="999999"/>
                          </a:solidFill>
                          <a:latin typeface="Calibri"/>
                          <a:ea typeface="Calibri"/>
                          <a:cs typeface="Calibri"/>
                          <a:sym typeface="Calibri"/>
                        </a:rPr>
                        <a:t> ($35.0M)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New York City</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Eon</a:t>
                      </a:r>
                      <a:r>
                        <a:rPr lang="en-US" sz="1000">
                          <a:solidFill>
                            <a:srgbClr val="999999"/>
                          </a:solidFill>
                          <a:latin typeface="Calibri"/>
                          <a:ea typeface="Calibri"/>
                          <a:cs typeface="Calibri"/>
                          <a:sym typeface="Calibri"/>
                        </a:rPr>
                        <a:t> ($127M)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Elion Therap...</a:t>
                      </a:r>
                      <a:r>
                        <a:rPr lang="en-US" sz="1000">
                          <a:solidFill>
                            <a:srgbClr val="999999"/>
                          </a:solidFill>
                          <a:latin typeface="Calibri"/>
                          <a:ea typeface="Calibri"/>
                          <a:cs typeface="Calibri"/>
                          <a:sym typeface="Calibri"/>
                        </a:rPr>
                        <a:t> ($81.0M)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ID Planet</a:t>
                      </a:r>
                      <a:r>
                        <a:rPr lang="en-US" sz="1000">
                          <a:solidFill>
                            <a:srgbClr val="999999"/>
                          </a:solidFill>
                          <a:latin typeface="Calibri"/>
                          <a:ea typeface="Calibri"/>
                          <a:cs typeface="Calibri"/>
                          <a:sym typeface="Calibri"/>
                        </a:rPr>
                        <a:t> ($80.0M)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Allora Netwo...</a:t>
                      </a:r>
                      <a:r>
                        <a:rPr lang="en-US" sz="1000">
                          <a:solidFill>
                            <a:srgbClr val="999999"/>
                          </a:solidFill>
                          <a:latin typeface="Calibri"/>
                          <a:ea typeface="Calibri"/>
                          <a:cs typeface="Calibri"/>
                          <a:sym typeface="Calibri"/>
                        </a:rPr>
                        <a:t> ($35.0M)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Burlingame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Salesably</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Mountain View</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Sophon</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a21.ai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fastpacedgam...</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Future AGI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Palo Alto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SSI</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Opnova</a:t>
                      </a:r>
                      <a:r>
                        <a:rPr lang="en-US" sz="1000">
                          <a:solidFill>
                            <a:srgbClr val="999999"/>
                          </a:solidFill>
                          <a:latin typeface="Calibri"/>
                          <a:ea typeface="Calibri"/>
                          <a:cs typeface="Calibri"/>
                          <a:sym typeface="Calibri"/>
                        </a:rPr>
                        <a:t> ($3.8M)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Aedilic</a:t>
                      </a:r>
                      <a:r>
                        <a:rPr lang="en-US" sz="1000">
                          <a:solidFill>
                            <a:srgbClr val="999999"/>
                          </a:solidFill>
                          <a:latin typeface="Calibri"/>
                          <a:ea typeface="Calibri"/>
                          <a:cs typeface="Calibri"/>
                          <a:sym typeface="Calibri"/>
                        </a:rPr>
                        <a:t> ($500K)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Innate</a:t>
                      </a:r>
                      <a:r>
                        <a:rPr lang="en-US" sz="1000">
                          <a:solidFill>
                            <a:srgbClr val="999999"/>
                          </a:solidFill>
                          <a:latin typeface="Calibri"/>
                          <a:ea typeface="Calibri"/>
                          <a:cs typeface="Calibri"/>
                          <a:sym typeface="Calibri"/>
                        </a:rPr>
                        <a:t> ($125K)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Boston</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Alys Pharmac...</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Lightsynq</a:t>
                      </a:r>
                      <a:r>
                        <a:rPr lang="en-US" sz="1000">
                          <a:solidFill>
                            <a:srgbClr val="999999"/>
                          </a:solidFill>
                          <a:latin typeface="Calibri"/>
                          <a:ea typeface="Calibri"/>
                          <a:cs typeface="Calibri"/>
                          <a:sym typeface="Calibri"/>
                        </a:rPr>
                        <a:t> ($18.0M)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Realm Securi...</a:t>
                      </a:r>
                      <a:r>
                        <a:rPr lang="en-US" sz="1000">
                          <a:solidFill>
                            <a:srgbClr val="999999"/>
                          </a:solidFill>
                          <a:latin typeface="Calibri"/>
                          <a:ea typeface="Calibri"/>
                          <a:cs typeface="Calibri"/>
                          <a:sym typeface="Calibri"/>
                        </a:rPr>
                        <a:t> ($5.0M)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SpecStory</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San Diego</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Candid Thera...</a:t>
                      </a:r>
                      <a:r>
                        <a:rPr lang="en-US" sz="1000">
                          <a:solidFill>
                            <a:srgbClr val="999999"/>
                          </a:solidFill>
                          <a:latin typeface="Calibri"/>
                          <a:ea typeface="Calibri"/>
                          <a:cs typeface="Calibri"/>
                          <a:sym typeface="Calibri"/>
                        </a:rPr>
                        <a:t> ($370M)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Brenig Thera...</a:t>
                      </a:r>
                      <a:r>
                        <a:rPr lang="en-US" sz="1000">
                          <a:solidFill>
                            <a:srgbClr val="999999"/>
                          </a:solidFill>
                          <a:latin typeface="Calibri"/>
                          <a:ea typeface="Calibri"/>
                          <a:cs typeface="Calibri"/>
                          <a:sym typeface="Calibri"/>
                        </a:rPr>
                        <a:t> ($65.0M)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RapidFire</a:t>
                      </a:r>
                      <a:r>
                        <a:rPr lang="en-US" sz="1000">
                          <a:solidFill>
                            <a:srgbClr val="999999"/>
                          </a:solidFill>
                          <a:latin typeface="Calibri"/>
                          <a:ea typeface="Calibri"/>
                          <a:cs typeface="Calibri"/>
                          <a:sym typeface="Calibri"/>
                        </a:rPr>
                        <a:t> ($4.0M)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Halo Softwar...</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Los Angeles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OVAX Member</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Fire Memos</a:t>
                      </a:r>
                      <a:r>
                        <a:rPr lang="en-US" sz="1000">
                          <a:solidFill>
                            <a:srgbClr val="999999"/>
                          </a:solidFill>
                          <a:latin typeface="Calibri"/>
                          <a:ea typeface="Calibri"/>
                          <a:cs typeface="Calibri"/>
                          <a:sym typeface="Calibri"/>
                        </a:rPr>
                        <a:t> ($20.0K)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xRare</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Avrex</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Dallas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Usecorn</a:t>
                      </a:r>
                      <a:r>
                        <a:rPr lang="en-US" sz="1000">
                          <a:solidFill>
                            <a:srgbClr val="999999"/>
                          </a:solidFill>
                          <a:latin typeface="Calibri"/>
                          <a:ea typeface="Calibri"/>
                          <a:cs typeface="Calibri"/>
                          <a:sym typeface="Calibri"/>
                        </a:rPr>
                        <a:t> ($6.7M)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Seat Spotter...</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Experttradin...</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Muxtech</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Cambridge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CuspAI</a:t>
                      </a:r>
                      <a:r>
                        <a:rPr lang="en-US" sz="1000">
                          <a:solidFill>
                            <a:srgbClr val="999999"/>
                          </a:solidFill>
                          <a:latin typeface="Calibri"/>
                          <a:ea typeface="Calibri"/>
                          <a:cs typeface="Calibri"/>
                          <a:sym typeface="Calibri"/>
                        </a:rPr>
                        <a:t> ($30.0M)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HYCM MARKETS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Seia Bio</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RISA Labs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235" name="Google Shape;1235;p93" title="logo_1"/>
          <p:cNvPicPr preferRelativeResize="0"/>
          <p:nvPr/>
        </p:nvPicPr>
        <p:blipFill>
          <a:blip r:embed="rId3">
            <a:alphaModFix/>
          </a:blip>
          <a:stretch>
            <a:fillRect/>
          </a:stretch>
        </p:blipFill>
        <p:spPr>
          <a:xfrm>
            <a:off x="5375096" y="1886013"/>
            <a:ext cx="204774" cy="205427"/>
          </a:xfrm>
          <a:prstGeom prst="rect">
            <a:avLst/>
          </a:prstGeom>
          <a:noFill/>
          <a:ln>
            <a:noFill/>
          </a:ln>
        </p:spPr>
      </p:pic>
      <p:pic>
        <p:nvPicPr>
          <p:cNvPr id="1236" name="Google Shape;1236;p93" title="logo_2"/>
          <p:cNvPicPr preferRelativeResize="0"/>
          <p:nvPr/>
        </p:nvPicPr>
        <p:blipFill>
          <a:blip r:embed="rId4">
            <a:alphaModFix/>
          </a:blip>
          <a:stretch>
            <a:fillRect/>
          </a:stretch>
        </p:blipFill>
        <p:spPr>
          <a:xfrm>
            <a:off x="6793495" y="1882033"/>
            <a:ext cx="205201" cy="213409"/>
          </a:xfrm>
          <a:prstGeom prst="rect">
            <a:avLst/>
          </a:prstGeom>
          <a:noFill/>
          <a:ln>
            <a:noFill/>
          </a:ln>
        </p:spPr>
      </p:pic>
      <p:pic>
        <p:nvPicPr>
          <p:cNvPr id="1237" name="Google Shape;1237;p93" title="logo_3"/>
          <p:cNvPicPr preferRelativeResize="0"/>
          <p:nvPr/>
        </p:nvPicPr>
        <p:blipFill>
          <a:blip r:embed="rId5">
            <a:alphaModFix/>
          </a:blip>
          <a:stretch>
            <a:fillRect/>
          </a:stretch>
        </p:blipFill>
        <p:spPr>
          <a:xfrm>
            <a:off x="8246171" y="1886143"/>
            <a:ext cx="205200" cy="205200"/>
          </a:xfrm>
          <a:prstGeom prst="rect">
            <a:avLst/>
          </a:prstGeom>
          <a:noFill/>
          <a:ln>
            <a:noFill/>
          </a:ln>
        </p:spPr>
      </p:pic>
      <p:pic>
        <p:nvPicPr>
          <p:cNvPr id="1238" name="Google Shape;1238;p93" title="logo_4"/>
          <p:cNvPicPr preferRelativeResize="0"/>
          <p:nvPr/>
        </p:nvPicPr>
        <p:blipFill>
          <a:blip r:embed="rId6">
            <a:alphaModFix/>
          </a:blip>
          <a:stretch>
            <a:fillRect/>
          </a:stretch>
        </p:blipFill>
        <p:spPr>
          <a:xfrm>
            <a:off x="10023321" y="1886144"/>
            <a:ext cx="205199" cy="205199"/>
          </a:xfrm>
          <a:prstGeom prst="rect">
            <a:avLst/>
          </a:prstGeom>
          <a:noFill/>
          <a:ln>
            <a:noFill/>
          </a:ln>
        </p:spPr>
      </p:pic>
      <p:pic>
        <p:nvPicPr>
          <p:cNvPr id="1239" name="Google Shape;1239;p93" title="logo_5"/>
          <p:cNvPicPr preferRelativeResize="0"/>
          <p:nvPr/>
        </p:nvPicPr>
        <p:blipFill>
          <a:blip r:embed="rId7">
            <a:alphaModFix/>
          </a:blip>
          <a:stretch>
            <a:fillRect/>
          </a:stretch>
        </p:blipFill>
        <p:spPr>
          <a:xfrm>
            <a:off x="5374895" y="2318231"/>
            <a:ext cx="205200" cy="200640"/>
          </a:xfrm>
          <a:prstGeom prst="rect">
            <a:avLst/>
          </a:prstGeom>
          <a:noFill/>
          <a:ln>
            <a:noFill/>
          </a:ln>
        </p:spPr>
      </p:pic>
      <p:pic>
        <p:nvPicPr>
          <p:cNvPr id="1240" name="Google Shape;1240;p93" title="logo_6"/>
          <p:cNvPicPr preferRelativeResize="0"/>
          <p:nvPr/>
        </p:nvPicPr>
        <p:blipFill>
          <a:blip r:embed="rId8">
            <a:alphaModFix/>
          </a:blip>
          <a:stretch>
            <a:fillRect/>
          </a:stretch>
        </p:blipFill>
        <p:spPr>
          <a:xfrm>
            <a:off x="6793495" y="2319700"/>
            <a:ext cx="205201" cy="197693"/>
          </a:xfrm>
          <a:prstGeom prst="rect">
            <a:avLst/>
          </a:prstGeom>
          <a:noFill/>
          <a:ln>
            <a:noFill/>
          </a:ln>
        </p:spPr>
      </p:pic>
      <p:pic>
        <p:nvPicPr>
          <p:cNvPr id="1241" name="Google Shape;1241;p93" title="logo_7"/>
          <p:cNvPicPr preferRelativeResize="0"/>
          <p:nvPr/>
        </p:nvPicPr>
        <p:blipFill>
          <a:blip r:embed="rId9">
            <a:alphaModFix/>
          </a:blip>
          <a:stretch>
            <a:fillRect/>
          </a:stretch>
        </p:blipFill>
        <p:spPr>
          <a:xfrm>
            <a:off x="8246170" y="2325983"/>
            <a:ext cx="205201" cy="185126"/>
          </a:xfrm>
          <a:prstGeom prst="rect">
            <a:avLst/>
          </a:prstGeom>
          <a:noFill/>
          <a:ln>
            <a:noFill/>
          </a:ln>
        </p:spPr>
      </p:pic>
      <p:pic>
        <p:nvPicPr>
          <p:cNvPr id="1242" name="Google Shape;1242;p93" title="logo_8"/>
          <p:cNvPicPr preferRelativeResize="0"/>
          <p:nvPr/>
        </p:nvPicPr>
        <p:blipFill>
          <a:blip r:embed="rId10">
            <a:alphaModFix/>
          </a:blip>
          <a:stretch>
            <a:fillRect/>
          </a:stretch>
        </p:blipFill>
        <p:spPr>
          <a:xfrm>
            <a:off x="10023321" y="2315945"/>
            <a:ext cx="205199" cy="205200"/>
          </a:xfrm>
          <a:prstGeom prst="rect">
            <a:avLst/>
          </a:prstGeom>
          <a:noFill/>
          <a:ln>
            <a:noFill/>
          </a:ln>
        </p:spPr>
      </p:pic>
      <p:pic>
        <p:nvPicPr>
          <p:cNvPr id="1243" name="Google Shape;1243;p93" title="logo_13"/>
          <p:cNvPicPr preferRelativeResize="0"/>
          <p:nvPr/>
        </p:nvPicPr>
        <p:blipFill>
          <a:blip r:embed="rId11">
            <a:alphaModFix/>
          </a:blip>
          <a:stretch>
            <a:fillRect/>
          </a:stretch>
        </p:blipFill>
        <p:spPr>
          <a:xfrm>
            <a:off x="5375096" y="3257613"/>
            <a:ext cx="204775" cy="205428"/>
          </a:xfrm>
          <a:prstGeom prst="rect">
            <a:avLst/>
          </a:prstGeom>
          <a:noFill/>
          <a:ln>
            <a:noFill/>
          </a:ln>
        </p:spPr>
      </p:pic>
      <p:pic>
        <p:nvPicPr>
          <p:cNvPr id="1244" name="Google Shape;1244;p93" title="logo_14"/>
          <p:cNvPicPr preferRelativeResize="0"/>
          <p:nvPr/>
        </p:nvPicPr>
        <p:blipFill>
          <a:blip r:embed="rId12">
            <a:alphaModFix/>
          </a:blip>
          <a:stretch>
            <a:fillRect/>
          </a:stretch>
        </p:blipFill>
        <p:spPr>
          <a:xfrm>
            <a:off x="6793495" y="3253633"/>
            <a:ext cx="205201" cy="213409"/>
          </a:xfrm>
          <a:prstGeom prst="rect">
            <a:avLst/>
          </a:prstGeom>
          <a:noFill/>
          <a:ln>
            <a:noFill/>
          </a:ln>
        </p:spPr>
      </p:pic>
      <p:pic>
        <p:nvPicPr>
          <p:cNvPr id="1245" name="Google Shape;1245;p93" title="logo_15"/>
          <p:cNvPicPr preferRelativeResize="0"/>
          <p:nvPr/>
        </p:nvPicPr>
        <p:blipFill>
          <a:blip r:embed="rId13">
            <a:alphaModFix/>
          </a:blip>
          <a:stretch>
            <a:fillRect/>
          </a:stretch>
        </p:blipFill>
        <p:spPr>
          <a:xfrm>
            <a:off x="8246171" y="3257743"/>
            <a:ext cx="205200" cy="205200"/>
          </a:xfrm>
          <a:prstGeom prst="rect">
            <a:avLst/>
          </a:prstGeom>
          <a:noFill/>
          <a:ln>
            <a:noFill/>
          </a:ln>
        </p:spPr>
      </p:pic>
      <p:pic>
        <p:nvPicPr>
          <p:cNvPr id="1246" name="Google Shape;1246;p93" title="logo_17"/>
          <p:cNvPicPr preferRelativeResize="0"/>
          <p:nvPr/>
        </p:nvPicPr>
        <p:blipFill>
          <a:blip r:embed="rId14">
            <a:alphaModFix/>
          </a:blip>
          <a:stretch>
            <a:fillRect/>
          </a:stretch>
        </p:blipFill>
        <p:spPr>
          <a:xfrm>
            <a:off x="5374895" y="3689831"/>
            <a:ext cx="205200" cy="200640"/>
          </a:xfrm>
          <a:prstGeom prst="rect">
            <a:avLst/>
          </a:prstGeom>
          <a:noFill/>
          <a:ln>
            <a:noFill/>
          </a:ln>
        </p:spPr>
      </p:pic>
      <p:pic>
        <p:nvPicPr>
          <p:cNvPr id="1247" name="Google Shape;1247;p93" title="logo_18"/>
          <p:cNvPicPr preferRelativeResize="0"/>
          <p:nvPr/>
        </p:nvPicPr>
        <p:blipFill>
          <a:blip r:embed="rId15">
            <a:alphaModFix/>
          </a:blip>
          <a:stretch>
            <a:fillRect/>
          </a:stretch>
        </p:blipFill>
        <p:spPr>
          <a:xfrm>
            <a:off x="6793495" y="3691300"/>
            <a:ext cx="205201" cy="197693"/>
          </a:xfrm>
          <a:prstGeom prst="rect">
            <a:avLst/>
          </a:prstGeom>
          <a:noFill/>
          <a:ln>
            <a:noFill/>
          </a:ln>
        </p:spPr>
      </p:pic>
      <p:pic>
        <p:nvPicPr>
          <p:cNvPr id="1248" name="Google Shape;1248;p93" title="logo_19"/>
          <p:cNvPicPr preferRelativeResize="0"/>
          <p:nvPr/>
        </p:nvPicPr>
        <p:blipFill>
          <a:blip r:embed="rId16">
            <a:alphaModFix/>
          </a:blip>
          <a:stretch>
            <a:fillRect/>
          </a:stretch>
        </p:blipFill>
        <p:spPr>
          <a:xfrm>
            <a:off x="8246170" y="3697583"/>
            <a:ext cx="205201" cy="185126"/>
          </a:xfrm>
          <a:prstGeom prst="rect">
            <a:avLst/>
          </a:prstGeom>
          <a:noFill/>
          <a:ln>
            <a:noFill/>
          </a:ln>
        </p:spPr>
      </p:pic>
      <p:pic>
        <p:nvPicPr>
          <p:cNvPr id="1249" name="Google Shape;1249;p93" title="logo_20"/>
          <p:cNvPicPr preferRelativeResize="0"/>
          <p:nvPr/>
        </p:nvPicPr>
        <p:blipFill>
          <a:blip r:embed="rId17">
            <a:alphaModFix/>
          </a:blip>
          <a:stretch>
            <a:fillRect/>
          </a:stretch>
        </p:blipFill>
        <p:spPr>
          <a:xfrm>
            <a:off x="10023321" y="3687545"/>
            <a:ext cx="205199" cy="205200"/>
          </a:xfrm>
          <a:prstGeom prst="rect">
            <a:avLst/>
          </a:prstGeom>
          <a:noFill/>
          <a:ln>
            <a:noFill/>
          </a:ln>
        </p:spPr>
      </p:pic>
      <p:pic>
        <p:nvPicPr>
          <p:cNvPr id="1250" name="Google Shape;1250;p93" title="logo_21"/>
          <p:cNvPicPr preferRelativeResize="0"/>
          <p:nvPr/>
        </p:nvPicPr>
        <p:blipFill>
          <a:blip r:embed="rId18">
            <a:alphaModFix/>
          </a:blip>
          <a:stretch>
            <a:fillRect/>
          </a:stretch>
        </p:blipFill>
        <p:spPr>
          <a:xfrm>
            <a:off x="5369183" y="4117242"/>
            <a:ext cx="216626" cy="205200"/>
          </a:xfrm>
          <a:prstGeom prst="rect">
            <a:avLst/>
          </a:prstGeom>
          <a:noFill/>
          <a:ln>
            <a:noFill/>
          </a:ln>
        </p:spPr>
      </p:pic>
      <p:pic>
        <p:nvPicPr>
          <p:cNvPr id="1251" name="Google Shape;1251;p93" title="logo_22"/>
          <p:cNvPicPr preferRelativeResize="0"/>
          <p:nvPr/>
        </p:nvPicPr>
        <p:blipFill>
          <a:blip r:embed="rId19">
            <a:alphaModFix/>
          </a:blip>
          <a:stretch>
            <a:fillRect/>
          </a:stretch>
        </p:blipFill>
        <p:spPr>
          <a:xfrm>
            <a:off x="6793708" y="4113238"/>
            <a:ext cx="204775" cy="205428"/>
          </a:xfrm>
          <a:prstGeom prst="rect">
            <a:avLst/>
          </a:prstGeom>
          <a:noFill/>
          <a:ln>
            <a:noFill/>
          </a:ln>
        </p:spPr>
      </p:pic>
      <p:pic>
        <p:nvPicPr>
          <p:cNvPr id="1252" name="Google Shape;1252;p93" title="logo_23"/>
          <p:cNvPicPr preferRelativeResize="0"/>
          <p:nvPr/>
        </p:nvPicPr>
        <p:blipFill>
          <a:blip r:embed="rId20">
            <a:alphaModFix/>
          </a:blip>
          <a:stretch>
            <a:fillRect/>
          </a:stretch>
        </p:blipFill>
        <p:spPr>
          <a:xfrm>
            <a:off x="8246170" y="4117333"/>
            <a:ext cx="205201" cy="213409"/>
          </a:xfrm>
          <a:prstGeom prst="rect">
            <a:avLst/>
          </a:prstGeom>
          <a:noFill/>
          <a:ln>
            <a:noFill/>
          </a:ln>
        </p:spPr>
      </p:pic>
      <p:pic>
        <p:nvPicPr>
          <p:cNvPr id="1253" name="Google Shape;1253;p93" title="logo_24"/>
          <p:cNvPicPr preferRelativeResize="0"/>
          <p:nvPr/>
        </p:nvPicPr>
        <p:blipFill>
          <a:blip r:embed="rId21">
            <a:alphaModFix/>
          </a:blip>
          <a:stretch>
            <a:fillRect/>
          </a:stretch>
        </p:blipFill>
        <p:spPr>
          <a:xfrm>
            <a:off x="10023321" y="4117343"/>
            <a:ext cx="205200" cy="205200"/>
          </a:xfrm>
          <a:prstGeom prst="rect">
            <a:avLst/>
          </a:prstGeom>
          <a:noFill/>
          <a:ln>
            <a:noFill/>
          </a:ln>
        </p:spPr>
      </p:pic>
      <p:pic>
        <p:nvPicPr>
          <p:cNvPr id="1254" name="Google Shape;1254;p93" title="logo_25"/>
          <p:cNvPicPr preferRelativeResize="0"/>
          <p:nvPr/>
        </p:nvPicPr>
        <p:blipFill>
          <a:blip r:embed="rId22">
            <a:alphaModFix/>
          </a:blip>
          <a:stretch>
            <a:fillRect/>
          </a:stretch>
        </p:blipFill>
        <p:spPr>
          <a:xfrm>
            <a:off x="5375096" y="4553013"/>
            <a:ext cx="204774" cy="205428"/>
          </a:xfrm>
          <a:prstGeom prst="rect">
            <a:avLst/>
          </a:prstGeom>
          <a:noFill/>
          <a:ln>
            <a:noFill/>
          </a:ln>
        </p:spPr>
      </p:pic>
      <p:pic>
        <p:nvPicPr>
          <p:cNvPr id="1255" name="Google Shape;1255;p93" title="logo_27"/>
          <p:cNvPicPr preferRelativeResize="0"/>
          <p:nvPr/>
        </p:nvPicPr>
        <p:blipFill>
          <a:blip r:embed="rId23">
            <a:alphaModFix/>
          </a:blip>
          <a:stretch>
            <a:fillRect/>
          </a:stretch>
        </p:blipFill>
        <p:spPr>
          <a:xfrm>
            <a:off x="8246171" y="4553143"/>
            <a:ext cx="205200" cy="205200"/>
          </a:xfrm>
          <a:prstGeom prst="rect">
            <a:avLst/>
          </a:prstGeom>
          <a:noFill/>
          <a:ln>
            <a:noFill/>
          </a:ln>
        </p:spPr>
      </p:pic>
      <p:pic>
        <p:nvPicPr>
          <p:cNvPr id="1256" name="Google Shape;1256;p93" title="logo_28"/>
          <p:cNvPicPr preferRelativeResize="0"/>
          <p:nvPr/>
        </p:nvPicPr>
        <p:blipFill>
          <a:blip r:embed="rId24">
            <a:alphaModFix/>
          </a:blip>
          <a:stretch>
            <a:fillRect/>
          </a:stretch>
        </p:blipFill>
        <p:spPr>
          <a:xfrm>
            <a:off x="10023321" y="4553144"/>
            <a:ext cx="205199" cy="205200"/>
          </a:xfrm>
          <a:prstGeom prst="rect">
            <a:avLst/>
          </a:prstGeom>
          <a:noFill/>
          <a:ln>
            <a:noFill/>
          </a:ln>
        </p:spPr>
      </p:pic>
      <p:pic>
        <p:nvPicPr>
          <p:cNvPr id="1257" name="Google Shape;1257;p93" title="logo_29"/>
          <p:cNvPicPr preferRelativeResize="0"/>
          <p:nvPr/>
        </p:nvPicPr>
        <p:blipFill>
          <a:blip r:embed="rId25">
            <a:alphaModFix/>
          </a:blip>
          <a:stretch>
            <a:fillRect/>
          </a:stretch>
        </p:blipFill>
        <p:spPr>
          <a:xfrm>
            <a:off x="5374895" y="4985231"/>
            <a:ext cx="205200" cy="200640"/>
          </a:xfrm>
          <a:prstGeom prst="rect">
            <a:avLst/>
          </a:prstGeom>
          <a:noFill/>
          <a:ln>
            <a:noFill/>
          </a:ln>
        </p:spPr>
      </p:pic>
      <p:pic>
        <p:nvPicPr>
          <p:cNvPr id="1258" name="Google Shape;1258;p93" title="logo_30"/>
          <p:cNvPicPr preferRelativeResize="0"/>
          <p:nvPr/>
        </p:nvPicPr>
        <p:blipFill>
          <a:blip r:embed="rId26">
            <a:alphaModFix/>
          </a:blip>
          <a:stretch>
            <a:fillRect/>
          </a:stretch>
        </p:blipFill>
        <p:spPr>
          <a:xfrm>
            <a:off x="6793495" y="4986700"/>
            <a:ext cx="205201" cy="197693"/>
          </a:xfrm>
          <a:prstGeom prst="rect">
            <a:avLst/>
          </a:prstGeom>
          <a:noFill/>
          <a:ln>
            <a:noFill/>
          </a:ln>
        </p:spPr>
      </p:pic>
      <p:pic>
        <p:nvPicPr>
          <p:cNvPr id="1259" name="Google Shape;1259;p93" title="logo_31"/>
          <p:cNvPicPr preferRelativeResize="0"/>
          <p:nvPr/>
        </p:nvPicPr>
        <p:blipFill>
          <a:blip r:embed="rId27">
            <a:alphaModFix/>
          </a:blip>
          <a:stretch>
            <a:fillRect/>
          </a:stretch>
        </p:blipFill>
        <p:spPr>
          <a:xfrm>
            <a:off x="8246170" y="4992983"/>
            <a:ext cx="205201" cy="185126"/>
          </a:xfrm>
          <a:prstGeom prst="rect">
            <a:avLst/>
          </a:prstGeom>
          <a:noFill/>
          <a:ln>
            <a:noFill/>
          </a:ln>
        </p:spPr>
      </p:pic>
      <p:pic>
        <p:nvPicPr>
          <p:cNvPr id="1260" name="Google Shape;1260;p93" title="logo_32"/>
          <p:cNvPicPr preferRelativeResize="0"/>
          <p:nvPr/>
        </p:nvPicPr>
        <p:blipFill>
          <a:blip r:embed="rId28">
            <a:alphaModFix/>
          </a:blip>
          <a:stretch>
            <a:fillRect/>
          </a:stretch>
        </p:blipFill>
        <p:spPr>
          <a:xfrm>
            <a:off x="10023321" y="4982945"/>
            <a:ext cx="205199" cy="205200"/>
          </a:xfrm>
          <a:prstGeom prst="rect">
            <a:avLst/>
          </a:prstGeom>
          <a:noFill/>
          <a:ln>
            <a:noFill/>
          </a:ln>
        </p:spPr>
      </p:pic>
      <p:pic>
        <p:nvPicPr>
          <p:cNvPr id="1261" name="Google Shape;1261;p93" title="logo_33"/>
          <p:cNvPicPr preferRelativeResize="0"/>
          <p:nvPr/>
        </p:nvPicPr>
        <p:blipFill>
          <a:blip r:embed="rId29">
            <a:alphaModFix/>
          </a:blip>
          <a:stretch>
            <a:fillRect/>
          </a:stretch>
        </p:blipFill>
        <p:spPr>
          <a:xfrm>
            <a:off x="5369183" y="5412642"/>
            <a:ext cx="216626" cy="205200"/>
          </a:xfrm>
          <a:prstGeom prst="rect">
            <a:avLst/>
          </a:prstGeom>
          <a:noFill/>
          <a:ln>
            <a:noFill/>
          </a:ln>
        </p:spPr>
      </p:pic>
      <p:pic>
        <p:nvPicPr>
          <p:cNvPr id="1262" name="Google Shape;1262;p93" title="logo_35"/>
          <p:cNvPicPr preferRelativeResize="0"/>
          <p:nvPr/>
        </p:nvPicPr>
        <p:blipFill>
          <a:blip r:embed="rId30">
            <a:alphaModFix/>
          </a:blip>
          <a:stretch>
            <a:fillRect/>
          </a:stretch>
        </p:blipFill>
        <p:spPr>
          <a:xfrm>
            <a:off x="8246170" y="5412733"/>
            <a:ext cx="205201" cy="213409"/>
          </a:xfrm>
          <a:prstGeom prst="rect">
            <a:avLst/>
          </a:prstGeom>
          <a:noFill/>
          <a:ln>
            <a:noFill/>
          </a:ln>
        </p:spPr>
      </p:pic>
      <p:pic>
        <p:nvPicPr>
          <p:cNvPr id="1263" name="Google Shape;1263;p93" title="logo_36"/>
          <p:cNvPicPr preferRelativeResize="0"/>
          <p:nvPr/>
        </p:nvPicPr>
        <p:blipFill>
          <a:blip r:embed="rId31">
            <a:alphaModFix/>
          </a:blip>
          <a:stretch>
            <a:fillRect/>
          </a:stretch>
        </p:blipFill>
        <p:spPr>
          <a:xfrm>
            <a:off x="10023321" y="5412743"/>
            <a:ext cx="205200" cy="205200"/>
          </a:xfrm>
          <a:prstGeom prst="rect">
            <a:avLst/>
          </a:prstGeom>
          <a:noFill/>
          <a:ln>
            <a:noFill/>
          </a:ln>
        </p:spPr>
      </p:pic>
      <p:pic>
        <p:nvPicPr>
          <p:cNvPr id="1264" name="Google Shape;1264;p93" title="logo_37"/>
          <p:cNvPicPr preferRelativeResize="0"/>
          <p:nvPr/>
        </p:nvPicPr>
        <p:blipFill>
          <a:blip r:embed="rId32">
            <a:alphaModFix/>
          </a:blip>
          <a:stretch>
            <a:fillRect/>
          </a:stretch>
        </p:blipFill>
        <p:spPr>
          <a:xfrm>
            <a:off x="5369183" y="5946042"/>
            <a:ext cx="216626" cy="205200"/>
          </a:xfrm>
          <a:prstGeom prst="rect">
            <a:avLst/>
          </a:prstGeom>
          <a:noFill/>
          <a:ln>
            <a:noFill/>
          </a:ln>
        </p:spPr>
      </p:pic>
      <p:pic>
        <p:nvPicPr>
          <p:cNvPr id="1265" name="Google Shape;1265;p93" title="logo_38"/>
          <p:cNvPicPr preferRelativeResize="0"/>
          <p:nvPr/>
        </p:nvPicPr>
        <p:blipFill>
          <a:blip r:embed="rId33">
            <a:alphaModFix/>
          </a:blip>
          <a:stretch>
            <a:fillRect/>
          </a:stretch>
        </p:blipFill>
        <p:spPr>
          <a:xfrm>
            <a:off x="6793708" y="5942038"/>
            <a:ext cx="204775" cy="205428"/>
          </a:xfrm>
          <a:prstGeom prst="rect">
            <a:avLst/>
          </a:prstGeom>
          <a:noFill/>
          <a:ln>
            <a:noFill/>
          </a:ln>
        </p:spPr>
      </p:pic>
      <p:pic>
        <p:nvPicPr>
          <p:cNvPr id="1266" name="Google Shape;1266;p93" title="logo_39"/>
          <p:cNvPicPr preferRelativeResize="0"/>
          <p:nvPr/>
        </p:nvPicPr>
        <p:blipFill>
          <a:blip r:embed="rId34">
            <a:alphaModFix/>
          </a:blip>
          <a:stretch>
            <a:fillRect/>
          </a:stretch>
        </p:blipFill>
        <p:spPr>
          <a:xfrm>
            <a:off x="8246170" y="5946133"/>
            <a:ext cx="205201" cy="213409"/>
          </a:xfrm>
          <a:prstGeom prst="rect">
            <a:avLst/>
          </a:prstGeom>
          <a:noFill/>
          <a:ln>
            <a:noFill/>
          </a:ln>
        </p:spPr>
      </p:pic>
      <p:pic>
        <p:nvPicPr>
          <p:cNvPr id="1267" name="Google Shape;1267;p93" title="logo_40"/>
          <p:cNvPicPr preferRelativeResize="0"/>
          <p:nvPr/>
        </p:nvPicPr>
        <p:blipFill>
          <a:blip r:embed="rId35">
            <a:alphaModFix/>
          </a:blip>
          <a:stretch>
            <a:fillRect/>
          </a:stretch>
        </p:blipFill>
        <p:spPr>
          <a:xfrm>
            <a:off x="10023321" y="5946143"/>
            <a:ext cx="205200" cy="205200"/>
          </a:xfrm>
          <a:prstGeom prst="rect">
            <a:avLst/>
          </a:prstGeom>
          <a:noFill/>
          <a:ln>
            <a:noFill/>
          </a:ln>
        </p:spPr>
      </p:pic>
      <p:pic>
        <p:nvPicPr>
          <p:cNvPr id="1268" name="Google Shape;1268;p93"/>
          <p:cNvPicPr preferRelativeResize="0"/>
          <p:nvPr/>
        </p:nvPicPr>
        <p:blipFill>
          <a:blip r:embed="rId36">
            <a:alphaModFix/>
          </a:blip>
          <a:stretch>
            <a:fillRect/>
          </a:stretch>
        </p:blipFill>
        <p:spPr>
          <a:xfrm>
            <a:off x="5376900" y="2829675"/>
            <a:ext cx="201168" cy="20116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graphicFrame>
        <p:nvGraphicFramePr>
          <p:cNvPr id="1274" name="Google Shape;1274;p94"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News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Recent Key News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1275" name="Google Shape;1275;p9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1276" name="Google Shape;1276;p94" title="shape7"/>
          <p:cNvSpPr/>
          <p:nvPr/>
        </p:nvSpPr>
        <p:spPr>
          <a:xfrm rot="5400000">
            <a:off x="5351225" y="40019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9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(1/3)</a:t>
            </a:r>
            <a:endParaRPr>
              <a:solidFill>
                <a:srgbClr val="08528C"/>
              </a:solidFill>
            </a:endParaRPr>
          </a:p>
        </p:txBody>
      </p:sp>
      <p:sp>
        <p:nvSpPr>
          <p:cNvPr id="1283" name="Google Shape;1283;p95"/>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1284" name="Google Shape;1284;p95" title="Table 1"/>
          <p:cNvGraphicFramePr/>
          <p:nvPr/>
        </p:nvGraphicFramePr>
        <p:xfrm>
          <a:off x="621900" y="1189475"/>
          <a:ext cx="3000000" cy="3000000"/>
        </p:xfrm>
        <a:graphic>
          <a:graphicData uri="http://schemas.openxmlformats.org/drawingml/2006/table">
            <a:tbl>
              <a:tblPr>
                <a:noFill/>
                <a:tableStyleId>{EE890A7D-BCE8-4467-88DF-81D9D564E4D2}</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Transactions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EnerVenue Provides RWE with Long-Duration Energy Storage Vessels™ for Pilot Project </a:t>
                      </a:r>
                      <a:r>
                        <a:rPr lang="en-US" sz="1100" u="sng">
                          <a:solidFill>
                            <a:schemeClr val="hlink"/>
                          </a:solidFill>
                          <a:latin typeface="Calibri"/>
                          <a:ea typeface="Calibri"/>
                          <a:cs typeface="Calibri"/>
                          <a:sym typeface="Calibri"/>
                          <a:hlinkClick r:id="rId3"/>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MicroStrategy is halfway through share sales to buy Bitcoin </a:t>
                      </a:r>
                      <a:r>
                        <a:rPr lang="en-US" sz="1100" u="sng">
                          <a:solidFill>
                            <a:schemeClr val="hlink"/>
                          </a:solidFill>
                          <a:latin typeface="Calibri"/>
                          <a:ea typeface="Calibri"/>
                          <a:cs typeface="Calibri"/>
                          <a:sym typeface="Calibri"/>
                          <a:hlinkClick r:id="rId4"/>
                        </a:rPr>
                        <a:t>The Business Times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GE HealthCare to take over Japanese radiopharmaceutical venture </a:t>
                      </a:r>
                      <a:r>
                        <a:rPr lang="en-US" sz="1100" u="sng">
                          <a:solidFill>
                            <a:schemeClr val="hlink"/>
                          </a:solidFill>
                          <a:latin typeface="Calibri"/>
                          <a:ea typeface="Calibri"/>
                          <a:cs typeface="Calibri"/>
                          <a:sym typeface="Calibri"/>
                          <a:hlinkClick r:id="rId5"/>
                        </a:rPr>
                        <a:t>Fierce Biotech</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NetBird raises €4M to make cybersecurity accessible to all amidst hybrid work era </a:t>
                      </a:r>
                      <a:r>
                        <a:rPr lang="en-US" sz="1100" u="sng">
                          <a:solidFill>
                            <a:schemeClr val="hlink"/>
                          </a:solidFill>
                          <a:latin typeface="Calibri"/>
                          <a:ea typeface="Calibri"/>
                          <a:cs typeface="Calibri"/>
                          <a:sym typeface="Calibri"/>
                          <a:hlinkClick r:id="rId6"/>
                        </a:rPr>
                        <a:t>Tech Funding News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IRIS Software Group Announces Intent to Acquire Dext Software Ltd </a:t>
                      </a:r>
                      <a:r>
                        <a:rPr lang="en-US" sz="1100" u="sng">
                          <a:solidFill>
                            <a:schemeClr val="hlink"/>
                          </a:solidFill>
                          <a:latin typeface="Calibri"/>
                          <a:ea typeface="Calibri"/>
                          <a:cs typeface="Calibri"/>
                          <a:sym typeface="Calibri"/>
                          <a:hlinkClick r:id="rId7"/>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Digital banking platform Lumin Digital raises $160 million </a:t>
                      </a:r>
                      <a:r>
                        <a:rPr lang="en-US" sz="1100" u="sng">
                          <a:solidFill>
                            <a:schemeClr val="hlink"/>
                          </a:solidFill>
                          <a:latin typeface="Calibri"/>
                          <a:ea typeface="Calibri"/>
                          <a:cs typeface="Calibri"/>
                          <a:sym typeface="Calibri"/>
                          <a:hlinkClick r:id="rId8"/>
                        </a:rPr>
                        <a:t>Finextra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Venhub Global, Inc., A Provider Of Fully Autonomous And Robotic Retail Solutions, To List On Na.. </a:t>
                      </a:r>
                      <a:r>
                        <a:rPr lang="en-US" sz="1100" u="sng">
                          <a:solidFill>
                            <a:schemeClr val="hlink"/>
                          </a:solidFill>
                          <a:latin typeface="Calibri"/>
                          <a:ea typeface="Calibri"/>
                          <a:cs typeface="Calibri"/>
                          <a:sym typeface="Calibri"/>
                          <a:hlinkClick r:id="rId9"/>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Eve receives additional funding from R $ 200 million from BNDES </a:t>
                      </a:r>
                      <a:r>
                        <a:rPr lang="en-US" sz="1100" u="sng">
                          <a:solidFill>
                            <a:schemeClr val="hlink"/>
                          </a:solidFill>
                          <a:latin typeface="Calibri"/>
                          <a:ea typeface="Calibri"/>
                          <a:cs typeface="Calibri"/>
                          <a:sym typeface="Calibri"/>
                          <a:hlinkClick r:id="rId10"/>
                        </a:rPr>
                        <a:t>Monitor Mercantil</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Fastly Announces Issuance of 7.75% Convertible Senior Notes due 2028 and Repurchases of a Porti.. </a:t>
                      </a:r>
                      <a:r>
                        <a:rPr lang="en-US" sz="1100" u="sng">
                          <a:solidFill>
                            <a:schemeClr val="hlink"/>
                          </a:solidFill>
                          <a:latin typeface="Calibri"/>
                          <a:ea typeface="Calibri"/>
                          <a:cs typeface="Calibri"/>
                          <a:sym typeface="Calibri"/>
                          <a:hlinkClick r:id="rId11"/>
                        </a:rPr>
                        <a:t>Business 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WellSky’s Acquisition of Bonafide Medical Group </a:t>
                      </a:r>
                      <a:r>
                        <a:rPr lang="en-US" sz="1100" u="sng">
                          <a:solidFill>
                            <a:schemeClr val="hlink"/>
                          </a:solidFill>
                          <a:latin typeface="Calibri"/>
                          <a:ea typeface="Calibri"/>
                          <a:cs typeface="Calibri"/>
                          <a:sym typeface="Calibri"/>
                          <a:hlinkClick r:id="rId12"/>
                        </a:rPr>
                        <a:t>Global Legal Chronicle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285" name="Google Shape;1285;p95" title="Table 2"/>
          <p:cNvGraphicFramePr/>
          <p:nvPr/>
        </p:nvGraphicFramePr>
        <p:xfrm>
          <a:off x="6476450" y="1189475"/>
          <a:ext cx="3000000" cy="3000000"/>
        </p:xfrm>
        <a:graphic>
          <a:graphicData uri="http://schemas.openxmlformats.org/drawingml/2006/table">
            <a:tbl>
              <a:tblPr>
                <a:noFill/>
                <a:tableStyleId>{EE890A7D-BCE8-4467-88DF-81D9D564E4D2}</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Company Updates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CRISALION Mobility Chooses IFS Cloud as Management Software for its Advanced Air Mobility Project </a:t>
                      </a:r>
                      <a:r>
                        <a:rPr lang="en-US" sz="1100" u="sng">
                          <a:solidFill>
                            <a:schemeClr val="hlink"/>
                          </a:solidFill>
                          <a:latin typeface="Calibri"/>
                          <a:ea typeface="Calibri"/>
                          <a:cs typeface="Calibri"/>
                          <a:sym typeface="Calibri"/>
                          <a:hlinkClick r:id="rId13"/>
                        </a:rPr>
                        <a:t>Cision</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Zurcher Kantonalbank Zurich Cantonalbank Acquires 28,656 Shares of MicroStrategy Incorporated (NAS.. </a:t>
                      </a:r>
                      <a:r>
                        <a:rPr lang="en-US" sz="1100" u="sng">
                          <a:solidFill>
                            <a:schemeClr val="hlink"/>
                          </a:solidFill>
                          <a:latin typeface="Calibri"/>
                          <a:ea typeface="Calibri"/>
                          <a:cs typeface="Calibri"/>
                          <a:sym typeface="Calibri"/>
                          <a:hlinkClick r:id="rId14"/>
                        </a:rPr>
                        <a:t>MarketBeat</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Gartner Identifies Top Three Priorities for CMOs to Deliver Marketing Excellence in 2025 </a:t>
                      </a:r>
                      <a:r>
                        <a:rPr lang="en-US" sz="1100" u="sng">
                          <a:solidFill>
                            <a:schemeClr val="hlink"/>
                          </a:solidFill>
                          <a:latin typeface="Calibri"/>
                          <a:ea typeface="Calibri"/>
                          <a:cs typeface="Calibri"/>
                          <a:sym typeface="Calibri"/>
                          <a:hlinkClick r:id="rId15"/>
                        </a:rPr>
                        <a:t>Business 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Firefox for Android now defaults to desktop websites on tablets and foldables </a:t>
                      </a:r>
                      <a:r>
                        <a:rPr lang="en-US" sz="1100" u="sng">
                          <a:solidFill>
                            <a:schemeClr val="hlink"/>
                          </a:solidFill>
                          <a:latin typeface="Calibri"/>
                          <a:ea typeface="Calibri"/>
                          <a:cs typeface="Calibri"/>
                          <a:sym typeface="Calibri"/>
                          <a:hlinkClick r:id="rId16"/>
                        </a:rPr>
                        <a:t>9to5Google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AMD rises nearly 16% Internal investigation finds no evidence of management misconduct </a:t>
                      </a:r>
                      <a:r>
                        <a:rPr lang="en-US" sz="1100" u="sng">
                          <a:solidFill>
                            <a:schemeClr val="hlink"/>
                          </a:solidFill>
                          <a:latin typeface="Calibri"/>
                          <a:ea typeface="Calibri"/>
                          <a:cs typeface="Calibri"/>
                          <a:sym typeface="Calibri"/>
                          <a:hlinkClick r:id="rId17"/>
                        </a:rPr>
                        <a:t>Shareandstocks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WeTV Partners With Magnite to Enhance Video Inventory Monetisation </a:t>
                      </a:r>
                      <a:r>
                        <a:rPr lang="en-US" sz="1100" u="sng">
                          <a:solidFill>
                            <a:schemeClr val="hlink"/>
                          </a:solidFill>
                          <a:latin typeface="Calibri"/>
                          <a:ea typeface="Calibri"/>
                          <a:cs typeface="Calibri"/>
                          <a:sym typeface="Calibri"/>
                          <a:hlinkClick r:id="rId18"/>
                        </a:rPr>
                        <a:t>MarTech Series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Optinose to Present at the Piper Sandler 36th Annual Healthcare Conference </a:t>
                      </a:r>
                      <a:r>
                        <a:rPr lang="en-US" sz="1100" u="sng">
                          <a:solidFill>
                            <a:schemeClr val="hlink"/>
                          </a:solidFill>
                          <a:latin typeface="Calibri"/>
                          <a:ea typeface="Calibri"/>
                          <a:cs typeface="Calibri"/>
                          <a:sym typeface="Calibri"/>
                          <a:hlinkClick r:id="rId19"/>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BitGo Debuts Platform for Retail Cryptocurrency Customers </a:t>
                      </a:r>
                      <a:r>
                        <a:rPr lang="en-US" sz="1100" u="sng">
                          <a:solidFill>
                            <a:schemeClr val="hlink"/>
                          </a:solidFill>
                          <a:latin typeface="Calibri"/>
                          <a:ea typeface="Calibri"/>
                          <a:cs typeface="Calibri"/>
                          <a:sym typeface="Calibri"/>
                          <a:hlinkClick r:id="rId20"/>
                        </a:rPr>
                        <a:t>PYMNTS.com</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Principle Power to Continue with O&amp;M Services on WindFloat Atlantic Project </a:t>
                      </a:r>
                      <a:r>
                        <a:rPr lang="en-US" sz="1100" u="sng">
                          <a:solidFill>
                            <a:schemeClr val="hlink"/>
                          </a:solidFill>
                          <a:latin typeface="Calibri"/>
                          <a:ea typeface="Calibri"/>
                          <a:cs typeface="Calibri"/>
                          <a:sym typeface="Calibri"/>
                          <a:hlinkClick r:id="rId21"/>
                        </a:rPr>
                        <a:t>Offshore WIND</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SpaceX discusses tender offer at roughly US$350 billion valuation </a:t>
                      </a:r>
                      <a:r>
                        <a:rPr lang="en-US" sz="1100" u="sng">
                          <a:solidFill>
                            <a:schemeClr val="hlink"/>
                          </a:solidFill>
                          <a:latin typeface="Calibri"/>
                          <a:ea typeface="Calibri"/>
                          <a:cs typeface="Calibri"/>
                          <a:sym typeface="Calibri"/>
                          <a:hlinkClick r:id="rId22"/>
                        </a:rPr>
                        <a:t>The Business Times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96"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(2/3)</a:t>
            </a:r>
            <a:endParaRPr>
              <a:solidFill>
                <a:srgbClr val="08528C"/>
              </a:solidFill>
            </a:endParaRPr>
          </a:p>
        </p:txBody>
      </p:sp>
      <p:sp>
        <p:nvSpPr>
          <p:cNvPr id="1292" name="Google Shape;1292;p96"/>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1293" name="Google Shape;1293;p96" title="Table 1"/>
          <p:cNvGraphicFramePr/>
          <p:nvPr/>
        </p:nvGraphicFramePr>
        <p:xfrm>
          <a:off x="621900" y="1189475"/>
          <a:ext cx="3000000" cy="3000000"/>
        </p:xfrm>
        <a:graphic>
          <a:graphicData uri="http://schemas.openxmlformats.org/drawingml/2006/table">
            <a:tbl>
              <a:tblPr>
                <a:noFill/>
                <a:tableStyleId>{EE890A7D-BCE8-4467-88DF-81D9D564E4D2}</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Legal</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Robbins LLP Urges HUMA Stockholders with Large Losses to Contact the Firm for Information About the .. </a:t>
                      </a:r>
                      <a:r>
                        <a:rPr lang="en-US" sz="1100" u="sng">
                          <a:solidFill>
                            <a:schemeClr val="hlink"/>
                          </a:solidFill>
                          <a:latin typeface="Calibri"/>
                          <a:ea typeface="Calibri"/>
                          <a:cs typeface="Calibri"/>
                          <a:sym typeface="Calibri"/>
                          <a:hlinkClick r:id="rId3"/>
                        </a:rPr>
                        <a:t>Benzinga</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Elon Musk vs OpenAI heats up in court as Tesla CEO targets ChatGPT-maker's shift to for-profit.. </a:t>
                      </a:r>
                      <a:r>
                        <a:rPr lang="en-US" sz="1100" u="sng">
                          <a:solidFill>
                            <a:schemeClr val="hlink"/>
                          </a:solidFill>
                          <a:latin typeface="Calibri"/>
                          <a:ea typeface="Calibri"/>
                          <a:cs typeface="Calibri"/>
                          <a:sym typeface="Calibri"/>
                          <a:hlinkClick r:id="rId4"/>
                        </a:rPr>
                        <a:t>Business Today</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Zeta Global Holdings (ZETA) Faces Investor Class Action Alleging Revenue Round-Tripping &amp; Improper U.. </a:t>
                      </a:r>
                      <a:r>
                        <a:rPr lang="en-US" sz="1100" u="sng">
                          <a:solidFill>
                            <a:schemeClr val="hlink"/>
                          </a:solidFill>
                          <a:latin typeface="Calibri"/>
                          <a:ea typeface="Calibri"/>
                          <a:cs typeface="Calibri"/>
                          <a:sym typeface="Calibri"/>
                          <a:hlinkClick r:id="rId5"/>
                        </a:rPr>
                        <a:t>Benzinga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ROSEN, A LEADING LAW FIRM, Encourages Dentsply Sirona Inc. Investors to Secure Counsel Before Import.. </a:t>
                      </a:r>
                      <a:r>
                        <a:rPr lang="en-US" sz="1100" u="sng">
                          <a:solidFill>
                            <a:schemeClr val="hlink"/>
                          </a:solidFill>
                          <a:latin typeface="Calibri"/>
                          <a:ea typeface="Calibri"/>
                          <a:cs typeface="Calibri"/>
                          <a:sym typeface="Calibri"/>
                          <a:hlinkClick r:id="rId6"/>
                        </a:rPr>
                        <a:t>Benzinga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Halper Sadeh LLC Investigates MNTX, ARCH, CYTH on Behalf of Shareholders </a:t>
                      </a:r>
                      <a:r>
                        <a:rPr lang="en-US" sz="1100" u="sng">
                          <a:solidFill>
                            <a:schemeClr val="hlink"/>
                          </a:solidFill>
                          <a:latin typeface="Calibri"/>
                          <a:ea typeface="Calibri"/>
                          <a:cs typeface="Calibri"/>
                          <a:sym typeface="Calibri"/>
                          <a:hlinkClick r:id="rId7"/>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Halper Sadeh LLC Investigates ZUO, CDMO, BRKH on Behalf of Shareholders </a:t>
                      </a:r>
                      <a:r>
                        <a:rPr lang="en-US" sz="1100" u="sng">
                          <a:solidFill>
                            <a:schemeClr val="hlink"/>
                          </a:solidFill>
                          <a:latin typeface="Calibri"/>
                          <a:ea typeface="Calibri"/>
                          <a:cs typeface="Calibri"/>
                          <a:sym typeface="Calibri"/>
                          <a:hlinkClick r:id="rId8"/>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Halper Sadeh LLC Investigates PSTX, SUM, FVNNU, HUDA on Behalf of Shareholders </a:t>
                      </a:r>
                      <a:r>
                        <a:rPr lang="en-US" sz="1100" u="sng">
                          <a:solidFill>
                            <a:schemeClr val="hlink"/>
                          </a:solidFill>
                          <a:latin typeface="Calibri"/>
                          <a:ea typeface="Calibri"/>
                          <a:cs typeface="Calibri"/>
                          <a:sym typeface="Calibri"/>
                          <a:hlinkClick r:id="rId9"/>
                        </a:rPr>
                        <a:t>PR 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Glancy Prongay &amp; Murray LLP Reminds Investors of Looming Deadline in the Class Action Lawsuit Agains.. </a:t>
                      </a:r>
                      <a:r>
                        <a:rPr lang="en-US" sz="1100" u="sng">
                          <a:solidFill>
                            <a:schemeClr val="hlink"/>
                          </a:solidFill>
                          <a:latin typeface="Calibri"/>
                          <a:ea typeface="Calibri"/>
                          <a:cs typeface="Calibri"/>
                          <a:sym typeface="Calibri"/>
                          <a:hlinkClick r:id="rId10"/>
                        </a:rPr>
                        <a:t>Benzinga</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Cade Superintendence asks for investigation against Wellhub for abuse of economic power </a:t>
                      </a:r>
                      <a:r>
                        <a:rPr lang="en-US" sz="1100" u="sng">
                          <a:solidFill>
                            <a:schemeClr val="hlink"/>
                          </a:solidFill>
                          <a:latin typeface="Calibri"/>
                          <a:ea typeface="Calibri"/>
                          <a:cs typeface="Calibri"/>
                          <a:sym typeface="Calibri"/>
                          <a:hlinkClick r:id="rId11"/>
                        </a:rPr>
                        <a:t>Grupoglobo</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Investigation of Quanterix Corporation (QTRX) Announced by Holzer &amp; Holzer, LLC </a:t>
                      </a:r>
                      <a:r>
                        <a:rPr lang="en-US" sz="1100" u="sng">
                          <a:solidFill>
                            <a:schemeClr val="hlink"/>
                          </a:solidFill>
                          <a:latin typeface="Calibri"/>
                          <a:ea typeface="Calibri"/>
                          <a:cs typeface="Calibri"/>
                          <a:sym typeface="Calibri"/>
                          <a:hlinkClick r:id="rId12"/>
                        </a:rPr>
                        <a:t>Benzinga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294" name="Google Shape;1294;p96" title="Table 2"/>
          <p:cNvGraphicFramePr/>
          <p:nvPr/>
        </p:nvGraphicFramePr>
        <p:xfrm>
          <a:off x="6476450" y="1189475"/>
          <a:ext cx="3000000" cy="3000000"/>
        </p:xfrm>
        <a:graphic>
          <a:graphicData uri="http://schemas.openxmlformats.org/drawingml/2006/table">
            <a:tbl>
              <a:tblPr>
                <a:noFill/>
                <a:tableStyleId>{EE890A7D-BCE8-4467-88DF-81D9D564E4D2}</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Partnerships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WeTV Partners With Magnite to Enhance Video Inventory Monetisation </a:t>
                      </a:r>
                      <a:r>
                        <a:rPr lang="en-US" sz="1100" u="sng">
                          <a:solidFill>
                            <a:schemeClr val="hlink"/>
                          </a:solidFill>
                          <a:latin typeface="Calibri"/>
                          <a:ea typeface="Calibri"/>
                          <a:cs typeface="Calibri"/>
                          <a:sym typeface="Calibri"/>
                          <a:hlinkClick r:id="rId13"/>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Febraban and Google form partnership to combat fraud in the financial system </a:t>
                      </a:r>
                      <a:r>
                        <a:rPr lang="en-US" sz="1100" u="sng">
                          <a:solidFill>
                            <a:schemeClr val="hlink"/>
                          </a:solidFill>
                          <a:latin typeface="Calibri"/>
                          <a:ea typeface="Calibri"/>
                          <a:cs typeface="Calibri"/>
                          <a:sym typeface="Calibri"/>
                          <a:hlinkClick r:id="rId14"/>
                        </a:rPr>
                        <a:t>Grupoglobo</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Transmit and Viewlift Partner to Boost and Secure Direct-To-Consumer Streaming Monetization </a:t>
                      </a:r>
                      <a:r>
                        <a:rPr lang="en-US" sz="1100" u="sng">
                          <a:solidFill>
                            <a:schemeClr val="hlink"/>
                          </a:solidFill>
                          <a:latin typeface="Calibri"/>
                          <a:ea typeface="Calibri"/>
                          <a:cs typeface="Calibri"/>
                          <a:sym typeface="Calibri"/>
                          <a:hlinkClick r:id="rId15"/>
                        </a:rPr>
                        <a:t>MarTech Series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Avaloq and Quadient combine to transform customer communication in financial services </a:t>
                      </a:r>
                      <a:r>
                        <a:rPr lang="en-US" sz="1100" u="sng">
                          <a:solidFill>
                            <a:schemeClr val="hlink"/>
                          </a:solidFill>
                          <a:latin typeface="Calibri"/>
                          <a:ea typeface="Calibri"/>
                          <a:cs typeface="Calibri"/>
                          <a:sym typeface="Calibri"/>
                          <a:hlinkClick r:id="rId16"/>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Avaloq and Quadient Partner to Elevate Client Communications for Financial Services </a:t>
                      </a:r>
                      <a:r>
                        <a:rPr lang="en-US" sz="1100" u="sng">
                          <a:solidFill>
                            <a:schemeClr val="hlink"/>
                          </a:solidFill>
                          <a:latin typeface="Calibri"/>
                          <a:ea typeface="Calibri"/>
                          <a:cs typeface="Calibri"/>
                          <a:sym typeface="Calibri"/>
                          <a:hlinkClick r:id="rId17"/>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ST Telemedia GDC partners Zenlayer for private connectivity in Asia </a:t>
                      </a:r>
                      <a:r>
                        <a:rPr lang="en-US" sz="1100" u="sng">
                          <a:solidFill>
                            <a:schemeClr val="hlink"/>
                          </a:solidFill>
                          <a:latin typeface="Calibri"/>
                          <a:ea typeface="Calibri"/>
                          <a:cs typeface="Calibri"/>
                          <a:sym typeface="Calibri"/>
                          <a:hlinkClick r:id="rId18"/>
                        </a:rPr>
                        <a:t>Telecompaper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Teads and VIDAA USA Extend and Expand Exclusive Global CTV Partnership Across US, Europe &amp; APAC </a:t>
                      </a:r>
                      <a:r>
                        <a:rPr lang="en-US" sz="1100" u="sng">
                          <a:solidFill>
                            <a:schemeClr val="hlink"/>
                          </a:solidFill>
                          <a:latin typeface="Calibri"/>
                          <a:ea typeface="Calibri"/>
                          <a:cs typeface="Calibri"/>
                          <a:sym typeface="Calibri"/>
                          <a:hlinkClick r:id="rId19"/>
                        </a:rPr>
                        <a:t>MarTech Series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WebRezPro Partners with Ascent360 to Increase Guest Engagement and Revenue for Hotels </a:t>
                      </a:r>
                      <a:r>
                        <a:rPr lang="en-US" sz="1100" u="sng">
                          <a:solidFill>
                            <a:schemeClr val="hlink"/>
                          </a:solidFill>
                          <a:latin typeface="Calibri"/>
                          <a:ea typeface="Calibri"/>
                          <a:cs typeface="Calibri"/>
                          <a:sym typeface="Calibri"/>
                          <a:hlinkClick r:id="rId20"/>
                        </a:rPr>
                        <a:t>EIN Presswire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LIG Nex1 Joins Hands in R&amp;D with US Advanced Materials Company Electron Inks </a:t>
                      </a:r>
                      <a:r>
                        <a:rPr lang="en-US" sz="1100" u="sng">
                          <a:solidFill>
                            <a:schemeClr val="hlink"/>
                          </a:solidFill>
                          <a:latin typeface="Calibri"/>
                          <a:ea typeface="Calibri"/>
                          <a:cs typeface="Calibri"/>
                          <a:sym typeface="Calibri"/>
                          <a:hlinkClick r:id="rId21"/>
                        </a:rPr>
                        <a:t>newswire.co.kr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WeWork, Amazon partner on one of Manhattan’s largest office leases this year </a:t>
                      </a:r>
                      <a:r>
                        <a:rPr lang="en-US" sz="1100" u="sng">
                          <a:solidFill>
                            <a:schemeClr val="hlink"/>
                          </a:solidFill>
                          <a:latin typeface="Calibri"/>
                          <a:ea typeface="Calibri"/>
                          <a:cs typeface="Calibri"/>
                          <a:sym typeface="Calibri"/>
                          <a:hlinkClick r:id="rId22"/>
                        </a:rPr>
                        <a:t>CoStar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9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(3/3)</a:t>
            </a:r>
            <a:endParaRPr>
              <a:solidFill>
                <a:srgbClr val="08528C"/>
              </a:solidFill>
            </a:endParaRPr>
          </a:p>
        </p:txBody>
      </p:sp>
      <p:sp>
        <p:nvSpPr>
          <p:cNvPr id="1301" name="Google Shape;1301;p97"/>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1302" name="Google Shape;1302;p97" title="Table 1"/>
          <p:cNvGraphicFramePr/>
          <p:nvPr/>
        </p:nvGraphicFramePr>
        <p:xfrm>
          <a:off x="621900" y="1189475"/>
          <a:ext cx="3000000" cy="3000000"/>
        </p:xfrm>
        <a:graphic>
          <a:graphicData uri="http://schemas.openxmlformats.org/drawingml/2006/table">
            <a:tbl>
              <a:tblPr>
                <a:noFill/>
                <a:tableStyleId>{EE890A7D-BCE8-4467-88DF-81D9D564E4D2}</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People Movement</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Intel confirms departure of Pat Gelsinger as CEO </a:t>
                      </a:r>
                      <a:r>
                        <a:rPr lang="en-US" sz="1100" u="sng">
                          <a:solidFill>
                            <a:schemeClr val="hlink"/>
                          </a:solidFill>
                          <a:latin typeface="Calibri"/>
                          <a:ea typeface="Calibri"/>
                          <a:cs typeface="Calibri"/>
                          <a:sym typeface="Calibri"/>
                          <a:hlinkClick r:id="rId3"/>
                        </a:rPr>
                        <a:t>TugaTech</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Thom Langford appointed EMEA CTO of Rapid7 </a:t>
                      </a:r>
                      <a:r>
                        <a:rPr lang="en-US" sz="1100" u="sng">
                          <a:solidFill>
                            <a:schemeClr val="hlink"/>
                          </a:solidFill>
                          <a:latin typeface="Calibri"/>
                          <a:ea typeface="Calibri"/>
                          <a:cs typeface="Calibri"/>
                          <a:sym typeface="Calibri"/>
                          <a:hlinkClick r:id="rId4"/>
                        </a:rPr>
                        <a:t>IT Brief UK</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Intel’s troubles deepen, as its boss makes an abrupt exit </a:t>
                      </a:r>
                      <a:r>
                        <a:rPr lang="en-US" sz="1100" u="sng">
                          <a:solidFill>
                            <a:schemeClr val="hlink"/>
                          </a:solidFill>
                          <a:latin typeface="Calibri"/>
                          <a:ea typeface="Calibri"/>
                          <a:cs typeface="Calibri"/>
                          <a:sym typeface="Calibri"/>
                          <a:hlinkClick r:id="rId5"/>
                        </a:rPr>
                        <a:t>Livemint</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Intel CEO Abruptly Resigns </a:t>
                      </a:r>
                      <a:r>
                        <a:rPr lang="en-US" sz="1100" u="sng">
                          <a:solidFill>
                            <a:schemeClr val="hlink"/>
                          </a:solidFill>
                          <a:latin typeface="Calibri"/>
                          <a:ea typeface="Calibri"/>
                          <a:cs typeface="Calibri"/>
                          <a:sym typeface="Calibri"/>
                          <a:hlinkClick r:id="rId6"/>
                        </a:rPr>
                        <a:t>svdaily.com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Electronic Warfare Expert Joins DataShapes AI as a Partner to Deliver Transformative AI Solutions </a:t>
                      </a:r>
                      <a:r>
                        <a:rPr lang="en-US" sz="1100" u="sng">
                          <a:solidFill>
                            <a:schemeClr val="hlink"/>
                          </a:solidFill>
                          <a:latin typeface="Calibri"/>
                          <a:ea typeface="Calibri"/>
                          <a:cs typeface="Calibri"/>
                          <a:sym typeface="Calibri"/>
                          <a:hlinkClick r:id="rId7"/>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Cadmium Appoints Sean Brady as CEO to Drive Next Phase of Growth </a:t>
                      </a:r>
                      <a:r>
                        <a:rPr lang="en-US" sz="1100" u="sng">
                          <a:solidFill>
                            <a:schemeClr val="hlink"/>
                          </a:solidFill>
                          <a:latin typeface="Calibri"/>
                          <a:ea typeface="Calibri"/>
                          <a:cs typeface="Calibri"/>
                          <a:sym typeface="Calibri"/>
                          <a:hlinkClick r:id="rId8"/>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Reticulate Micro Appoints Andrew Sheppard as CEO to Spearhead Commercial Expansion </a:t>
                      </a:r>
                      <a:r>
                        <a:rPr lang="en-US" sz="1100" u="sng">
                          <a:solidFill>
                            <a:schemeClr val="hlink"/>
                          </a:solidFill>
                          <a:latin typeface="Calibri"/>
                          <a:ea typeface="Calibri"/>
                          <a:cs typeface="Calibri"/>
                          <a:sym typeface="Calibri"/>
                          <a:hlinkClick r:id="rId9"/>
                        </a:rPr>
                        <a:t>PR 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Unprecedented crisis in Intel: CEO resigns because of helplessness with the plan to revive the corpor.. </a:t>
                      </a:r>
                      <a:r>
                        <a:rPr lang="en-US" sz="1100" u="sng">
                          <a:solidFill>
                            <a:schemeClr val="hlink"/>
                          </a:solidFill>
                          <a:latin typeface="Calibri"/>
                          <a:ea typeface="Calibri"/>
                          <a:cs typeface="Calibri"/>
                          <a:sym typeface="Calibri"/>
                          <a:hlinkClick r:id="rId10"/>
                        </a:rPr>
                        <a:t>CafeBiz</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Intel CEO Pat Gelsinger retires </a:t>
                      </a:r>
                      <a:r>
                        <a:rPr lang="en-US" sz="1100" u="sng">
                          <a:solidFill>
                            <a:schemeClr val="hlink"/>
                          </a:solidFill>
                          <a:latin typeface="Calibri"/>
                          <a:ea typeface="Calibri"/>
                          <a:cs typeface="Calibri"/>
                          <a:sym typeface="Calibri"/>
                          <a:hlinkClick r:id="rId11"/>
                        </a:rPr>
                        <a:t>RCRWireless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Adobe Appoints Lara Balazs as Chief Marketing Officer </a:t>
                      </a:r>
                      <a:r>
                        <a:rPr lang="en-US" sz="1100" u="sng">
                          <a:solidFill>
                            <a:schemeClr val="hlink"/>
                          </a:solidFill>
                          <a:latin typeface="Calibri"/>
                          <a:ea typeface="Calibri"/>
                          <a:cs typeface="Calibri"/>
                          <a:sym typeface="Calibri"/>
                          <a:hlinkClick r:id="rId12"/>
                        </a:rPr>
                        <a:t>MarTech Series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303" name="Google Shape;1303;p97" title="Table 2"/>
          <p:cNvGraphicFramePr/>
          <p:nvPr/>
        </p:nvGraphicFramePr>
        <p:xfrm>
          <a:off x="6476450" y="1189475"/>
          <a:ext cx="3000000" cy="3000000"/>
        </p:xfrm>
        <a:graphic>
          <a:graphicData uri="http://schemas.openxmlformats.org/drawingml/2006/table">
            <a:tbl>
              <a:tblPr>
                <a:noFill/>
                <a:tableStyleId>{EE890A7D-BCE8-4467-88DF-81D9D564E4D2}</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Other</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Domo Named a Leader in the Nucleus Research 2024 Embedded Analytics Technology Value Matrix </a:t>
                      </a:r>
                      <a:r>
                        <a:rPr lang="en-US" sz="1100" u="sng">
                          <a:solidFill>
                            <a:schemeClr val="hlink"/>
                          </a:solidFill>
                          <a:latin typeface="Calibri"/>
                          <a:ea typeface="Calibri"/>
                          <a:cs typeface="Calibri"/>
                          <a:sym typeface="Calibri"/>
                          <a:hlinkClick r:id="rId13"/>
                        </a:rPr>
                        <a:t>Business 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HashiCorp awarded a 2024 AWS partner award </a:t>
                      </a:r>
                      <a:r>
                        <a:rPr lang="en-US" sz="1100" u="sng">
                          <a:solidFill>
                            <a:schemeClr val="hlink"/>
                          </a:solidFill>
                          <a:latin typeface="Calibri"/>
                          <a:ea typeface="Calibri"/>
                          <a:cs typeface="Calibri"/>
                          <a:sym typeface="Calibri"/>
                          <a:hlinkClick r:id="rId14"/>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Cohesity Awarded 2024 AWS Global Storage Partner of the Year </a:t>
                      </a:r>
                      <a:r>
                        <a:rPr lang="en-US" sz="1100" u="sng">
                          <a:solidFill>
                            <a:schemeClr val="hlink"/>
                          </a:solidFill>
                          <a:latin typeface="Calibri"/>
                          <a:ea typeface="Calibri"/>
                          <a:cs typeface="Calibri"/>
                          <a:sym typeface="Calibri"/>
                          <a:hlinkClick r:id="rId15"/>
                        </a:rPr>
                        <a:t>Business 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Weights &amp; Biases Named a 2024 Geo and Global AWS Partner Award Finalist </a:t>
                      </a:r>
                      <a:r>
                        <a:rPr lang="en-US" sz="1100" u="sng">
                          <a:solidFill>
                            <a:schemeClr val="hlink"/>
                          </a:solidFill>
                          <a:latin typeface="Calibri"/>
                          <a:ea typeface="Calibri"/>
                          <a:cs typeface="Calibri"/>
                          <a:sym typeface="Calibri"/>
                          <a:hlinkClick r:id="rId16"/>
                        </a:rPr>
                        <a:t>Business 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Zscaler raises annual revenue forecast, announces CFO's retirement </a:t>
                      </a:r>
                      <a:r>
                        <a:rPr lang="en-US" sz="1100" u="sng">
                          <a:solidFill>
                            <a:schemeClr val="hlink"/>
                          </a:solidFill>
                          <a:latin typeface="Calibri"/>
                          <a:ea typeface="Calibri"/>
                          <a:cs typeface="Calibri"/>
                          <a:sym typeface="Calibri"/>
                          <a:hlinkClick r:id="rId17"/>
                        </a:rPr>
                        <a:t>Livemint</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CleanSpark Reports Record-Breaking FY 2024 Results: Outpacing Halving and Difficulty </a:t>
                      </a:r>
                      <a:r>
                        <a:rPr lang="en-US" sz="1100" u="sng">
                          <a:solidFill>
                            <a:schemeClr val="hlink"/>
                          </a:solidFill>
                          <a:latin typeface="Calibri"/>
                          <a:ea typeface="Calibri"/>
                          <a:cs typeface="Calibri"/>
                          <a:sym typeface="Calibri"/>
                          <a:hlinkClick r:id="rId18"/>
                        </a:rPr>
                        <a:t>Mining Stock Education</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Zscaler Reports First Quarter Fiscal 2025 Financial Results </a:t>
                      </a:r>
                      <a:r>
                        <a:rPr lang="en-US" sz="1100" u="sng">
                          <a:solidFill>
                            <a:schemeClr val="hlink"/>
                          </a:solidFill>
                          <a:latin typeface="Calibri"/>
                          <a:ea typeface="Calibri"/>
                          <a:cs typeface="Calibri"/>
                          <a:sym typeface="Calibri"/>
                          <a:hlinkClick r:id="rId19"/>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Credo Reports Second Quarter of Fiscal Year 2025 Financial Results </a:t>
                      </a:r>
                      <a:r>
                        <a:rPr lang="en-US" sz="1100" u="sng">
                          <a:solidFill>
                            <a:schemeClr val="hlink"/>
                          </a:solidFill>
                          <a:latin typeface="Calibri"/>
                          <a:ea typeface="Calibri"/>
                          <a:cs typeface="Calibri"/>
                          <a:sym typeface="Calibri"/>
                          <a:hlinkClick r:id="rId20"/>
                        </a:rPr>
                        <a:t>GlobeNewswire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Ocean Power Technologies Pre-Releases Preliminary Financial Results for Second Quarter Fiscal 2.. </a:t>
                      </a:r>
                      <a:r>
                        <a:rPr lang="en-US" sz="1100" u="sng">
                          <a:solidFill>
                            <a:schemeClr val="hlink"/>
                          </a:solidFill>
                          <a:latin typeface="Calibri"/>
                          <a:ea typeface="Calibri"/>
                          <a:cs typeface="Calibri"/>
                          <a:sym typeface="Calibri"/>
                          <a:hlinkClick r:id="rId21"/>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OpenAI Reportedly Weighing the Addition of Ads to AI Products </a:t>
                      </a:r>
                      <a:r>
                        <a:rPr lang="en-US" sz="1100" u="sng">
                          <a:solidFill>
                            <a:schemeClr val="hlink"/>
                          </a:solidFill>
                          <a:latin typeface="Calibri"/>
                          <a:ea typeface="Calibri"/>
                          <a:cs typeface="Calibri"/>
                          <a:sym typeface="Calibri"/>
                          <a:hlinkClick r:id="rId22"/>
                        </a:rPr>
                        <a:t>PYMNTS.com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graphicFrame>
        <p:nvGraphicFramePr>
          <p:cNvPr id="1309" name="Google Shape;1309;p98"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b="1" lang="en-US" sz="2400">
                          <a:solidFill>
                            <a:srgbClr val="08528C"/>
                          </a:solidFill>
                          <a:latin typeface="Calibri"/>
                          <a:ea typeface="Calibri"/>
                          <a:cs typeface="Calibri"/>
                          <a:sym typeface="Calibri"/>
                        </a:rPr>
                        <a:t>Funded Deadpooled Companies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Funded Deadpooled Companies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1310" name="Google Shape;1310;p98"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1311" name="Google Shape;1311;p98" title="shape8"/>
          <p:cNvSpPr/>
          <p:nvPr/>
        </p:nvSpPr>
        <p:spPr>
          <a:xfrm rot="5400000">
            <a:off x="5351225" y="44168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99"/>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Funded Deadpooled Companies</a:t>
            </a:r>
            <a:endParaRPr>
              <a:solidFill>
                <a:srgbClr val="08528C"/>
              </a:solidFill>
            </a:endParaRPr>
          </a:p>
        </p:txBody>
      </p:sp>
      <p:sp>
        <p:nvSpPr>
          <p:cNvPr id="1317" name="Google Shape;1317;p9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1318" name="Google Shape;1318;p99" title="table1"/>
          <p:cNvGraphicFramePr/>
          <p:nvPr/>
        </p:nvGraphicFramePr>
        <p:xfrm>
          <a:off x="595316" y="1195227"/>
          <a:ext cx="3000000" cy="3000000"/>
        </p:xfrm>
        <a:graphic>
          <a:graphicData uri="http://schemas.openxmlformats.org/drawingml/2006/table">
            <a:tbl>
              <a:tblPr>
                <a:noFill/>
                <a:tableStyleId>{3957604C-1A65-4B10-8351-92650B73C763}</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 Funding</a:t>
                      </a:r>
                      <a:endParaRPr b="1">
                        <a:solidFill>
                          <a:srgbClr val="08528C"/>
                        </a:solidFill>
                        <a:latin typeface="Calibri"/>
                        <a:ea typeface="Calibri"/>
                        <a:cs typeface="Calibri"/>
                        <a:sym typeface="Calibri"/>
                      </a:endParaRPr>
                    </a:p>
                  </a:txBody>
                  <a:tcPr marT="0" marB="0" marR="36000" marL="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RVAC Medicines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Boston)</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$140M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Interline Therapeutics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San Francisco)</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$92.0M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Kona Medical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(2009, Issaquah)</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$73.7M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PetDx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San Diego)</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$72.0M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Cardionomic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Forest Lake)</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$46.7M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Phosphorus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New York City)</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$31.4M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Clover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(2013, New York City)</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$21.0M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Ness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New York City)</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$15.5M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Devron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North Brunswick)</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$15.0M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Mantium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Cincinnati)</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$12.8M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1319" name="Google Shape;1319;p99" title="textBox1"/>
          <p:cNvSpPr txBox="1"/>
          <p:nvPr/>
        </p:nvSpPr>
        <p:spPr>
          <a:xfrm>
            <a:off x="621975" y="5874902"/>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View all 54 Funded Deadpooled companies on </a:t>
            </a:r>
            <a:r>
              <a:rPr lang="en-US" sz="1200" u="sng">
                <a:solidFill>
                  <a:schemeClr val="hlink"/>
                </a:solidFill>
                <a:highlight>
                  <a:schemeClr val="lt1"/>
                </a:highlight>
                <a:latin typeface="Calibri"/>
                <a:ea typeface="Calibri"/>
                <a:cs typeface="Calibri"/>
                <a:sym typeface="Calibri"/>
                <a:hlinkClick r:id="rId3"/>
              </a:rPr>
              <a:t>Tracxn Platform</a:t>
            </a:r>
            <a:endParaRPr sz="1200">
              <a:solidFill>
                <a:srgbClr val="222222"/>
              </a:solidFill>
              <a:highlight>
                <a:schemeClr val="lt1"/>
              </a:highlight>
              <a:latin typeface="Calibri"/>
              <a:ea typeface="Calibri"/>
              <a:cs typeface="Calibri"/>
              <a:sym typeface="Calibri"/>
            </a:endParaRPr>
          </a:p>
        </p:txBody>
      </p:sp>
      <p:graphicFrame>
        <p:nvGraphicFramePr>
          <p:cNvPr id="1320" name="Google Shape;1320;p99" title="table2"/>
          <p:cNvGraphicFramePr/>
          <p:nvPr/>
        </p:nvGraphicFramePr>
        <p:xfrm>
          <a:off x="4587804" y="1195227"/>
          <a:ext cx="3000000" cy="3000000"/>
        </p:xfrm>
        <a:graphic>
          <a:graphicData uri="http://schemas.openxmlformats.org/drawingml/2006/table">
            <a:tbl>
              <a:tblPr>
                <a:noFill/>
                <a:tableStyleId>{3957604C-1A65-4B10-8351-92650B73C763}</a:tableStyleId>
              </a:tblPr>
              <a:tblGrid>
                <a:gridCol w="2100725"/>
                <a:gridCol w="9987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Funding</a:t>
                      </a:r>
                      <a:endParaRPr b="1">
                        <a:solidFill>
                          <a:srgbClr val="08528C"/>
                        </a:solidFill>
                        <a:latin typeface="Calibri"/>
                        <a:ea typeface="Calibri"/>
                        <a:cs typeface="Calibri"/>
                        <a:sym typeface="Calibri"/>
                      </a:endParaRPr>
                    </a:p>
                  </a:txBody>
                  <a:tcPr marT="0" marB="0" marR="36000" marL="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Zeptor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(2009, Menlo Park)</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$11.9M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Chameleon Biosciences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Berkeley)</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$11.2M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LunaDNA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Solana Beach)</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$10.4M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TriggerMesh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Raleigh)</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$8.0M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Looptify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Los Angeles)</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Melonfrost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Brooklyn)</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THE META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(2001, San Francisco)</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$5.3M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Internal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(2011, San Francisco)</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AutoCloud</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Chicago)</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PopUp</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Claymont)</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$3.5M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1321" name="Google Shape;1321;p99" title="table3"/>
          <p:cNvGraphicFramePr/>
          <p:nvPr/>
        </p:nvGraphicFramePr>
        <p:xfrm>
          <a:off x="8482829" y="1195227"/>
          <a:ext cx="3000000" cy="3000000"/>
        </p:xfrm>
        <a:graphic>
          <a:graphicData uri="http://schemas.openxmlformats.org/drawingml/2006/table">
            <a:tbl>
              <a:tblPr>
                <a:noFill/>
                <a:tableStyleId>{3957604C-1A65-4B10-8351-92650B73C763}</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Funding</a:t>
                      </a:r>
                      <a:endParaRPr b="1">
                        <a:solidFill>
                          <a:srgbClr val="08528C"/>
                        </a:solidFill>
                        <a:latin typeface="Calibri"/>
                        <a:ea typeface="Calibri"/>
                        <a:cs typeface="Calibri"/>
                        <a:sym typeface="Calibri"/>
                      </a:endParaRPr>
                    </a:p>
                  </a:txBody>
                  <a:tcPr marT="0" marB="0" marR="36000" marL="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9th Gear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Palo Alto)</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$2.3M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Overlay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Menlo Park)</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$2.2M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Komon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Wilmington)</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OpenContext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Portland)</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$2.0M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Photoswitch Biosciences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(2009, Menlo Park)</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$1.5M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TransOMIC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Huntsville)</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$1.1M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KahPing</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Scottsdale)</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$828K</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RelishMBA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Charlottesville)</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$659K</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ecoText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Durham)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$503K</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SimulTV</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(2011, Covington)</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$322K</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1322" name="Google Shape;1322;p99" title="image1"/>
          <p:cNvPicPr preferRelativeResize="0"/>
          <p:nvPr/>
        </p:nvPicPr>
        <p:blipFill>
          <a:blip r:embed="rId4">
            <a:alphaModFix/>
          </a:blip>
          <a:stretch>
            <a:fillRect/>
          </a:stretch>
        </p:blipFill>
        <p:spPr>
          <a:xfrm>
            <a:off x="639469" y="1660539"/>
            <a:ext cx="270000" cy="270000"/>
          </a:xfrm>
          <a:prstGeom prst="rect">
            <a:avLst/>
          </a:prstGeom>
          <a:noFill/>
          <a:ln cap="flat" cmpd="sng" w="9525">
            <a:solidFill>
              <a:srgbClr val="D9D9D9"/>
            </a:solidFill>
            <a:prstDash val="solid"/>
            <a:round/>
            <a:headEnd len="sm" w="sm" type="none"/>
            <a:tailEnd len="sm" w="sm" type="none"/>
          </a:ln>
        </p:spPr>
      </p:pic>
      <p:pic>
        <p:nvPicPr>
          <p:cNvPr id="1323" name="Google Shape;1323;p99" title="image2"/>
          <p:cNvPicPr preferRelativeResize="0"/>
          <p:nvPr/>
        </p:nvPicPr>
        <p:blipFill>
          <a:blip r:embed="rId5">
            <a:alphaModFix/>
          </a:blip>
          <a:stretch>
            <a:fillRect/>
          </a:stretch>
        </p:blipFill>
        <p:spPr>
          <a:xfrm>
            <a:off x="639469" y="2069734"/>
            <a:ext cx="270000" cy="270000"/>
          </a:xfrm>
          <a:prstGeom prst="rect">
            <a:avLst/>
          </a:prstGeom>
          <a:noFill/>
          <a:ln cap="flat" cmpd="sng" w="9525">
            <a:solidFill>
              <a:srgbClr val="D9D9D9"/>
            </a:solidFill>
            <a:prstDash val="solid"/>
            <a:round/>
            <a:headEnd len="sm" w="sm" type="none"/>
            <a:tailEnd len="sm" w="sm" type="none"/>
          </a:ln>
        </p:spPr>
      </p:pic>
      <p:pic>
        <p:nvPicPr>
          <p:cNvPr id="1324" name="Google Shape;1324;p99" title="image3"/>
          <p:cNvPicPr preferRelativeResize="0"/>
          <p:nvPr/>
        </p:nvPicPr>
        <p:blipFill>
          <a:blip r:embed="rId6">
            <a:alphaModFix/>
          </a:blip>
          <a:stretch>
            <a:fillRect/>
          </a:stretch>
        </p:blipFill>
        <p:spPr>
          <a:xfrm>
            <a:off x="639469" y="2514031"/>
            <a:ext cx="270000" cy="270000"/>
          </a:xfrm>
          <a:prstGeom prst="rect">
            <a:avLst/>
          </a:prstGeom>
          <a:noFill/>
          <a:ln cap="flat" cmpd="sng" w="9525">
            <a:solidFill>
              <a:srgbClr val="D9D9D9"/>
            </a:solidFill>
            <a:prstDash val="solid"/>
            <a:round/>
            <a:headEnd len="sm" w="sm" type="none"/>
            <a:tailEnd len="sm" w="sm" type="none"/>
          </a:ln>
        </p:spPr>
      </p:pic>
      <p:pic>
        <p:nvPicPr>
          <p:cNvPr id="1325" name="Google Shape;1325;p99" title="image4"/>
          <p:cNvPicPr preferRelativeResize="0"/>
          <p:nvPr/>
        </p:nvPicPr>
        <p:blipFill>
          <a:blip r:embed="rId7">
            <a:alphaModFix/>
          </a:blip>
          <a:stretch>
            <a:fillRect/>
          </a:stretch>
        </p:blipFill>
        <p:spPr>
          <a:xfrm>
            <a:off x="639469" y="2924427"/>
            <a:ext cx="270000" cy="270000"/>
          </a:xfrm>
          <a:prstGeom prst="rect">
            <a:avLst/>
          </a:prstGeom>
          <a:noFill/>
          <a:ln cap="flat" cmpd="sng" w="9525">
            <a:solidFill>
              <a:srgbClr val="D9D9D9"/>
            </a:solidFill>
            <a:prstDash val="solid"/>
            <a:round/>
            <a:headEnd len="sm" w="sm" type="none"/>
            <a:tailEnd len="sm" w="sm" type="none"/>
          </a:ln>
        </p:spPr>
      </p:pic>
      <p:pic>
        <p:nvPicPr>
          <p:cNvPr id="1326" name="Google Shape;1326;p99" title="image5"/>
          <p:cNvPicPr preferRelativeResize="0"/>
          <p:nvPr/>
        </p:nvPicPr>
        <p:blipFill>
          <a:blip r:embed="rId8">
            <a:alphaModFix/>
          </a:blip>
          <a:stretch>
            <a:fillRect/>
          </a:stretch>
        </p:blipFill>
        <p:spPr>
          <a:xfrm>
            <a:off x="639469" y="3392965"/>
            <a:ext cx="270000" cy="270000"/>
          </a:xfrm>
          <a:prstGeom prst="rect">
            <a:avLst/>
          </a:prstGeom>
          <a:noFill/>
          <a:ln cap="flat" cmpd="sng" w="9525">
            <a:solidFill>
              <a:srgbClr val="D9D9D9"/>
            </a:solidFill>
            <a:prstDash val="solid"/>
            <a:round/>
            <a:headEnd len="sm" w="sm" type="none"/>
            <a:tailEnd len="sm" w="sm" type="none"/>
          </a:ln>
        </p:spPr>
      </p:pic>
      <p:pic>
        <p:nvPicPr>
          <p:cNvPr id="1327" name="Google Shape;1327;p99" title="image6"/>
          <p:cNvPicPr preferRelativeResize="0"/>
          <p:nvPr/>
        </p:nvPicPr>
        <p:blipFill>
          <a:blip r:embed="rId9">
            <a:alphaModFix/>
          </a:blip>
          <a:stretch>
            <a:fillRect/>
          </a:stretch>
        </p:blipFill>
        <p:spPr>
          <a:xfrm>
            <a:off x="639469" y="3779120"/>
            <a:ext cx="270000" cy="270000"/>
          </a:xfrm>
          <a:prstGeom prst="rect">
            <a:avLst/>
          </a:prstGeom>
          <a:noFill/>
          <a:ln cap="flat" cmpd="sng" w="9525">
            <a:solidFill>
              <a:srgbClr val="D9D9D9"/>
            </a:solidFill>
            <a:prstDash val="solid"/>
            <a:round/>
            <a:headEnd len="sm" w="sm" type="none"/>
            <a:tailEnd len="sm" w="sm" type="none"/>
          </a:ln>
        </p:spPr>
      </p:pic>
      <p:pic>
        <p:nvPicPr>
          <p:cNvPr id="1328" name="Google Shape;1328;p99" title="image7"/>
          <p:cNvPicPr preferRelativeResize="0"/>
          <p:nvPr/>
        </p:nvPicPr>
        <p:blipFill>
          <a:blip r:embed="rId10">
            <a:alphaModFix/>
          </a:blip>
          <a:stretch>
            <a:fillRect/>
          </a:stretch>
        </p:blipFill>
        <p:spPr>
          <a:xfrm>
            <a:off x="639469" y="4309826"/>
            <a:ext cx="270000" cy="270000"/>
          </a:xfrm>
          <a:prstGeom prst="rect">
            <a:avLst/>
          </a:prstGeom>
          <a:noFill/>
          <a:ln cap="flat" cmpd="sng" w="9525">
            <a:solidFill>
              <a:srgbClr val="D9D9D9"/>
            </a:solidFill>
            <a:prstDash val="solid"/>
            <a:round/>
            <a:headEnd len="sm" w="sm" type="none"/>
            <a:tailEnd len="sm" w="sm" type="none"/>
          </a:ln>
        </p:spPr>
      </p:pic>
      <p:pic>
        <p:nvPicPr>
          <p:cNvPr id="1329" name="Google Shape;1329;p99" title="image8"/>
          <p:cNvPicPr preferRelativeResize="0"/>
          <p:nvPr/>
        </p:nvPicPr>
        <p:blipFill>
          <a:blip r:embed="rId11">
            <a:alphaModFix/>
          </a:blip>
          <a:stretch>
            <a:fillRect/>
          </a:stretch>
        </p:blipFill>
        <p:spPr>
          <a:xfrm>
            <a:off x="639469" y="4633813"/>
            <a:ext cx="270000" cy="270000"/>
          </a:xfrm>
          <a:prstGeom prst="rect">
            <a:avLst/>
          </a:prstGeom>
          <a:noFill/>
          <a:ln cap="flat" cmpd="sng" w="9525">
            <a:solidFill>
              <a:srgbClr val="D9D9D9"/>
            </a:solidFill>
            <a:prstDash val="solid"/>
            <a:round/>
            <a:headEnd len="sm" w="sm" type="none"/>
            <a:tailEnd len="sm" w="sm" type="none"/>
          </a:ln>
        </p:spPr>
      </p:pic>
      <p:pic>
        <p:nvPicPr>
          <p:cNvPr id="1330" name="Google Shape;1330;p99" title="image9"/>
          <p:cNvPicPr preferRelativeResize="0"/>
          <p:nvPr/>
        </p:nvPicPr>
        <p:blipFill>
          <a:blip r:embed="rId12">
            <a:alphaModFix/>
          </a:blip>
          <a:stretch>
            <a:fillRect/>
          </a:stretch>
        </p:blipFill>
        <p:spPr>
          <a:xfrm>
            <a:off x="639469" y="5061160"/>
            <a:ext cx="270000" cy="270000"/>
          </a:xfrm>
          <a:prstGeom prst="rect">
            <a:avLst/>
          </a:prstGeom>
          <a:noFill/>
          <a:ln cap="flat" cmpd="sng" w="9525">
            <a:solidFill>
              <a:srgbClr val="D9D9D9"/>
            </a:solidFill>
            <a:prstDash val="solid"/>
            <a:round/>
            <a:headEnd len="sm" w="sm" type="none"/>
            <a:tailEnd len="sm" w="sm" type="none"/>
          </a:ln>
        </p:spPr>
      </p:pic>
      <p:pic>
        <p:nvPicPr>
          <p:cNvPr id="1331" name="Google Shape;1331;p99" title="image10"/>
          <p:cNvPicPr preferRelativeResize="0"/>
          <p:nvPr/>
        </p:nvPicPr>
        <p:blipFill>
          <a:blip r:embed="rId13">
            <a:alphaModFix/>
          </a:blip>
          <a:stretch>
            <a:fillRect/>
          </a:stretch>
        </p:blipFill>
        <p:spPr>
          <a:xfrm>
            <a:off x="639469" y="5488506"/>
            <a:ext cx="270000" cy="270000"/>
          </a:xfrm>
          <a:prstGeom prst="rect">
            <a:avLst/>
          </a:prstGeom>
          <a:noFill/>
          <a:ln cap="flat" cmpd="sng" w="9525">
            <a:solidFill>
              <a:srgbClr val="D9D9D9"/>
            </a:solidFill>
            <a:prstDash val="solid"/>
            <a:round/>
            <a:headEnd len="sm" w="sm" type="none"/>
            <a:tailEnd len="sm" w="sm" type="none"/>
          </a:ln>
        </p:spPr>
      </p:pic>
      <p:pic>
        <p:nvPicPr>
          <p:cNvPr id="1332" name="Google Shape;1332;p99" title="image11"/>
          <p:cNvPicPr preferRelativeResize="0"/>
          <p:nvPr/>
        </p:nvPicPr>
        <p:blipFill>
          <a:blip r:embed="rId14">
            <a:alphaModFix/>
          </a:blip>
          <a:stretch>
            <a:fillRect/>
          </a:stretch>
        </p:blipFill>
        <p:spPr>
          <a:xfrm>
            <a:off x="4627091" y="1671692"/>
            <a:ext cx="270000" cy="270000"/>
          </a:xfrm>
          <a:prstGeom prst="rect">
            <a:avLst/>
          </a:prstGeom>
          <a:noFill/>
          <a:ln cap="flat" cmpd="sng" w="9525">
            <a:solidFill>
              <a:srgbClr val="D9D9D9"/>
            </a:solidFill>
            <a:prstDash val="solid"/>
            <a:round/>
            <a:headEnd len="sm" w="sm" type="none"/>
            <a:tailEnd len="sm" w="sm" type="none"/>
          </a:ln>
        </p:spPr>
      </p:pic>
      <p:pic>
        <p:nvPicPr>
          <p:cNvPr id="1333" name="Google Shape;1333;p99" title="image12"/>
          <p:cNvPicPr preferRelativeResize="0"/>
          <p:nvPr/>
        </p:nvPicPr>
        <p:blipFill>
          <a:blip r:embed="rId15">
            <a:alphaModFix/>
          </a:blip>
          <a:stretch>
            <a:fillRect/>
          </a:stretch>
        </p:blipFill>
        <p:spPr>
          <a:xfrm>
            <a:off x="4627091" y="2097754"/>
            <a:ext cx="270000" cy="270000"/>
          </a:xfrm>
          <a:prstGeom prst="rect">
            <a:avLst/>
          </a:prstGeom>
          <a:noFill/>
          <a:ln cap="flat" cmpd="sng" w="9525">
            <a:solidFill>
              <a:srgbClr val="D9D9D9"/>
            </a:solidFill>
            <a:prstDash val="solid"/>
            <a:round/>
            <a:headEnd len="sm" w="sm" type="none"/>
            <a:tailEnd len="sm" w="sm" type="none"/>
          </a:ln>
        </p:spPr>
      </p:pic>
      <p:pic>
        <p:nvPicPr>
          <p:cNvPr id="1334" name="Google Shape;1334;p99" title="image13"/>
          <p:cNvPicPr preferRelativeResize="0"/>
          <p:nvPr/>
        </p:nvPicPr>
        <p:blipFill>
          <a:blip r:embed="rId16">
            <a:alphaModFix/>
          </a:blip>
          <a:stretch>
            <a:fillRect/>
          </a:stretch>
        </p:blipFill>
        <p:spPr>
          <a:xfrm>
            <a:off x="4627091" y="2497081"/>
            <a:ext cx="270000" cy="270000"/>
          </a:xfrm>
          <a:prstGeom prst="rect">
            <a:avLst/>
          </a:prstGeom>
          <a:noFill/>
          <a:ln cap="flat" cmpd="sng" w="9525">
            <a:solidFill>
              <a:srgbClr val="D9D9D9"/>
            </a:solidFill>
            <a:prstDash val="solid"/>
            <a:round/>
            <a:headEnd len="sm" w="sm" type="none"/>
            <a:tailEnd len="sm" w="sm" type="none"/>
          </a:ln>
        </p:spPr>
      </p:pic>
      <p:pic>
        <p:nvPicPr>
          <p:cNvPr id="1335" name="Google Shape;1335;p99" title="image14"/>
          <p:cNvPicPr preferRelativeResize="0"/>
          <p:nvPr/>
        </p:nvPicPr>
        <p:blipFill>
          <a:blip r:embed="rId17">
            <a:alphaModFix/>
          </a:blip>
          <a:stretch>
            <a:fillRect/>
          </a:stretch>
        </p:blipFill>
        <p:spPr>
          <a:xfrm>
            <a:off x="4627091" y="2924427"/>
            <a:ext cx="270000" cy="270000"/>
          </a:xfrm>
          <a:prstGeom prst="rect">
            <a:avLst/>
          </a:prstGeom>
          <a:noFill/>
          <a:ln cap="flat" cmpd="sng" w="9525">
            <a:solidFill>
              <a:srgbClr val="D9D9D9"/>
            </a:solidFill>
            <a:prstDash val="solid"/>
            <a:round/>
            <a:headEnd len="sm" w="sm" type="none"/>
            <a:tailEnd len="sm" w="sm" type="none"/>
          </a:ln>
        </p:spPr>
      </p:pic>
      <p:pic>
        <p:nvPicPr>
          <p:cNvPr id="1336" name="Google Shape;1336;p99" title="image15"/>
          <p:cNvPicPr preferRelativeResize="0"/>
          <p:nvPr/>
        </p:nvPicPr>
        <p:blipFill>
          <a:blip r:embed="rId18">
            <a:alphaModFix/>
          </a:blip>
          <a:stretch>
            <a:fillRect/>
          </a:stretch>
        </p:blipFill>
        <p:spPr>
          <a:xfrm>
            <a:off x="4629316" y="3351774"/>
            <a:ext cx="270000" cy="270000"/>
          </a:xfrm>
          <a:prstGeom prst="rect">
            <a:avLst/>
          </a:prstGeom>
          <a:noFill/>
          <a:ln cap="flat" cmpd="sng" w="9525">
            <a:solidFill>
              <a:srgbClr val="D9D9D9"/>
            </a:solidFill>
            <a:prstDash val="solid"/>
            <a:round/>
            <a:headEnd len="sm" w="sm" type="none"/>
            <a:tailEnd len="sm" w="sm" type="none"/>
          </a:ln>
        </p:spPr>
      </p:pic>
      <p:pic>
        <p:nvPicPr>
          <p:cNvPr id="1337" name="Google Shape;1337;p99" title="image16"/>
          <p:cNvPicPr preferRelativeResize="0"/>
          <p:nvPr/>
        </p:nvPicPr>
        <p:blipFill>
          <a:blip r:embed="rId19">
            <a:alphaModFix/>
          </a:blip>
          <a:stretch>
            <a:fillRect/>
          </a:stretch>
        </p:blipFill>
        <p:spPr>
          <a:xfrm>
            <a:off x="4627091" y="3779120"/>
            <a:ext cx="270000" cy="270000"/>
          </a:xfrm>
          <a:prstGeom prst="rect">
            <a:avLst/>
          </a:prstGeom>
          <a:noFill/>
          <a:ln cap="flat" cmpd="sng" w="9525">
            <a:solidFill>
              <a:srgbClr val="D9D9D9"/>
            </a:solidFill>
            <a:prstDash val="solid"/>
            <a:round/>
            <a:headEnd len="sm" w="sm" type="none"/>
            <a:tailEnd len="sm" w="sm" type="none"/>
          </a:ln>
        </p:spPr>
      </p:pic>
      <p:pic>
        <p:nvPicPr>
          <p:cNvPr id="1338" name="Google Shape;1338;p99" title="image17"/>
          <p:cNvPicPr preferRelativeResize="0"/>
          <p:nvPr/>
        </p:nvPicPr>
        <p:blipFill>
          <a:blip r:embed="rId20">
            <a:alphaModFix/>
          </a:blip>
          <a:stretch>
            <a:fillRect/>
          </a:stretch>
        </p:blipFill>
        <p:spPr>
          <a:xfrm>
            <a:off x="4627091" y="4206467"/>
            <a:ext cx="270000" cy="270000"/>
          </a:xfrm>
          <a:prstGeom prst="rect">
            <a:avLst/>
          </a:prstGeom>
          <a:noFill/>
          <a:ln cap="flat" cmpd="sng" w="9525">
            <a:solidFill>
              <a:srgbClr val="D9D9D9"/>
            </a:solidFill>
            <a:prstDash val="solid"/>
            <a:round/>
            <a:headEnd len="sm" w="sm" type="none"/>
            <a:tailEnd len="sm" w="sm" type="none"/>
          </a:ln>
        </p:spPr>
      </p:pic>
      <p:pic>
        <p:nvPicPr>
          <p:cNvPr id="1339" name="Google Shape;1339;p99" title="image18"/>
          <p:cNvPicPr preferRelativeResize="0"/>
          <p:nvPr/>
        </p:nvPicPr>
        <p:blipFill>
          <a:blip r:embed="rId21">
            <a:alphaModFix/>
          </a:blip>
          <a:stretch>
            <a:fillRect/>
          </a:stretch>
        </p:blipFill>
        <p:spPr>
          <a:xfrm>
            <a:off x="4627091" y="4633813"/>
            <a:ext cx="270000" cy="270000"/>
          </a:xfrm>
          <a:prstGeom prst="rect">
            <a:avLst/>
          </a:prstGeom>
          <a:noFill/>
          <a:ln cap="flat" cmpd="sng" w="9525">
            <a:solidFill>
              <a:srgbClr val="D9D9D9"/>
            </a:solidFill>
            <a:prstDash val="solid"/>
            <a:round/>
            <a:headEnd len="sm" w="sm" type="none"/>
            <a:tailEnd len="sm" w="sm" type="none"/>
          </a:ln>
        </p:spPr>
      </p:pic>
      <p:pic>
        <p:nvPicPr>
          <p:cNvPr id="1340" name="Google Shape;1340;p99" title="image19"/>
          <p:cNvPicPr preferRelativeResize="0"/>
          <p:nvPr/>
        </p:nvPicPr>
        <p:blipFill>
          <a:blip r:embed="rId22">
            <a:alphaModFix/>
          </a:blip>
          <a:stretch>
            <a:fillRect/>
          </a:stretch>
        </p:blipFill>
        <p:spPr>
          <a:xfrm>
            <a:off x="4627091" y="5061160"/>
            <a:ext cx="270000" cy="270000"/>
          </a:xfrm>
          <a:prstGeom prst="rect">
            <a:avLst/>
          </a:prstGeom>
          <a:noFill/>
          <a:ln cap="flat" cmpd="sng" w="9525">
            <a:solidFill>
              <a:srgbClr val="D9D9D9"/>
            </a:solidFill>
            <a:prstDash val="solid"/>
            <a:round/>
            <a:headEnd len="sm" w="sm" type="none"/>
            <a:tailEnd len="sm" w="sm" type="none"/>
          </a:ln>
        </p:spPr>
      </p:pic>
      <p:pic>
        <p:nvPicPr>
          <p:cNvPr id="1341" name="Google Shape;1341;p99" title="image20"/>
          <p:cNvPicPr preferRelativeResize="0"/>
          <p:nvPr/>
        </p:nvPicPr>
        <p:blipFill>
          <a:blip r:embed="rId23">
            <a:alphaModFix/>
          </a:blip>
          <a:stretch>
            <a:fillRect/>
          </a:stretch>
        </p:blipFill>
        <p:spPr>
          <a:xfrm>
            <a:off x="4627091" y="5533506"/>
            <a:ext cx="270000" cy="270000"/>
          </a:xfrm>
          <a:prstGeom prst="rect">
            <a:avLst/>
          </a:prstGeom>
          <a:noFill/>
          <a:ln cap="flat" cmpd="sng" w="9525">
            <a:solidFill>
              <a:srgbClr val="D9D9D9"/>
            </a:solidFill>
            <a:prstDash val="solid"/>
            <a:round/>
            <a:headEnd len="sm" w="sm" type="none"/>
            <a:tailEnd len="sm" w="sm" type="none"/>
          </a:ln>
        </p:spPr>
      </p:pic>
      <p:pic>
        <p:nvPicPr>
          <p:cNvPr id="1342" name="Google Shape;1342;p99" title="image21"/>
          <p:cNvPicPr preferRelativeResize="0"/>
          <p:nvPr/>
        </p:nvPicPr>
        <p:blipFill>
          <a:blip r:embed="rId24">
            <a:alphaModFix/>
          </a:blip>
          <a:stretch>
            <a:fillRect/>
          </a:stretch>
        </p:blipFill>
        <p:spPr>
          <a:xfrm>
            <a:off x="8522403" y="1642388"/>
            <a:ext cx="270000" cy="270000"/>
          </a:xfrm>
          <a:prstGeom prst="rect">
            <a:avLst/>
          </a:prstGeom>
          <a:noFill/>
          <a:ln cap="flat" cmpd="sng" w="9525">
            <a:solidFill>
              <a:srgbClr val="D9D9D9"/>
            </a:solidFill>
            <a:prstDash val="solid"/>
            <a:round/>
            <a:headEnd len="sm" w="sm" type="none"/>
            <a:tailEnd len="sm" w="sm" type="none"/>
          </a:ln>
        </p:spPr>
      </p:pic>
      <p:pic>
        <p:nvPicPr>
          <p:cNvPr id="1343" name="Google Shape;1343;p99" title="image22"/>
          <p:cNvPicPr preferRelativeResize="0"/>
          <p:nvPr/>
        </p:nvPicPr>
        <p:blipFill>
          <a:blip r:embed="rId25">
            <a:alphaModFix/>
          </a:blip>
          <a:stretch>
            <a:fillRect/>
          </a:stretch>
        </p:blipFill>
        <p:spPr>
          <a:xfrm>
            <a:off x="8522403" y="2069734"/>
            <a:ext cx="270000" cy="270000"/>
          </a:xfrm>
          <a:prstGeom prst="rect">
            <a:avLst/>
          </a:prstGeom>
          <a:noFill/>
          <a:ln cap="flat" cmpd="sng" w="9525">
            <a:solidFill>
              <a:srgbClr val="D9D9D9"/>
            </a:solidFill>
            <a:prstDash val="solid"/>
            <a:round/>
            <a:headEnd len="sm" w="sm" type="none"/>
            <a:tailEnd len="sm" w="sm" type="none"/>
          </a:ln>
        </p:spPr>
      </p:pic>
      <p:pic>
        <p:nvPicPr>
          <p:cNvPr id="1344" name="Google Shape;1344;p99" title="image23"/>
          <p:cNvPicPr preferRelativeResize="0"/>
          <p:nvPr/>
        </p:nvPicPr>
        <p:blipFill>
          <a:blip r:embed="rId26">
            <a:alphaModFix/>
          </a:blip>
          <a:stretch>
            <a:fillRect/>
          </a:stretch>
        </p:blipFill>
        <p:spPr>
          <a:xfrm>
            <a:off x="8522403" y="2596981"/>
            <a:ext cx="270000" cy="270000"/>
          </a:xfrm>
          <a:prstGeom prst="rect">
            <a:avLst/>
          </a:prstGeom>
          <a:noFill/>
          <a:ln cap="flat" cmpd="sng" w="9525">
            <a:solidFill>
              <a:srgbClr val="D9D9D9"/>
            </a:solidFill>
            <a:prstDash val="solid"/>
            <a:round/>
            <a:headEnd len="sm" w="sm" type="none"/>
            <a:tailEnd len="sm" w="sm" type="none"/>
          </a:ln>
        </p:spPr>
      </p:pic>
      <p:pic>
        <p:nvPicPr>
          <p:cNvPr id="1345" name="Google Shape;1345;p99" title="image24"/>
          <p:cNvPicPr preferRelativeResize="0"/>
          <p:nvPr/>
        </p:nvPicPr>
        <p:blipFill>
          <a:blip r:embed="rId27">
            <a:alphaModFix/>
          </a:blip>
          <a:stretch>
            <a:fillRect/>
          </a:stretch>
        </p:blipFill>
        <p:spPr>
          <a:xfrm>
            <a:off x="8522403" y="2929029"/>
            <a:ext cx="270000" cy="270000"/>
          </a:xfrm>
          <a:prstGeom prst="rect">
            <a:avLst/>
          </a:prstGeom>
          <a:noFill/>
          <a:ln cap="flat" cmpd="sng" w="9525">
            <a:solidFill>
              <a:srgbClr val="D9D9D9"/>
            </a:solidFill>
            <a:prstDash val="solid"/>
            <a:round/>
            <a:headEnd len="sm" w="sm" type="none"/>
            <a:tailEnd len="sm" w="sm" type="none"/>
          </a:ln>
        </p:spPr>
      </p:pic>
      <p:pic>
        <p:nvPicPr>
          <p:cNvPr id="1346" name="Google Shape;1346;p99" title="image25"/>
          <p:cNvPicPr preferRelativeResize="0"/>
          <p:nvPr/>
        </p:nvPicPr>
        <p:blipFill>
          <a:blip r:embed="rId28">
            <a:alphaModFix/>
          </a:blip>
          <a:stretch>
            <a:fillRect/>
          </a:stretch>
        </p:blipFill>
        <p:spPr>
          <a:xfrm>
            <a:off x="8522403" y="3389158"/>
            <a:ext cx="270000" cy="270000"/>
          </a:xfrm>
          <a:prstGeom prst="rect">
            <a:avLst/>
          </a:prstGeom>
          <a:noFill/>
          <a:ln cap="flat" cmpd="sng" w="9525">
            <a:solidFill>
              <a:srgbClr val="D9D9D9"/>
            </a:solidFill>
            <a:prstDash val="solid"/>
            <a:round/>
            <a:headEnd len="sm" w="sm" type="none"/>
            <a:tailEnd len="sm" w="sm" type="none"/>
          </a:ln>
        </p:spPr>
      </p:pic>
      <p:pic>
        <p:nvPicPr>
          <p:cNvPr id="1347" name="Google Shape;1347;p99" title="image26"/>
          <p:cNvPicPr preferRelativeResize="0"/>
          <p:nvPr/>
        </p:nvPicPr>
        <p:blipFill>
          <a:blip r:embed="rId29">
            <a:alphaModFix/>
          </a:blip>
          <a:stretch>
            <a:fillRect/>
          </a:stretch>
        </p:blipFill>
        <p:spPr>
          <a:xfrm>
            <a:off x="8522403" y="3858577"/>
            <a:ext cx="270000" cy="270000"/>
          </a:xfrm>
          <a:prstGeom prst="rect">
            <a:avLst/>
          </a:prstGeom>
          <a:noFill/>
          <a:ln cap="flat" cmpd="sng" w="9525">
            <a:solidFill>
              <a:srgbClr val="D9D9D9"/>
            </a:solidFill>
            <a:prstDash val="solid"/>
            <a:round/>
            <a:headEnd len="sm" w="sm" type="none"/>
            <a:tailEnd len="sm" w="sm" type="none"/>
          </a:ln>
        </p:spPr>
      </p:pic>
      <p:pic>
        <p:nvPicPr>
          <p:cNvPr id="1348" name="Google Shape;1348;p99" title="image27"/>
          <p:cNvPicPr preferRelativeResize="0"/>
          <p:nvPr/>
        </p:nvPicPr>
        <p:blipFill>
          <a:blip r:embed="rId30">
            <a:alphaModFix/>
          </a:blip>
          <a:stretch>
            <a:fillRect/>
          </a:stretch>
        </p:blipFill>
        <p:spPr>
          <a:xfrm>
            <a:off x="8522403" y="4297977"/>
            <a:ext cx="270000" cy="270000"/>
          </a:xfrm>
          <a:prstGeom prst="rect">
            <a:avLst/>
          </a:prstGeom>
          <a:noFill/>
          <a:ln cap="flat" cmpd="sng" w="9525">
            <a:solidFill>
              <a:srgbClr val="D9D9D9"/>
            </a:solidFill>
            <a:prstDash val="solid"/>
            <a:round/>
            <a:headEnd len="sm" w="sm" type="none"/>
            <a:tailEnd len="sm" w="sm" type="none"/>
          </a:ln>
        </p:spPr>
      </p:pic>
      <p:pic>
        <p:nvPicPr>
          <p:cNvPr id="1349" name="Google Shape;1349;p99" title="image28"/>
          <p:cNvPicPr preferRelativeResize="0"/>
          <p:nvPr/>
        </p:nvPicPr>
        <p:blipFill>
          <a:blip r:embed="rId31">
            <a:alphaModFix/>
          </a:blip>
          <a:stretch>
            <a:fillRect/>
          </a:stretch>
        </p:blipFill>
        <p:spPr>
          <a:xfrm>
            <a:off x="8531403" y="4651813"/>
            <a:ext cx="270000" cy="252000"/>
          </a:xfrm>
          <a:prstGeom prst="rect">
            <a:avLst/>
          </a:prstGeom>
          <a:noFill/>
          <a:ln cap="flat" cmpd="sng" w="9525">
            <a:solidFill>
              <a:srgbClr val="D9D9D9"/>
            </a:solidFill>
            <a:prstDash val="solid"/>
            <a:round/>
            <a:headEnd len="sm" w="sm" type="none"/>
            <a:tailEnd len="sm" w="sm" type="none"/>
          </a:ln>
        </p:spPr>
      </p:pic>
      <p:pic>
        <p:nvPicPr>
          <p:cNvPr id="1350" name="Google Shape;1350;p99" title="image29"/>
          <p:cNvPicPr preferRelativeResize="0"/>
          <p:nvPr/>
        </p:nvPicPr>
        <p:blipFill>
          <a:blip r:embed="rId32">
            <a:alphaModFix/>
          </a:blip>
          <a:stretch>
            <a:fillRect/>
          </a:stretch>
        </p:blipFill>
        <p:spPr>
          <a:xfrm>
            <a:off x="8527546" y="5061160"/>
            <a:ext cx="270000" cy="270000"/>
          </a:xfrm>
          <a:prstGeom prst="rect">
            <a:avLst/>
          </a:prstGeom>
          <a:noFill/>
          <a:ln cap="flat" cmpd="sng" w="9525">
            <a:solidFill>
              <a:srgbClr val="D9D9D9"/>
            </a:solidFill>
            <a:prstDash val="solid"/>
            <a:round/>
            <a:headEnd len="sm" w="sm" type="none"/>
            <a:tailEnd len="sm" w="sm" type="none"/>
          </a:ln>
        </p:spPr>
      </p:pic>
      <p:pic>
        <p:nvPicPr>
          <p:cNvPr id="1351" name="Google Shape;1351;p99" title="image30"/>
          <p:cNvPicPr preferRelativeResize="0"/>
          <p:nvPr/>
        </p:nvPicPr>
        <p:blipFill>
          <a:blip r:embed="rId33">
            <a:alphaModFix/>
          </a:blip>
          <a:stretch>
            <a:fillRect/>
          </a:stretch>
        </p:blipFill>
        <p:spPr>
          <a:xfrm>
            <a:off x="8522403" y="5511847"/>
            <a:ext cx="270000" cy="270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graphicFrame>
        <p:nvGraphicFramePr>
          <p:cNvPr id="1357" name="Google Shape;1357;p100"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Explore more on Tracxn</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b="1" lang="en-US" sz="2400">
                          <a:solidFill>
                            <a:srgbClr val="08528C"/>
                          </a:solidFill>
                          <a:latin typeface="Calibri"/>
                          <a:ea typeface="Calibri"/>
                          <a:cs typeface="Calibri"/>
                          <a:sym typeface="Calibri"/>
                        </a:rPr>
                        <a:t>Appendix</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Explore other Reports on Tracxn</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358" name="Google Shape;1358;p100"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1359" name="Google Shape;1359;p100" title="shape9"/>
          <p:cNvSpPr/>
          <p:nvPr/>
        </p:nvSpPr>
        <p:spPr>
          <a:xfrm rot="5400000">
            <a:off x="5351225" y="489624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graphicFrame>
        <p:nvGraphicFramePr>
          <p:cNvPr id="1365" name="Google Shape;1365;p101" title="investment"/>
          <p:cNvGraphicFramePr/>
          <p:nvPr/>
        </p:nvGraphicFramePr>
        <p:xfrm>
          <a:off x="4921003" y="1707299"/>
          <a:ext cx="3000000" cy="3000000"/>
        </p:xfrm>
        <a:graphic>
          <a:graphicData uri="http://schemas.openxmlformats.org/drawingml/2006/table">
            <a:tbl>
              <a:tblPr>
                <a:noFill/>
                <a:tableStyleId>{F8F7F4E5-E74E-43B9-9F6B-50F642F93E17}</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3">
                            <a:extLst>
                              <a:ext uri="{A12FA001-AC4F-418D-AE19-62706E023703}">
                                <ahyp:hlinkClr val="tx"/>
                              </a:ext>
                            </a:extLst>
                          </a:hlinkClick>
                        </a:rPr>
                        <a:t>Recent funding rounds</a:t>
                      </a:r>
                      <a:endParaRPr i="0" sz="1300" u="none" cap="none" strike="noStrike">
                        <a:solidFill>
                          <a:srgbClr val="00000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4">
                            <a:extLst>
                              <a:ext uri="{A12FA001-AC4F-418D-AE19-62706E023703}">
                                <ahyp:hlinkClr val="tx"/>
                              </a:ext>
                            </a:extLst>
                          </a:hlinkClick>
                        </a:rPr>
                        <a:t>Investment Trends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5">
                            <a:extLst>
                              <a:ext uri="{A12FA001-AC4F-418D-AE19-62706E023703}">
                                <ahyp:hlinkClr val="tx"/>
                              </a:ext>
                            </a:extLst>
                          </a:hlinkClick>
                        </a:rPr>
                        <a:t>Most Active Investors</a:t>
                      </a:r>
                      <a:endParaRPr sz="1300">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6">
                            <a:extLst>
                              <a:ext uri="{A12FA001-AC4F-418D-AE19-62706E023703}">
                                <ahyp:hlinkClr val="tx"/>
                              </a:ext>
                            </a:extLst>
                          </a:hlinkClick>
                        </a:rPr>
                        <a:t>Top Funded Business Models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66" name="Google Shape;1366;p101"/>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more on Tracxn</a:t>
            </a:r>
            <a:endParaRPr b="1" sz="4000">
              <a:solidFill>
                <a:srgbClr val="08528C"/>
              </a:solidFill>
              <a:latin typeface="Calibri"/>
              <a:ea typeface="Calibri"/>
              <a:cs typeface="Calibri"/>
              <a:sym typeface="Calibri"/>
            </a:endParaRPr>
          </a:p>
        </p:txBody>
      </p:sp>
      <p:graphicFrame>
        <p:nvGraphicFramePr>
          <p:cNvPr id="1367" name="Google Shape;1367;p101" title="company"/>
          <p:cNvGraphicFramePr/>
          <p:nvPr/>
        </p:nvGraphicFramePr>
        <p:xfrm>
          <a:off x="612806" y="1707299"/>
          <a:ext cx="3000000" cy="3000000"/>
        </p:xfrm>
        <a:graphic>
          <a:graphicData uri="http://schemas.openxmlformats.org/drawingml/2006/table">
            <a:tbl>
              <a:tblPr>
                <a:noFill/>
                <a:tableStyleId>{F8F7F4E5-E74E-43B9-9F6B-50F642F93E17}</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7">
                            <a:extLst>
                              <a:ext uri="{A12FA001-AC4F-418D-AE19-62706E023703}">
                                <ahyp:hlinkClr val="tx"/>
                              </a:ext>
                            </a:extLst>
                          </a:hlinkClick>
                        </a:rPr>
                        <a:t>All Tech Companies</a:t>
                      </a:r>
                      <a:endParaRPr sz="1300" u="sng">
                        <a:solidFill>
                          <a:srgbClr val="3333CC"/>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8">
                            <a:extLst>
                              <a:ext uri="{A12FA001-AC4F-418D-AE19-62706E023703}">
                                <ahyp:hlinkClr val="tx"/>
                              </a:ext>
                            </a:extLst>
                          </a:hlinkClick>
                        </a:rPr>
                        <a:t>UAE Tech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9">
                            <a:extLst>
                              <a:ext uri="{A12FA001-AC4F-418D-AE19-62706E023703}">
                                <ahyp:hlinkClr val="tx"/>
                              </a:ext>
                            </a:extLst>
                          </a:hlinkClick>
                        </a:rPr>
                        <a:t>Online Travel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10">
                            <a:extLst>
                              <a:ext uri="{A12FA001-AC4F-418D-AE19-62706E023703}">
                                <ahyp:hlinkClr val="tx"/>
                              </a:ext>
                            </a:extLst>
                          </a:hlinkClick>
                        </a:rPr>
                        <a:t>Companies using AI in Healthcare</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1">
                            <a:extLst>
                              <a:ext uri="{A12FA001-AC4F-418D-AE19-62706E023703}">
                                <ahyp:hlinkClr val="tx"/>
                              </a:ext>
                            </a:extLst>
                          </a:hlinkClick>
                        </a:rPr>
                        <a:t>Companies founded by Stanford GSB Alumni</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2">
                            <a:extLst>
                              <a:ext uri="{A12FA001-AC4F-418D-AE19-62706E023703}">
                                <ahyp:hlinkClr val="tx"/>
                              </a:ext>
                            </a:extLst>
                          </a:hlinkClick>
                        </a:rPr>
                        <a:t>Soonicorn club in </a:t>
                      </a:r>
                      <a:r>
                        <a:rPr lang="en-US" sz="1300" u="sng">
                          <a:solidFill>
                            <a:srgbClr val="3333CC"/>
                          </a:solidFill>
                          <a:latin typeface="Calibri"/>
                          <a:ea typeface="Calibri"/>
                          <a:cs typeface="Calibri"/>
                          <a:sym typeface="Calibri"/>
                        </a:rPr>
                        <a:t>Fintech</a:t>
                      </a:r>
                      <a:endParaRPr sz="1300" u="sng">
                        <a:solidFill>
                          <a:srgbClr val="3333CC"/>
                        </a:solidFill>
                        <a:latin typeface="Calibri"/>
                        <a:ea typeface="Calibri"/>
                        <a:cs typeface="Calibri"/>
                        <a:sym typeface="Calibri"/>
                      </a:endParaRPr>
                    </a:p>
                  </a:txBody>
                  <a:tcPr marT="33750" marB="33750" marR="67500" marL="67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3">
                            <a:extLst>
                              <a:ext uri="{A12FA001-AC4F-418D-AE19-62706E023703}">
                                <ahyp:hlinkClr val="tx"/>
                              </a:ext>
                            </a:extLst>
                          </a:hlinkClick>
                        </a:rPr>
                        <a:t>Analyst Picks in Israel Tech</a:t>
                      </a:r>
                      <a:endParaRPr sz="1300" u="sng">
                        <a:solidFill>
                          <a:srgbClr val="3333CC"/>
                        </a:solidFill>
                        <a:latin typeface="Calibri"/>
                        <a:ea typeface="Calibri"/>
                        <a:cs typeface="Calibri"/>
                        <a:sym typeface="Calibri"/>
                      </a:endParaRPr>
                    </a:p>
                  </a:txBody>
                  <a:tcPr marT="33750" marB="33750" marR="67500" marL="67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1368" name="Google Shape;1368;p101" title="miscellaneous"/>
          <p:cNvGraphicFramePr/>
          <p:nvPr/>
        </p:nvGraphicFramePr>
        <p:xfrm>
          <a:off x="9000599" y="4355799"/>
          <a:ext cx="3000000" cy="3000000"/>
        </p:xfrm>
        <a:graphic>
          <a:graphicData uri="http://schemas.openxmlformats.org/drawingml/2006/table">
            <a:tbl>
              <a:tblPr>
                <a:noFill/>
                <a:tableStyleId>{F8F7F4E5-E74E-43B9-9F6B-50F642F93E17}</a:tableStyleId>
              </a:tblPr>
              <a:tblGrid>
                <a:gridCol w="25817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4">
                            <a:extLst>
                              <a:ext uri="{A12FA001-AC4F-418D-AE19-62706E023703}">
                                <ahyp:hlinkClr val="tx"/>
                              </a:ext>
                            </a:extLst>
                          </a:hlinkClick>
                        </a:rPr>
                        <a:t>Key News in FinTech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5">
                            <a:extLst>
                              <a:ext uri="{A12FA001-AC4F-418D-AE19-62706E023703}">
                                <ahyp:hlinkClr val="tx"/>
                              </a:ext>
                            </a:extLst>
                          </a:hlinkClick>
                        </a:rPr>
                        <a:t>Events in Bay Area</a:t>
                      </a:r>
                      <a:endParaRPr i="0" sz="1300" u="none" cap="none" strike="noStrike">
                        <a:solidFill>
                          <a:srgbClr val="002060"/>
                        </a:solidFill>
                        <a:highlight>
                          <a:srgbClr val="FFE599"/>
                        </a:highlight>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6">
                            <a:extLst>
                              <a:ext uri="{A12FA001-AC4F-418D-AE19-62706E023703}">
                                <ahyp:hlinkClr val="tx"/>
                              </a:ext>
                            </a:extLst>
                          </a:hlinkClick>
                        </a:rPr>
                        <a:t>Angel Investors in United States</a:t>
                      </a:r>
                      <a:endParaRPr sz="1300">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7">
                            <a:extLst>
                              <a:ext uri="{A12FA001-AC4F-418D-AE19-62706E023703}">
                                <ahyp:hlinkClr val="tx"/>
                              </a:ext>
                            </a:extLst>
                          </a:hlinkClick>
                        </a:rPr>
                        <a:t>Bluebox</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69" name="Google Shape;1369;p101"/>
          <p:cNvSpPr txBox="1"/>
          <p:nvPr/>
        </p:nvSpPr>
        <p:spPr>
          <a:xfrm>
            <a:off x="583096" y="1405213"/>
            <a:ext cx="2783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Companies </a:t>
            </a:r>
            <a:endParaRPr>
              <a:solidFill>
                <a:srgbClr val="08528C"/>
              </a:solidFill>
              <a:latin typeface="Calibri"/>
              <a:ea typeface="Calibri"/>
              <a:cs typeface="Calibri"/>
              <a:sym typeface="Calibri"/>
            </a:endParaRPr>
          </a:p>
        </p:txBody>
      </p:sp>
      <p:sp>
        <p:nvSpPr>
          <p:cNvPr id="1370" name="Google Shape;1370;p101"/>
          <p:cNvSpPr/>
          <p:nvPr/>
        </p:nvSpPr>
        <p:spPr>
          <a:xfrm>
            <a:off x="4897100" y="1405211"/>
            <a:ext cx="39414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Investment Activity</a:t>
            </a:r>
            <a:endParaRPr b="1">
              <a:solidFill>
                <a:srgbClr val="08528C"/>
              </a:solidFill>
              <a:latin typeface="Calibri"/>
              <a:ea typeface="Calibri"/>
              <a:cs typeface="Calibri"/>
              <a:sym typeface="Calibri"/>
            </a:endParaRPr>
          </a:p>
        </p:txBody>
      </p:sp>
      <p:sp>
        <p:nvSpPr>
          <p:cNvPr id="1371" name="Google Shape;1371;p101"/>
          <p:cNvSpPr/>
          <p:nvPr/>
        </p:nvSpPr>
        <p:spPr>
          <a:xfrm>
            <a:off x="8962533" y="4053713"/>
            <a:ext cx="15486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Miscellaneous</a:t>
            </a:r>
            <a:endParaRPr b="1">
              <a:solidFill>
                <a:srgbClr val="08528C"/>
              </a:solidFill>
              <a:latin typeface="Calibri"/>
              <a:ea typeface="Calibri"/>
              <a:cs typeface="Calibri"/>
              <a:sym typeface="Calibri"/>
            </a:endParaRPr>
          </a:p>
        </p:txBody>
      </p:sp>
      <p:graphicFrame>
        <p:nvGraphicFramePr>
          <p:cNvPr id="1372" name="Google Shape;1372;p101" title="company Diligence"/>
          <p:cNvGraphicFramePr/>
          <p:nvPr/>
        </p:nvGraphicFramePr>
        <p:xfrm>
          <a:off x="612806" y="4378503"/>
          <a:ext cx="3000000" cy="3000000"/>
        </p:xfrm>
        <a:graphic>
          <a:graphicData uri="http://schemas.openxmlformats.org/drawingml/2006/table">
            <a:tbl>
              <a:tblPr>
                <a:noFill/>
                <a:tableStyleId>{F8F7F4E5-E74E-43B9-9F6B-50F642F93E17}</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8">
                            <a:extLst>
                              <a:ext uri="{A12FA001-AC4F-418D-AE19-62706E023703}">
                                <ahyp:hlinkClr val="tx"/>
                              </a:ext>
                            </a:extLst>
                          </a:hlinkClick>
                        </a:rPr>
                        <a:t>Company Detail Page of DoorDash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9">
                            <a:extLst>
                              <a:ext uri="{A12FA001-AC4F-418D-AE19-62706E023703}">
                                <ahyp:hlinkClr val="tx"/>
                              </a:ext>
                            </a:extLst>
                          </a:hlinkClick>
                        </a:rPr>
                        <a:t>Competitors of Freshworks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0">
                            <a:extLst>
                              <a:ext uri="{A12FA001-AC4F-418D-AE19-62706E023703}">
                                <ahyp:hlinkClr val="tx"/>
                              </a:ext>
                            </a:extLst>
                          </a:hlinkClick>
                        </a:rPr>
                        <a:t>Cap Table for TransferWise</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1">
                            <a:extLst>
                              <a:ext uri="{A12FA001-AC4F-418D-AE19-62706E023703}">
                                <ahyp:hlinkClr val="tx"/>
                              </a:ext>
                            </a:extLst>
                          </a:hlinkClick>
                        </a:rPr>
                        <a:t>Financials for Ola</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22">
                            <a:extLst>
                              <a:ext uri="{A12FA001-AC4F-418D-AE19-62706E023703}">
                                <ahyp:hlinkClr val="tx"/>
                              </a:ext>
                            </a:extLst>
                          </a:hlinkClick>
                        </a:rPr>
                        <a:t>Employee Count for Revolut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73" name="Google Shape;1373;p101"/>
          <p:cNvSpPr/>
          <p:nvPr/>
        </p:nvSpPr>
        <p:spPr>
          <a:xfrm>
            <a:off x="612806" y="4053711"/>
            <a:ext cx="2767200" cy="3387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Company Due Diligence</a:t>
            </a:r>
            <a:endParaRPr b="1">
              <a:solidFill>
                <a:srgbClr val="08528C"/>
              </a:solidFill>
              <a:latin typeface="Calibri"/>
              <a:ea typeface="Calibri"/>
              <a:cs typeface="Calibri"/>
              <a:sym typeface="Calibri"/>
            </a:endParaRPr>
          </a:p>
        </p:txBody>
      </p:sp>
      <p:sp>
        <p:nvSpPr>
          <p:cNvPr id="1374" name="Google Shape;1374;p101"/>
          <p:cNvSpPr/>
          <p:nvPr/>
        </p:nvSpPr>
        <p:spPr>
          <a:xfrm flipH="1">
            <a:off x="4921083" y="4053711"/>
            <a:ext cx="2535300" cy="3387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Exits</a:t>
            </a:r>
            <a:endParaRPr b="1">
              <a:solidFill>
                <a:srgbClr val="08528C"/>
              </a:solidFill>
              <a:latin typeface="Calibri"/>
              <a:ea typeface="Calibri"/>
              <a:cs typeface="Calibri"/>
              <a:sym typeface="Calibri"/>
            </a:endParaRPr>
          </a:p>
        </p:txBody>
      </p:sp>
      <p:graphicFrame>
        <p:nvGraphicFramePr>
          <p:cNvPr id="1375" name="Google Shape;1375;p101" title="exit"/>
          <p:cNvGraphicFramePr/>
          <p:nvPr/>
        </p:nvGraphicFramePr>
        <p:xfrm>
          <a:off x="4921003" y="4378503"/>
          <a:ext cx="3000000" cy="3000000"/>
        </p:xfrm>
        <a:graphic>
          <a:graphicData uri="http://schemas.openxmlformats.org/drawingml/2006/table">
            <a:tbl>
              <a:tblPr>
                <a:noFill/>
                <a:tableStyleId>{F8F7F4E5-E74E-43B9-9F6B-50F642F93E17}</a:tableStyleId>
              </a:tblPr>
              <a:tblGrid>
                <a:gridCol w="3420000"/>
              </a:tblGrid>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3">
                            <a:extLst>
                              <a:ext uri="{A12FA001-AC4F-418D-AE19-62706E023703}">
                                <ahyp:hlinkClr val="tx"/>
                              </a:ext>
                            </a:extLst>
                          </a:hlinkClick>
                        </a:rPr>
                        <a:t>Public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24">
                            <a:extLst>
                              <a:ext uri="{A12FA001-AC4F-418D-AE19-62706E023703}">
                                <ahyp:hlinkClr val="tx"/>
                              </a:ext>
                            </a:extLst>
                          </a:hlinkClick>
                        </a:rPr>
                        <a:t>Acquired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5">
                            <a:extLst>
                              <a:ext uri="{A12FA001-AC4F-418D-AE19-62706E023703}">
                                <ahyp:hlinkClr val="tx"/>
                              </a:ext>
                            </a:extLst>
                          </a:hlinkClick>
                        </a:rPr>
                        <a:t>Most Active Acquirers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76" name="Google Shape;1376;p101"/>
          <p:cNvSpPr/>
          <p:nvPr/>
        </p:nvSpPr>
        <p:spPr>
          <a:xfrm flipH="1">
            <a:off x="8962533" y="1405211"/>
            <a:ext cx="25353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Reports</a:t>
            </a:r>
            <a:endParaRPr b="1">
              <a:solidFill>
                <a:srgbClr val="08528C"/>
              </a:solidFill>
              <a:latin typeface="Calibri"/>
              <a:ea typeface="Calibri"/>
              <a:cs typeface="Calibri"/>
              <a:sym typeface="Calibri"/>
            </a:endParaRPr>
          </a:p>
        </p:txBody>
      </p:sp>
      <p:graphicFrame>
        <p:nvGraphicFramePr>
          <p:cNvPr id="1377" name="Google Shape;1377;p101" title="report"/>
          <p:cNvGraphicFramePr/>
          <p:nvPr/>
        </p:nvGraphicFramePr>
        <p:xfrm>
          <a:off x="9000599" y="1707299"/>
          <a:ext cx="3000000" cy="3000000"/>
        </p:xfrm>
        <a:graphic>
          <a:graphicData uri="http://schemas.openxmlformats.org/drawingml/2006/table">
            <a:tbl>
              <a:tblPr>
                <a:noFill/>
                <a:tableStyleId>{F8F7F4E5-E74E-43B9-9F6B-50F642F93E17}</a:tableStyleId>
              </a:tblPr>
              <a:tblGrid>
                <a:gridCol w="2874750"/>
              </a:tblGrid>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6">
                            <a:extLst>
                              <a:ext uri="{A12FA001-AC4F-418D-AE19-62706E023703}">
                                <ahyp:hlinkClr val="tx"/>
                              </a:ext>
                            </a:extLst>
                          </a:hlinkClick>
                        </a:rPr>
                        <a:t>Delhivery - Company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7">
                            <a:extLst>
                              <a:ext uri="{A12FA001-AC4F-418D-AE19-62706E023703}">
                                <ahyp:hlinkClr val="tx"/>
                              </a:ext>
                            </a:extLst>
                          </a:hlinkClick>
                        </a:rPr>
                        <a:t>Novel Foods - Business Model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28">
                            <a:extLst>
                              <a:ext uri="{A12FA001-AC4F-418D-AE19-62706E023703}">
                                <ahyp:hlinkClr val="tx"/>
                              </a:ext>
                            </a:extLst>
                          </a:hlinkClick>
                        </a:rPr>
                        <a:t>HRTech - Feed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9">
                            <a:extLst>
                              <a:ext uri="{A12FA001-AC4F-418D-AE19-62706E023703}">
                                <ahyp:hlinkClr val="tx"/>
                              </a:ext>
                            </a:extLst>
                          </a:hlinkClick>
                        </a:rPr>
                        <a:t>FinTech - Top Business Models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30">
                            <a:extLst>
                              <a:ext uri="{A12FA001-AC4F-418D-AE19-62706E023703}">
                                <ahyp:hlinkClr val="tx"/>
                              </a:ext>
                            </a:extLst>
                          </a:hlinkClick>
                        </a:rPr>
                        <a:t>India Tech - Top Business Models Report</a:t>
                      </a:r>
                      <a:endParaRPr i="0" sz="1300" u="none" cap="none" strike="noStrike">
                        <a:solidFill>
                          <a:srgbClr val="00000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t/>
                      </a:r>
                      <a:endParaRPr sz="1300">
                        <a:highlight>
                          <a:srgbClr val="FFE599"/>
                        </a:highlight>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78" name="Google Shape;1378;p101"/>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7" title="SlideHeading"/>
          <p:cNvSpPr txBox="1"/>
          <p:nvPr/>
        </p:nvSpPr>
        <p:spPr>
          <a:xfrm>
            <a:off x="612808" y="160773"/>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US Tech vs. Major Geos Performance - 2024</a:t>
            </a:r>
            <a:endParaRPr b="1" sz="4000">
              <a:solidFill>
                <a:srgbClr val="08528C"/>
              </a:solidFill>
              <a:latin typeface="Calibri"/>
              <a:ea typeface="Calibri"/>
              <a:cs typeface="Calibri"/>
              <a:sym typeface="Calibri"/>
            </a:endParaRPr>
          </a:p>
        </p:txBody>
      </p:sp>
      <p:graphicFrame>
        <p:nvGraphicFramePr>
          <p:cNvPr id="369" name="Google Shape;369;p57" title="Table1"/>
          <p:cNvGraphicFramePr/>
          <p:nvPr/>
        </p:nvGraphicFramePr>
        <p:xfrm>
          <a:off x="612808" y="1319135"/>
          <a:ext cx="3000000" cy="3000000"/>
        </p:xfrm>
        <a:graphic>
          <a:graphicData uri="http://schemas.openxmlformats.org/drawingml/2006/table">
            <a:tbl>
              <a:tblPr>
                <a:noFill/>
                <a:tableStyleId>{3957604C-1A65-4B10-8351-92650B73C763}</a:tableStyleId>
              </a:tblPr>
              <a:tblGrid>
                <a:gridCol w="2124100"/>
                <a:gridCol w="886050"/>
                <a:gridCol w="886050"/>
                <a:gridCol w="886050"/>
                <a:gridCol w="886050"/>
                <a:gridCol w="886050"/>
                <a:gridCol w="886050"/>
              </a:tblGrid>
              <a:tr h="443250">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 Metric</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US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Global</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UK</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India</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China</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Europe</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511175">
                <a:tc>
                  <a:txBody>
                    <a:bodyPr/>
                    <a:lstStyle/>
                    <a:p>
                      <a:pPr indent="0" lvl="0" marL="0" rtl="0" algn="l">
                        <a:spcBef>
                          <a:spcPts val="0"/>
                        </a:spcBef>
                        <a:spcAft>
                          <a:spcPts val="0"/>
                        </a:spcAft>
                        <a:buClr>
                          <a:srgbClr val="000000"/>
                        </a:buClr>
                        <a:buSzPts val="1000"/>
                        <a:buFont typeface="Arial"/>
                        <a:buNone/>
                      </a:pPr>
                      <a:r>
                        <a:rPr lang="en-US" sz="1000">
                          <a:solidFill>
                            <a:srgbClr val="000000"/>
                          </a:solidFill>
                        </a:rPr>
                        <a:t>$ Funding</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$140B</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latin typeface="Calibri"/>
                          <a:ea typeface="Calibri"/>
                          <a:cs typeface="Calibri"/>
                          <a:sym typeface="Calibri"/>
                        </a:rPr>
                        <a:t>$223.7B</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SzPts val="800"/>
                        <a:buNone/>
                      </a:pPr>
                      <a:r>
                        <a:rPr lang="en-US" sz="1100">
                          <a:latin typeface="Calibri"/>
                          <a:ea typeface="Calibri"/>
                          <a:cs typeface="Calibri"/>
                          <a:sym typeface="Calibri"/>
                        </a:rPr>
                        <a:t>$13.2B</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$10.5B</a:t>
                      </a:r>
                      <a:endParaRPr sz="1100">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$9.3B</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SzPts val="800"/>
                        <a:buNone/>
                      </a:pPr>
                      <a:r>
                        <a:rPr lang="en-US" sz="1100">
                          <a:latin typeface="Calibri"/>
                          <a:ea typeface="Calibri"/>
                          <a:cs typeface="Calibri"/>
                          <a:sym typeface="Calibri"/>
                        </a:rPr>
                        <a:t>$40.6B</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 of global funding (# Country Rank)</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63%(#1)</a:t>
                      </a:r>
                      <a:endParaRPr sz="1100">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100%</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6%(#2)</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5%(#3)</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4%(#4)</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18%</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 Funding rounds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5,561</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13,438</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1,202</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1,370</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512</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3,529</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First Time Funded Companies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2286</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5,791</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472</a:t>
                      </a:r>
                      <a:endParaRPr sz="1100">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378</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240</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1,587</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Series A+ rounds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3054</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6,382</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480</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482</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334</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1,454</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962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New Unicorns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46</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81</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14</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Acquisitions</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1384</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3,394</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408</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108</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16</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1,282</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IPOs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52</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191</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37</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27</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14</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370" name="Google Shape;370;p57"/>
          <p:cNvPicPr preferRelativeResize="0"/>
          <p:nvPr/>
        </p:nvPicPr>
        <p:blipFill rotWithShape="1">
          <a:blip r:embed="rId3">
            <a:alphaModFix/>
          </a:blip>
          <a:srcRect b="0" l="0" r="0" t="0"/>
          <a:stretch/>
        </p:blipFill>
        <p:spPr>
          <a:xfrm>
            <a:off x="663956" y="1920215"/>
            <a:ext cx="272129" cy="271191"/>
          </a:xfrm>
          <a:prstGeom prst="rect">
            <a:avLst/>
          </a:prstGeom>
          <a:noFill/>
          <a:ln>
            <a:noFill/>
          </a:ln>
        </p:spPr>
      </p:pic>
      <p:pic>
        <p:nvPicPr>
          <p:cNvPr id="371" name="Google Shape;371;p57"/>
          <p:cNvPicPr preferRelativeResize="0"/>
          <p:nvPr/>
        </p:nvPicPr>
        <p:blipFill rotWithShape="1">
          <a:blip r:embed="rId4">
            <a:alphaModFix/>
          </a:blip>
          <a:srcRect b="0" l="0" r="0" t="0"/>
          <a:stretch/>
        </p:blipFill>
        <p:spPr>
          <a:xfrm>
            <a:off x="695449" y="2960436"/>
            <a:ext cx="233340" cy="230573"/>
          </a:xfrm>
          <a:prstGeom prst="rect">
            <a:avLst/>
          </a:prstGeom>
          <a:noFill/>
          <a:ln>
            <a:noFill/>
          </a:ln>
        </p:spPr>
      </p:pic>
      <p:pic>
        <p:nvPicPr>
          <p:cNvPr id="372" name="Google Shape;372;p57"/>
          <p:cNvPicPr preferRelativeResize="0"/>
          <p:nvPr/>
        </p:nvPicPr>
        <p:blipFill>
          <a:blip r:embed="rId5">
            <a:alphaModFix/>
          </a:blip>
          <a:stretch>
            <a:fillRect/>
          </a:stretch>
        </p:blipFill>
        <p:spPr>
          <a:xfrm>
            <a:off x="674972" y="3973316"/>
            <a:ext cx="256831" cy="253783"/>
          </a:xfrm>
          <a:prstGeom prst="rect">
            <a:avLst/>
          </a:prstGeom>
          <a:noFill/>
          <a:ln>
            <a:noFill/>
          </a:ln>
        </p:spPr>
      </p:pic>
      <p:pic>
        <p:nvPicPr>
          <p:cNvPr id="373" name="Google Shape;373;p57"/>
          <p:cNvPicPr preferRelativeResize="0"/>
          <p:nvPr/>
        </p:nvPicPr>
        <p:blipFill rotWithShape="1">
          <a:blip r:embed="rId6">
            <a:alphaModFix/>
          </a:blip>
          <a:srcRect b="0" l="12873" r="12282" t="0"/>
          <a:stretch/>
        </p:blipFill>
        <p:spPr>
          <a:xfrm>
            <a:off x="695457" y="4449981"/>
            <a:ext cx="233341" cy="230572"/>
          </a:xfrm>
          <a:prstGeom prst="rect">
            <a:avLst/>
          </a:prstGeom>
          <a:noFill/>
          <a:ln>
            <a:noFill/>
          </a:ln>
        </p:spPr>
      </p:pic>
      <p:pic>
        <p:nvPicPr>
          <p:cNvPr id="374" name="Google Shape;374;p57"/>
          <p:cNvPicPr preferRelativeResize="0"/>
          <p:nvPr/>
        </p:nvPicPr>
        <p:blipFill>
          <a:blip r:embed="rId7">
            <a:alphaModFix/>
          </a:blip>
          <a:stretch>
            <a:fillRect/>
          </a:stretch>
        </p:blipFill>
        <p:spPr>
          <a:xfrm>
            <a:off x="673753" y="4929461"/>
            <a:ext cx="259268" cy="256191"/>
          </a:xfrm>
          <a:prstGeom prst="rect">
            <a:avLst/>
          </a:prstGeom>
          <a:noFill/>
          <a:ln>
            <a:noFill/>
          </a:ln>
        </p:spPr>
      </p:pic>
      <p:pic>
        <p:nvPicPr>
          <p:cNvPr id="375" name="Google Shape;375;p57"/>
          <p:cNvPicPr preferRelativeResize="0"/>
          <p:nvPr/>
        </p:nvPicPr>
        <p:blipFill rotWithShape="1">
          <a:blip r:embed="rId8">
            <a:alphaModFix/>
          </a:blip>
          <a:srcRect b="0" l="0" r="0" t="0"/>
          <a:stretch/>
        </p:blipFill>
        <p:spPr>
          <a:xfrm>
            <a:off x="682482" y="5434559"/>
            <a:ext cx="259268" cy="256191"/>
          </a:xfrm>
          <a:prstGeom prst="rect">
            <a:avLst/>
          </a:prstGeom>
          <a:noFill/>
          <a:ln>
            <a:noFill/>
          </a:ln>
        </p:spPr>
      </p:pic>
      <p:pic>
        <p:nvPicPr>
          <p:cNvPr id="376" name="Google Shape;376;p57"/>
          <p:cNvPicPr preferRelativeResize="0"/>
          <p:nvPr/>
        </p:nvPicPr>
        <p:blipFill>
          <a:blip r:embed="rId9">
            <a:alphaModFix/>
          </a:blip>
          <a:stretch>
            <a:fillRect/>
          </a:stretch>
        </p:blipFill>
        <p:spPr>
          <a:xfrm>
            <a:off x="667322" y="2440314"/>
            <a:ext cx="272130" cy="271215"/>
          </a:xfrm>
          <a:prstGeom prst="rect">
            <a:avLst/>
          </a:prstGeom>
          <a:noFill/>
          <a:ln>
            <a:noFill/>
          </a:ln>
        </p:spPr>
      </p:pic>
      <p:graphicFrame>
        <p:nvGraphicFramePr>
          <p:cNvPr id="377" name="Google Shape;377;p57" title="table2"/>
          <p:cNvGraphicFramePr/>
          <p:nvPr/>
        </p:nvGraphicFramePr>
        <p:xfrm>
          <a:off x="8871950" y="1320154"/>
          <a:ext cx="3000000" cy="3000000"/>
        </p:xfrm>
        <a:graphic>
          <a:graphicData uri="http://schemas.openxmlformats.org/drawingml/2006/table">
            <a:tbl>
              <a:tblPr bandRow="1" firstRow="1">
                <a:noFill/>
                <a:tableStyleId>{FA8BC4F8-86A4-4555-8EEA-4E8877654544}</a:tableStyleId>
              </a:tblPr>
              <a:tblGrid>
                <a:gridCol w="1815850"/>
                <a:gridCol w="894500"/>
              </a:tblGrid>
              <a:tr h="442225">
                <a:tc gridSpan="2">
                  <a:txBody>
                    <a:bodyPr/>
                    <a:lstStyle/>
                    <a:p>
                      <a:pPr indent="0" lvl="0" marL="0" marR="0" rtl="0" algn="l">
                        <a:lnSpc>
                          <a:spcPct val="100000"/>
                        </a:lnSpc>
                        <a:spcBef>
                          <a:spcPts val="0"/>
                        </a:spcBef>
                        <a:spcAft>
                          <a:spcPts val="0"/>
                        </a:spcAft>
                        <a:buClr>
                          <a:srgbClr val="000000"/>
                        </a:buClr>
                        <a:buSzPts val="1400"/>
                        <a:buFont typeface="Cambria"/>
                        <a:buNone/>
                      </a:pPr>
                      <a:r>
                        <a:rPr b="1" lang="en-US">
                          <a:solidFill>
                            <a:srgbClr val="08528C"/>
                          </a:solidFill>
                          <a:latin typeface="Calibri"/>
                          <a:ea typeface="Calibri"/>
                          <a:cs typeface="Calibri"/>
                          <a:sym typeface="Calibri"/>
                        </a:rPr>
                        <a:t>Top Countries by 2024 Funding</a:t>
                      </a:r>
                      <a:endParaRPr>
                        <a:solidFill>
                          <a:srgbClr val="08528C"/>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United States</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$140B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United Kingdom</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$13.2B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India</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$10.5B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China</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$9.3B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Germany</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$6.3B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France</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$5.3B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Israel</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$5.1B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Canada</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$5.1B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Switzerland</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$2.3B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Netherlands</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$2.0B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378" name="Google Shape;378;p57" title="image1"/>
          <p:cNvPicPr preferRelativeResize="0"/>
          <p:nvPr/>
        </p:nvPicPr>
        <p:blipFill>
          <a:blip r:embed="rId10">
            <a:alphaModFix/>
          </a:blip>
          <a:stretch>
            <a:fillRect/>
          </a:stretch>
        </p:blipFill>
        <p:spPr>
          <a:xfrm>
            <a:off x="8958891" y="1878833"/>
            <a:ext cx="330200" cy="317500"/>
          </a:xfrm>
          <a:prstGeom prst="rect">
            <a:avLst/>
          </a:prstGeom>
          <a:noFill/>
          <a:ln>
            <a:noFill/>
          </a:ln>
        </p:spPr>
      </p:pic>
      <p:pic>
        <p:nvPicPr>
          <p:cNvPr id="379" name="Google Shape;379;p57" title="image4"/>
          <p:cNvPicPr preferRelativeResize="0"/>
          <p:nvPr/>
        </p:nvPicPr>
        <p:blipFill>
          <a:blip r:embed="rId11">
            <a:alphaModFix/>
          </a:blip>
          <a:stretch>
            <a:fillRect/>
          </a:stretch>
        </p:blipFill>
        <p:spPr>
          <a:xfrm>
            <a:off x="8950991" y="3077779"/>
            <a:ext cx="330200" cy="317500"/>
          </a:xfrm>
          <a:prstGeom prst="rect">
            <a:avLst/>
          </a:prstGeom>
          <a:noFill/>
          <a:ln>
            <a:noFill/>
          </a:ln>
        </p:spPr>
      </p:pic>
      <p:pic>
        <p:nvPicPr>
          <p:cNvPr id="380" name="Google Shape;380;p57" title="image2"/>
          <p:cNvPicPr preferRelativeResize="0"/>
          <p:nvPr/>
        </p:nvPicPr>
        <p:blipFill>
          <a:blip r:embed="rId12">
            <a:alphaModFix/>
          </a:blip>
          <a:stretch>
            <a:fillRect/>
          </a:stretch>
        </p:blipFill>
        <p:spPr>
          <a:xfrm>
            <a:off x="8958891" y="2247187"/>
            <a:ext cx="330200" cy="317500"/>
          </a:xfrm>
          <a:prstGeom prst="rect">
            <a:avLst/>
          </a:prstGeom>
          <a:noFill/>
          <a:ln>
            <a:noFill/>
          </a:ln>
        </p:spPr>
      </p:pic>
      <p:pic>
        <p:nvPicPr>
          <p:cNvPr id="381" name="Google Shape;381;p57" title="image9"/>
          <p:cNvPicPr preferRelativeResize="0"/>
          <p:nvPr/>
        </p:nvPicPr>
        <p:blipFill>
          <a:blip r:embed="rId13">
            <a:alphaModFix/>
          </a:blip>
          <a:stretch>
            <a:fillRect/>
          </a:stretch>
        </p:blipFill>
        <p:spPr>
          <a:xfrm>
            <a:off x="8960170" y="5185655"/>
            <a:ext cx="330200" cy="317500"/>
          </a:xfrm>
          <a:prstGeom prst="rect">
            <a:avLst/>
          </a:prstGeom>
          <a:noFill/>
          <a:ln>
            <a:noFill/>
          </a:ln>
        </p:spPr>
      </p:pic>
      <p:pic>
        <p:nvPicPr>
          <p:cNvPr id="382" name="Google Shape;382;p57" title="image5"/>
          <p:cNvPicPr preferRelativeResize="0"/>
          <p:nvPr/>
        </p:nvPicPr>
        <p:blipFill>
          <a:blip r:embed="rId14">
            <a:alphaModFix/>
          </a:blip>
          <a:stretch>
            <a:fillRect/>
          </a:stretch>
        </p:blipFill>
        <p:spPr>
          <a:xfrm>
            <a:off x="8958895" y="3493075"/>
            <a:ext cx="330200" cy="317500"/>
          </a:xfrm>
          <a:prstGeom prst="rect">
            <a:avLst/>
          </a:prstGeom>
          <a:noFill/>
          <a:ln>
            <a:noFill/>
          </a:ln>
        </p:spPr>
      </p:pic>
      <p:pic>
        <p:nvPicPr>
          <p:cNvPr id="383" name="Google Shape;383;p57" title="image8"/>
          <p:cNvPicPr preferRelativeResize="0"/>
          <p:nvPr/>
        </p:nvPicPr>
        <p:blipFill>
          <a:blip r:embed="rId15">
            <a:alphaModFix/>
          </a:blip>
          <a:stretch>
            <a:fillRect/>
          </a:stretch>
        </p:blipFill>
        <p:spPr>
          <a:xfrm>
            <a:off x="8958895" y="4754663"/>
            <a:ext cx="330200" cy="317500"/>
          </a:xfrm>
          <a:prstGeom prst="rect">
            <a:avLst/>
          </a:prstGeom>
          <a:noFill/>
          <a:ln>
            <a:noFill/>
          </a:ln>
        </p:spPr>
      </p:pic>
      <p:pic>
        <p:nvPicPr>
          <p:cNvPr id="384" name="Google Shape;384;p57" title="image7"/>
          <p:cNvPicPr preferRelativeResize="0"/>
          <p:nvPr/>
        </p:nvPicPr>
        <p:blipFill>
          <a:blip r:embed="rId16">
            <a:alphaModFix/>
          </a:blip>
          <a:stretch>
            <a:fillRect/>
          </a:stretch>
        </p:blipFill>
        <p:spPr>
          <a:xfrm>
            <a:off x="8950995" y="4323663"/>
            <a:ext cx="330200" cy="317500"/>
          </a:xfrm>
          <a:prstGeom prst="rect">
            <a:avLst/>
          </a:prstGeom>
          <a:noFill/>
          <a:ln>
            <a:noFill/>
          </a:ln>
        </p:spPr>
      </p:pic>
      <p:pic>
        <p:nvPicPr>
          <p:cNvPr id="385" name="Google Shape;385;p57" title="image3"/>
          <p:cNvPicPr preferRelativeResize="0"/>
          <p:nvPr/>
        </p:nvPicPr>
        <p:blipFill>
          <a:blip r:embed="rId17">
            <a:alphaModFix/>
          </a:blip>
          <a:stretch>
            <a:fillRect/>
          </a:stretch>
        </p:blipFill>
        <p:spPr>
          <a:xfrm>
            <a:off x="8950991" y="2662483"/>
            <a:ext cx="330200" cy="317500"/>
          </a:xfrm>
          <a:prstGeom prst="rect">
            <a:avLst/>
          </a:prstGeom>
          <a:noFill/>
          <a:ln>
            <a:noFill/>
          </a:ln>
        </p:spPr>
      </p:pic>
      <p:pic>
        <p:nvPicPr>
          <p:cNvPr id="386" name="Google Shape;386;p57"/>
          <p:cNvPicPr preferRelativeResize="0"/>
          <p:nvPr/>
        </p:nvPicPr>
        <p:blipFill rotWithShape="1">
          <a:blip r:embed="rId18">
            <a:alphaModFix/>
          </a:blip>
          <a:srcRect b="0" l="0" r="0" t="-887"/>
          <a:stretch/>
        </p:blipFill>
        <p:spPr>
          <a:xfrm>
            <a:off x="673756" y="3485407"/>
            <a:ext cx="259268" cy="258467"/>
          </a:xfrm>
          <a:prstGeom prst="rect">
            <a:avLst/>
          </a:prstGeom>
          <a:noFill/>
          <a:ln>
            <a:noFill/>
          </a:ln>
        </p:spPr>
      </p:pic>
      <p:pic>
        <p:nvPicPr>
          <p:cNvPr id="387" name="Google Shape;387;p57" title="image6"/>
          <p:cNvPicPr preferRelativeResize="0"/>
          <p:nvPr/>
        </p:nvPicPr>
        <p:blipFill>
          <a:blip r:embed="rId19">
            <a:alphaModFix/>
          </a:blip>
          <a:stretch>
            <a:fillRect/>
          </a:stretch>
        </p:blipFill>
        <p:spPr>
          <a:xfrm>
            <a:off x="8960175" y="3908375"/>
            <a:ext cx="330200" cy="317500"/>
          </a:xfrm>
          <a:prstGeom prst="rect">
            <a:avLst/>
          </a:prstGeom>
          <a:noFill/>
          <a:ln>
            <a:noFill/>
          </a:ln>
        </p:spPr>
      </p:pic>
      <p:sp>
        <p:nvSpPr>
          <p:cNvPr id="388" name="Google Shape;388;p57"/>
          <p:cNvSpPr txBox="1"/>
          <p:nvPr/>
        </p:nvSpPr>
        <p:spPr>
          <a:xfrm>
            <a:off x="1" y="6515695"/>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389" name="Google Shape;389;p57" title="image10"/>
          <p:cNvPicPr preferRelativeResize="0"/>
          <p:nvPr/>
        </p:nvPicPr>
        <p:blipFill>
          <a:blip r:embed="rId20">
            <a:alphaModFix/>
          </a:blip>
          <a:stretch>
            <a:fillRect/>
          </a:stretch>
        </p:blipFill>
        <p:spPr>
          <a:xfrm>
            <a:off x="8960175" y="5600949"/>
            <a:ext cx="330200" cy="317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02"/>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other Reports on Tracxn</a:t>
            </a:r>
            <a:endParaRPr b="1" sz="4000">
              <a:solidFill>
                <a:srgbClr val="08528C"/>
              </a:solidFill>
              <a:latin typeface="Calibri"/>
              <a:ea typeface="Calibri"/>
              <a:cs typeface="Calibri"/>
              <a:sym typeface="Calibri"/>
            </a:endParaRPr>
          </a:p>
        </p:txBody>
      </p:sp>
      <p:graphicFrame>
        <p:nvGraphicFramePr>
          <p:cNvPr id="1385" name="Google Shape;1385;p102" title="reports_BM"/>
          <p:cNvGraphicFramePr/>
          <p:nvPr/>
        </p:nvGraphicFramePr>
        <p:xfrm>
          <a:off x="2818572" y="1600210"/>
          <a:ext cx="3000000" cy="3000000"/>
        </p:xfrm>
        <a:graphic>
          <a:graphicData uri="http://schemas.openxmlformats.org/drawingml/2006/table">
            <a:tbl>
              <a:tblPr>
                <a:noFill/>
                <a:tableStyleId>{F8F7F4E5-E74E-43B9-9F6B-50F642F93E17}</a:tableStyleId>
              </a:tblPr>
              <a:tblGrid>
                <a:gridCol w="2057400"/>
              </a:tblGrid>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
                            <a:extLst>
                              <a:ext uri="{A12FA001-AC4F-418D-AE19-62706E023703}">
                                <ahyp:hlinkClr val="tx"/>
                              </a:ext>
                            </a:extLst>
                          </a:hlinkClick>
                        </a:rPr>
                        <a:t>Novel Foods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4">
                            <a:extLst>
                              <a:ext uri="{A12FA001-AC4F-418D-AE19-62706E023703}">
                                <ahyp:hlinkClr val="tx"/>
                              </a:ext>
                            </a:extLst>
                          </a:hlinkClick>
                        </a:rPr>
                        <a:t>Blockchain Network</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5">
                            <a:extLst>
                              <a:ext uri="{A12FA001-AC4F-418D-AE19-62706E023703}">
                                <ahyp:hlinkClr val="tx"/>
                              </a:ext>
                            </a:extLst>
                          </a:hlinkClick>
                        </a:rPr>
                        <a:t>P2P Remittance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86" name="Google Shape;1386;p102"/>
          <p:cNvSpPr/>
          <p:nvPr/>
        </p:nvSpPr>
        <p:spPr>
          <a:xfrm>
            <a:off x="2797470"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Business Model Reports</a:t>
            </a:r>
            <a:endParaRPr sz="1300">
              <a:solidFill>
                <a:srgbClr val="08528C"/>
              </a:solidFill>
              <a:latin typeface="Calibri"/>
              <a:ea typeface="Calibri"/>
              <a:cs typeface="Calibri"/>
              <a:sym typeface="Calibri"/>
            </a:endParaRPr>
          </a:p>
        </p:txBody>
      </p:sp>
      <p:graphicFrame>
        <p:nvGraphicFramePr>
          <p:cNvPr id="1387" name="Google Shape;1387;p102" title="reports_feedGeo"/>
          <p:cNvGraphicFramePr/>
          <p:nvPr/>
        </p:nvGraphicFramePr>
        <p:xfrm>
          <a:off x="5054048" y="3114628"/>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6">
                            <a:extLst>
                              <a:ext uri="{A12FA001-AC4F-418D-AE19-62706E023703}">
                                <ahyp:hlinkClr val="tx"/>
                              </a:ext>
                            </a:extLst>
                          </a:hlinkClick>
                        </a:rPr>
                        <a:t>FinTech Europe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7">
                            <a:extLst>
                              <a:ext uri="{A12FA001-AC4F-418D-AE19-62706E023703}">
                                <ahyp:hlinkClr val="tx"/>
                              </a:ext>
                            </a:extLst>
                          </a:hlinkClick>
                        </a:rPr>
                        <a:t>Consumer Digital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8">
                            <a:extLst>
                              <a:ext uri="{A12FA001-AC4F-418D-AE19-62706E023703}">
                                <ahyp:hlinkClr val="tx"/>
                              </a:ext>
                            </a:extLst>
                          </a:hlinkClick>
                        </a:rPr>
                        <a:t>HiTech US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88" name="Google Shape;1388;p102"/>
          <p:cNvSpPr/>
          <p:nvPr/>
        </p:nvSpPr>
        <p:spPr>
          <a:xfrm>
            <a:off x="503998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Geo Reports</a:t>
            </a:r>
            <a:endParaRPr sz="1300">
              <a:solidFill>
                <a:srgbClr val="08528C"/>
              </a:solidFill>
              <a:latin typeface="Calibri"/>
              <a:ea typeface="Calibri"/>
              <a:cs typeface="Calibri"/>
              <a:sym typeface="Calibri"/>
            </a:endParaRPr>
          </a:p>
        </p:txBody>
      </p:sp>
      <p:sp>
        <p:nvSpPr>
          <p:cNvPr id="1389" name="Google Shape;1389;p102"/>
          <p:cNvSpPr/>
          <p:nvPr/>
        </p:nvSpPr>
        <p:spPr>
          <a:xfrm>
            <a:off x="540892"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Company Reports</a:t>
            </a:r>
            <a:endParaRPr sz="1300">
              <a:solidFill>
                <a:srgbClr val="08528C"/>
              </a:solidFill>
              <a:latin typeface="Calibri"/>
              <a:ea typeface="Calibri"/>
              <a:cs typeface="Calibri"/>
              <a:sym typeface="Calibri"/>
            </a:endParaRPr>
          </a:p>
        </p:txBody>
      </p:sp>
      <p:graphicFrame>
        <p:nvGraphicFramePr>
          <p:cNvPr id="1390" name="Google Shape;1390;p102" title="reports_unicorn"/>
          <p:cNvGraphicFramePr/>
          <p:nvPr/>
        </p:nvGraphicFramePr>
        <p:xfrm>
          <a:off x="583096" y="3114628"/>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9">
                            <a:extLst>
                              <a:ext uri="{A12FA001-AC4F-418D-AE19-62706E023703}">
                                <ahyp:hlinkClr val="tx"/>
                              </a:ext>
                            </a:extLst>
                          </a:hlinkClick>
                        </a:rPr>
                        <a:t>Monthly Unicorn Report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91" name="Google Shape;1391;p102"/>
          <p:cNvSpPr/>
          <p:nvPr/>
        </p:nvSpPr>
        <p:spPr>
          <a:xfrm>
            <a:off x="55496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Unicorn Reports</a:t>
            </a:r>
            <a:endParaRPr sz="1300">
              <a:solidFill>
                <a:srgbClr val="08528C"/>
              </a:solidFill>
              <a:latin typeface="Calibri"/>
              <a:ea typeface="Calibri"/>
              <a:cs typeface="Calibri"/>
              <a:sym typeface="Calibri"/>
            </a:endParaRPr>
          </a:p>
        </p:txBody>
      </p:sp>
      <p:graphicFrame>
        <p:nvGraphicFramePr>
          <p:cNvPr id="1392" name="Google Shape;1392;p102" title="reports_company"/>
          <p:cNvGraphicFramePr/>
          <p:nvPr/>
        </p:nvGraphicFramePr>
        <p:xfrm>
          <a:off x="583096" y="1600210"/>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0">
                            <a:extLst>
                              <a:ext uri="{A12FA001-AC4F-418D-AE19-62706E023703}">
                                <ahyp:hlinkClr val="tx"/>
                              </a:ext>
                            </a:extLst>
                          </a:hlinkClick>
                        </a:rPr>
                        <a:t>Transferwise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1">
                            <a:extLst>
                              <a:ext uri="{A12FA001-AC4F-418D-AE19-62706E023703}">
                                <ahyp:hlinkClr val="tx"/>
                              </a:ext>
                            </a:extLst>
                          </a:hlinkClick>
                        </a:rPr>
                        <a:t>Coursera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2">
                            <a:extLst>
                              <a:ext uri="{A12FA001-AC4F-418D-AE19-62706E023703}">
                                <ahyp:hlinkClr val="tx"/>
                              </a:ext>
                            </a:extLst>
                          </a:hlinkClick>
                        </a:rPr>
                        <a:t>BigBasket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93" name="Google Shape;1393;p102"/>
          <p:cNvSpPr txBox="1"/>
          <p:nvPr/>
        </p:nvSpPr>
        <p:spPr>
          <a:xfrm>
            <a:off x="5032946"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Reports</a:t>
            </a:r>
            <a:endParaRPr sz="1300">
              <a:solidFill>
                <a:srgbClr val="08528C"/>
              </a:solidFill>
              <a:latin typeface="Calibri"/>
              <a:ea typeface="Calibri"/>
              <a:cs typeface="Calibri"/>
              <a:sym typeface="Calibri"/>
            </a:endParaRPr>
          </a:p>
        </p:txBody>
      </p:sp>
      <p:sp>
        <p:nvSpPr>
          <p:cNvPr id="1394" name="Google Shape;1394;p102"/>
          <p:cNvSpPr/>
          <p:nvPr/>
        </p:nvSpPr>
        <p:spPr>
          <a:xfrm flipH="1">
            <a:off x="7278973"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PA</a:t>
            </a:r>
            <a:endParaRPr sz="1300">
              <a:solidFill>
                <a:srgbClr val="08528C"/>
              </a:solidFill>
              <a:latin typeface="Calibri"/>
              <a:ea typeface="Calibri"/>
              <a:cs typeface="Calibri"/>
              <a:sym typeface="Calibri"/>
            </a:endParaRPr>
          </a:p>
        </p:txBody>
      </p:sp>
      <p:sp>
        <p:nvSpPr>
          <p:cNvPr id="1395" name="Google Shape;1395;p102"/>
          <p:cNvSpPr/>
          <p:nvPr/>
        </p:nvSpPr>
        <p:spPr>
          <a:xfrm flipH="1">
            <a:off x="9524999"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Geo Monthly Reports</a:t>
            </a:r>
            <a:endParaRPr sz="1300">
              <a:solidFill>
                <a:srgbClr val="08528C"/>
              </a:solidFill>
              <a:latin typeface="Calibri"/>
              <a:ea typeface="Calibri"/>
              <a:cs typeface="Calibri"/>
              <a:sym typeface="Calibri"/>
            </a:endParaRPr>
          </a:p>
        </p:txBody>
      </p:sp>
      <p:graphicFrame>
        <p:nvGraphicFramePr>
          <p:cNvPr id="1396" name="Google Shape;1396;p102" title="reports_geo"/>
          <p:cNvGraphicFramePr/>
          <p:nvPr/>
        </p:nvGraphicFramePr>
        <p:xfrm>
          <a:off x="9524999" y="1586944"/>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3">
                            <a:extLst>
                              <a:ext uri="{A12FA001-AC4F-418D-AE19-62706E023703}">
                                <ahyp:hlinkClr val="tx"/>
                              </a:ext>
                            </a:extLst>
                          </a:hlinkClick>
                        </a:rPr>
                        <a:t>US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4">
                            <a:extLst>
                              <a:ext uri="{A12FA001-AC4F-418D-AE19-62706E023703}">
                                <ahyp:hlinkClr val="tx"/>
                              </a:ext>
                            </a:extLst>
                          </a:hlinkClick>
                        </a:rPr>
                        <a:t>Europe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5">
                            <a:extLst>
                              <a:ext uri="{A12FA001-AC4F-418D-AE19-62706E023703}">
                                <ahyp:hlinkClr val="tx"/>
                              </a:ext>
                            </a:extLst>
                          </a:hlinkClick>
                        </a:rPr>
                        <a:t>China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97" name="Google Shape;1397;p102"/>
          <p:cNvSpPr/>
          <p:nvPr/>
        </p:nvSpPr>
        <p:spPr>
          <a:xfrm flipH="1">
            <a:off x="9525039" y="2820039"/>
            <a:ext cx="21120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Geo</a:t>
            </a:r>
            <a:endParaRPr sz="1300">
              <a:solidFill>
                <a:srgbClr val="08528C"/>
              </a:solidFill>
              <a:latin typeface="Calibri"/>
              <a:ea typeface="Calibri"/>
              <a:cs typeface="Calibri"/>
              <a:sym typeface="Calibri"/>
            </a:endParaRPr>
          </a:p>
        </p:txBody>
      </p:sp>
      <p:graphicFrame>
        <p:nvGraphicFramePr>
          <p:cNvPr id="1398" name="Google Shape;1398;p102" title="reports_BMGeo"/>
          <p:cNvGraphicFramePr/>
          <p:nvPr/>
        </p:nvGraphicFramePr>
        <p:xfrm>
          <a:off x="9524999" y="3114628"/>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6">
                            <a:extLst>
                              <a:ext uri="{A12FA001-AC4F-418D-AE19-62706E023703}">
                                <ahyp:hlinkClr val="tx"/>
                              </a:ext>
                            </a:extLst>
                          </a:hlinkClick>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7">
                            <a:extLst>
                              <a:ext uri="{A12FA001-AC4F-418D-AE19-62706E023703}">
                                <ahyp:hlinkClr val="tx"/>
                              </a:ext>
                            </a:extLst>
                          </a:hlinkClick>
                        </a:rPr>
                        <a:t>Israel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8">
                            <a:extLst>
                              <a:ext uri="{A12FA001-AC4F-418D-AE19-62706E023703}">
                                <ahyp:hlinkClr val="tx"/>
                              </a:ext>
                            </a:extLst>
                          </a:hlinkClick>
                        </a:rPr>
                        <a:t>UK &amp; Ireland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399" name="Google Shape;1399;p102"/>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400" name="Google Shape;1400;p102"/>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other Reports on Tracxn</a:t>
            </a:r>
            <a:endParaRPr b="1" sz="4000">
              <a:solidFill>
                <a:srgbClr val="08528C"/>
              </a:solidFill>
              <a:latin typeface="Calibri"/>
              <a:ea typeface="Calibri"/>
              <a:cs typeface="Calibri"/>
              <a:sym typeface="Calibri"/>
            </a:endParaRPr>
          </a:p>
        </p:txBody>
      </p:sp>
      <p:graphicFrame>
        <p:nvGraphicFramePr>
          <p:cNvPr id="1401" name="Google Shape;1401;p102" title="reports_BM"/>
          <p:cNvGraphicFramePr/>
          <p:nvPr/>
        </p:nvGraphicFramePr>
        <p:xfrm>
          <a:off x="2818572" y="1600210"/>
          <a:ext cx="3000000" cy="3000000"/>
        </p:xfrm>
        <a:graphic>
          <a:graphicData uri="http://schemas.openxmlformats.org/drawingml/2006/table">
            <a:tbl>
              <a:tblPr>
                <a:noFill/>
                <a:tableStyleId>{F8F7F4E5-E74E-43B9-9F6B-50F642F93E17}</a:tableStyleId>
              </a:tblPr>
              <a:tblGrid>
                <a:gridCol w="2057400"/>
              </a:tblGrid>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9">
                            <a:extLst>
                              <a:ext uri="{A12FA001-AC4F-418D-AE19-62706E023703}">
                                <ahyp:hlinkClr val="tx"/>
                              </a:ext>
                            </a:extLst>
                          </a:hlinkClick>
                        </a:rPr>
                        <a:t>Novel Foods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0">
                            <a:extLst>
                              <a:ext uri="{A12FA001-AC4F-418D-AE19-62706E023703}">
                                <ahyp:hlinkClr val="tx"/>
                              </a:ext>
                            </a:extLst>
                          </a:hlinkClick>
                        </a:rPr>
                        <a:t>Blockchain Network</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1">
                            <a:extLst>
                              <a:ext uri="{A12FA001-AC4F-418D-AE19-62706E023703}">
                                <ahyp:hlinkClr val="tx"/>
                              </a:ext>
                            </a:extLst>
                          </a:hlinkClick>
                        </a:rPr>
                        <a:t>P2P Remittance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402" name="Google Shape;1402;p102"/>
          <p:cNvSpPr/>
          <p:nvPr/>
        </p:nvSpPr>
        <p:spPr>
          <a:xfrm>
            <a:off x="2797470"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Business Model Reports</a:t>
            </a:r>
            <a:endParaRPr sz="1300">
              <a:solidFill>
                <a:srgbClr val="08528C"/>
              </a:solidFill>
              <a:latin typeface="Calibri"/>
              <a:ea typeface="Calibri"/>
              <a:cs typeface="Calibri"/>
              <a:sym typeface="Calibri"/>
            </a:endParaRPr>
          </a:p>
        </p:txBody>
      </p:sp>
      <p:graphicFrame>
        <p:nvGraphicFramePr>
          <p:cNvPr id="1403" name="Google Shape;1403;p102" title="reports_feedGeo"/>
          <p:cNvGraphicFramePr/>
          <p:nvPr/>
        </p:nvGraphicFramePr>
        <p:xfrm>
          <a:off x="5054048" y="3114628"/>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2">
                            <a:extLst>
                              <a:ext uri="{A12FA001-AC4F-418D-AE19-62706E023703}">
                                <ahyp:hlinkClr val="tx"/>
                              </a:ext>
                            </a:extLst>
                          </a:hlinkClick>
                        </a:rPr>
                        <a:t>FinTech Europe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3">
                            <a:extLst>
                              <a:ext uri="{A12FA001-AC4F-418D-AE19-62706E023703}">
                                <ahyp:hlinkClr val="tx"/>
                              </a:ext>
                            </a:extLst>
                          </a:hlinkClick>
                        </a:rPr>
                        <a:t>Consumer Digital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4">
                            <a:extLst>
                              <a:ext uri="{A12FA001-AC4F-418D-AE19-62706E023703}">
                                <ahyp:hlinkClr val="tx"/>
                              </a:ext>
                            </a:extLst>
                          </a:hlinkClick>
                        </a:rPr>
                        <a:t>HiTech US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404" name="Google Shape;1404;p102"/>
          <p:cNvSpPr/>
          <p:nvPr/>
        </p:nvSpPr>
        <p:spPr>
          <a:xfrm>
            <a:off x="503998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Geo Reports</a:t>
            </a:r>
            <a:endParaRPr sz="1300">
              <a:solidFill>
                <a:srgbClr val="08528C"/>
              </a:solidFill>
              <a:latin typeface="Calibri"/>
              <a:ea typeface="Calibri"/>
              <a:cs typeface="Calibri"/>
              <a:sym typeface="Calibri"/>
            </a:endParaRPr>
          </a:p>
        </p:txBody>
      </p:sp>
      <p:sp>
        <p:nvSpPr>
          <p:cNvPr id="1405" name="Google Shape;1405;p102"/>
          <p:cNvSpPr/>
          <p:nvPr/>
        </p:nvSpPr>
        <p:spPr>
          <a:xfrm>
            <a:off x="540892"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Company Reports</a:t>
            </a:r>
            <a:endParaRPr sz="1300">
              <a:solidFill>
                <a:srgbClr val="08528C"/>
              </a:solidFill>
              <a:latin typeface="Calibri"/>
              <a:ea typeface="Calibri"/>
              <a:cs typeface="Calibri"/>
              <a:sym typeface="Calibri"/>
            </a:endParaRPr>
          </a:p>
        </p:txBody>
      </p:sp>
      <p:graphicFrame>
        <p:nvGraphicFramePr>
          <p:cNvPr id="1406" name="Google Shape;1406;p102" title="reports_unicorn"/>
          <p:cNvGraphicFramePr/>
          <p:nvPr/>
        </p:nvGraphicFramePr>
        <p:xfrm>
          <a:off x="583096" y="3114628"/>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5">
                            <a:extLst>
                              <a:ext uri="{A12FA001-AC4F-418D-AE19-62706E023703}">
                                <ahyp:hlinkClr val="tx"/>
                              </a:ext>
                            </a:extLst>
                          </a:hlinkClick>
                        </a:rPr>
                        <a:t>Monthly Unicorn Report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407" name="Google Shape;1407;p102"/>
          <p:cNvSpPr/>
          <p:nvPr/>
        </p:nvSpPr>
        <p:spPr>
          <a:xfrm>
            <a:off x="55496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Unicorn Reports</a:t>
            </a:r>
            <a:endParaRPr sz="1300">
              <a:solidFill>
                <a:srgbClr val="08528C"/>
              </a:solidFill>
              <a:latin typeface="Calibri"/>
              <a:ea typeface="Calibri"/>
              <a:cs typeface="Calibri"/>
              <a:sym typeface="Calibri"/>
            </a:endParaRPr>
          </a:p>
        </p:txBody>
      </p:sp>
      <p:graphicFrame>
        <p:nvGraphicFramePr>
          <p:cNvPr id="1408" name="Google Shape;1408;p102" title="reports_company"/>
          <p:cNvGraphicFramePr/>
          <p:nvPr/>
        </p:nvGraphicFramePr>
        <p:xfrm>
          <a:off x="583096" y="1600210"/>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6">
                            <a:extLst>
                              <a:ext uri="{A12FA001-AC4F-418D-AE19-62706E023703}">
                                <ahyp:hlinkClr val="tx"/>
                              </a:ext>
                            </a:extLst>
                          </a:hlinkClick>
                        </a:rPr>
                        <a:t>Transferwise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7">
                            <a:extLst>
                              <a:ext uri="{A12FA001-AC4F-418D-AE19-62706E023703}">
                                <ahyp:hlinkClr val="tx"/>
                              </a:ext>
                            </a:extLst>
                          </a:hlinkClick>
                        </a:rPr>
                        <a:t>Coursera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8">
                            <a:extLst>
                              <a:ext uri="{A12FA001-AC4F-418D-AE19-62706E023703}">
                                <ahyp:hlinkClr val="tx"/>
                              </a:ext>
                            </a:extLst>
                          </a:hlinkClick>
                        </a:rPr>
                        <a:t>BigBasket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409" name="Google Shape;1409;p102"/>
          <p:cNvSpPr txBox="1"/>
          <p:nvPr/>
        </p:nvSpPr>
        <p:spPr>
          <a:xfrm>
            <a:off x="5032946"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Reports</a:t>
            </a:r>
            <a:endParaRPr sz="1300">
              <a:solidFill>
                <a:srgbClr val="08528C"/>
              </a:solidFill>
              <a:latin typeface="Calibri"/>
              <a:ea typeface="Calibri"/>
              <a:cs typeface="Calibri"/>
              <a:sym typeface="Calibri"/>
            </a:endParaRPr>
          </a:p>
        </p:txBody>
      </p:sp>
      <p:sp>
        <p:nvSpPr>
          <p:cNvPr id="1410" name="Google Shape;1410;p102"/>
          <p:cNvSpPr/>
          <p:nvPr/>
        </p:nvSpPr>
        <p:spPr>
          <a:xfrm flipH="1">
            <a:off x="7278973"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PA</a:t>
            </a:r>
            <a:endParaRPr sz="1300">
              <a:solidFill>
                <a:srgbClr val="08528C"/>
              </a:solidFill>
              <a:latin typeface="Calibri"/>
              <a:ea typeface="Calibri"/>
              <a:cs typeface="Calibri"/>
              <a:sym typeface="Calibri"/>
            </a:endParaRPr>
          </a:p>
        </p:txBody>
      </p:sp>
      <p:sp>
        <p:nvSpPr>
          <p:cNvPr id="1411" name="Google Shape;1411;p102"/>
          <p:cNvSpPr/>
          <p:nvPr/>
        </p:nvSpPr>
        <p:spPr>
          <a:xfrm flipH="1">
            <a:off x="9524999"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Geo Monthly Reports</a:t>
            </a:r>
            <a:endParaRPr sz="1300">
              <a:solidFill>
                <a:srgbClr val="08528C"/>
              </a:solidFill>
              <a:latin typeface="Calibri"/>
              <a:ea typeface="Calibri"/>
              <a:cs typeface="Calibri"/>
              <a:sym typeface="Calibri"/>
            </a:endParaRPr>
          </a:p>
        </p:txBody>
      </p:sp>
      <p:graphicFrame>
        <p:nvGraphicFramePr>
          <p:cNvPr id="1412" name="Google Shape;1412;p102" title="reports_geo"/>
          <p:cNvGraphicFramePr/>
          <p:nvPr/>
        </p:nvGraphicFramePr>
        <p:xfrm>
          <a:off x="9524999" y="1586944"/>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9">
                            <a:extLst>
                              <a:ext uri="{A12FA001-AC4F-418D-AE19-62706E023703}">
                                <ahyp:hlinkClr val="tx"/>
                              </a:ext>
                            </a:extLst>
                          </a:hlinkClick>
                        </a:rPr>
                        <a:t>US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0">
                            <a:extLst>
                              <a:ext uri="{A12FA001-AC4F-418D-AE19-62706E023703}">
                                <ahyp:hlinkClr val="tx"/>
                              </a:ext>
                            </a:extLst>
                          </a:hlinkClick>
                        </a:rPr>
                        <a:t>Europe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1">
                            <a:extLst>
                              <a:ext uri="{A12FA001-AC4F-418D-AE19-62706E023703}">
                                <ahyp:hlinkClr val="tx"/>
                              </a:ext>
                            </a:extLst>
                          </a:hlinkClick>
                        </a:rPr>
                        <a:t>China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413" name="Google Shape;1413;p102"/>
          <p:cNvSpPr/>
          <p:nvPr/>
        </p:nvSpPr>
        <p:spPr>
          <a:xfrm flipH="1">
            <a:off x="9525039" y="2820039"/>
            <a:ext cx="21120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Geo</a:t>
            </a:r>
            <a:endParaRPr sz="1300">
              <a:solidFill>
                <a:srgbClr val="08528C"/>
              </a:solidFill>
              <a:latin typeface="Calibri"/>
              <a:ea typeface="Calibri"/>
              <a:cs typeface="Calibri"/>
              <a:sym typeface="Calibri"/>
            </a:endParaRPr>
          </a:p>
        </p:txBody>
      </p:sp>
      <p:graphicFrame>
        <p:nvGraphicFramePr>
          <p:cNvPr id="1414" name="Google Shape;1414;p102" title="reports_BMGeo"/>
          <p:cNvGraphicFramePr/>
          <p:nvPr/>
        </p:nvGraphicFramePr>
        <p:xfrm>
          <a:off x="9524999" y="3114628"/>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2">
                            <a:extLst>
                              <a:ext uri="{A12FA001-AC4F-418D-AE19-62706E023703}">
                                <ahyp:hlinkClr val="tx"/>
                              </a:ext>
                            </a:extLst>
                          </a:hlinkClick>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3">
                            <a:extLst>
                              <a:ext uri="{A12FA001-AC4F-418D-AE19-62706E023703}">
                                <ahyp:hlinkClr val="tx"/>
                              </a:ext>
                            </a:extLst>
                          </a:hlinkClick>
                        </a:rPr>
                        <a:t>Israel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4">
                            <a:extLst>
                              <a:ext uri="{A12FA001-AC4F-418D-AE19-62706E023703}">
                                <ahyp:hlinkClr val="tx"/>
                              </a:ext>
                            </a:extLst>
                          </a:hlinkClick>
                        </a:rPr>
                        <a:t>UK &amp; Ireland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415" name="Google Shape;1415;p102"/>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1416" name="Google Shape;1416;p102" title="reports_feed"/>
          <p:cNvGraphicFramePr/>
          <p:nvPr/>
        </p:nvGraphicFramePr>
        <p:xfrm>
          <a:off x="5054047" y="1586944"/>
          <a:ext cx="3000000" cy="3000000"/>
        </p:xfrm>
        <a:graphic>
          <a:graphicData uri="http://schemas.openxmlformats.org/drawingml/2006/table">
            <a:tbl>
              <a:tblPr>
                <a:noFill/>
                <a:tableStyleId>{F8F7F4E5-E74E-43B9-9F6B-50F642F93E17}</a:tableStyleId>
              </a:tblPr>
              <a:tblGrid>
                <a:gridCol w="2156225"/>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5">
                            <a:extLst>
                              <a:ext uri="{A12FA001-AC4F-418D-AE19-62706E023703}">
                                <ahyp:hlinkClr val="tx"/>
                              </a:ext>
                            </a:extLst>
                          </a:hlinkClick>
                        </a:rPr>
                        <a:t>HRTech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6">
                            <a:extLst>
                              <a:ext uri="{A12FA001-AC4F-418D-AE19-62706E023703}">
                                <ahyp:hlinkClr val="tx"/>
                              </a:ext>
                            </a:extLst>
                          </a:hlinkClick>
                        </a:rPr>
                        <a:t>Cybersecurity</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7">
                            <a:extLst>
                              <a:ext uri="{A12FA001-AC4F-418D-AE19-62706E023703}">
                                <ahyp:hlinkClr val="tx"/>
                              </a:ext>
                            </a:extLst>
                          </a:hlinkClick>
                        </a:rPr>
                        <a:t>Food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1417" name="Google Shape;1417;p102" title="reports_PA"/>
          <p:cNvGraphicFramePr/>
          <p:nvPr/>
        </p:nvGraphicFramePr>
        <p:xfrm>
          <a:off x="7289524" y="1586944"/>
          <a:ext cx="3000000" cy="3000000"/>
        </p:xfrm>
        <a:graphic>
          <a:graphicData uri="http://schemas.openxmlformats.org/drawingml/2006/table">
            <a:tbl>
              <a:tblPr>
                <a:noFill/>
                <a:tableStyleId>{F8F7F4E5-E74E-43B9-9F6B-50F642F93E17}</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8">
                            <a:extLst>
                              <a:ext uri="{A12FA001-AC4F-418D-AE19-62706E023703}">
                                <ahyp:hlinkClr val="tx"/>
                              </a:ext>
                            </a:extLst>
                          </a:hlinkClick>
                        </a:rPr>
                        <a:t>FinTech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9">
                            <a:extLst>
                              <a:ext uri="{A12FA001-AC4F-418D-AE19-62706E023703}">
                                <ahyp:hlinkClr val="tx"/>
                              </a:ext>
                            </a:extLst>
                          </a:hlinkClick>
                        </a:rPr>
                        <a:t>Enterprise Applications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40">
                            <a:extLst>
                              <a:ext uri="{A12FA001-AC4F-418D-AE19-62706E023703}">
                                <ahyp:hlinkClr val="tx"/>
                              </a:ext>
                            </a:extLst>
                          </a:hlinkClick>
                        </a:rPr>
                        <a:t>Artificial Intelligence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103"/>
          <p:cNvSpPr/>
          <p:nvPr/>
        </p:nvSpPr>
        <p:spPr>
          <a:xfrm>
            <a:off x="658552" y="6422112"/>
            <a:ext cx="4475100" cy="3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423" name="Google Shape;1423;p103"/>
          <p:cNvSpPr/>
          <p:nvPr/>
        </p:nvSpPr>
        <p:spPr>
          <a:xfrm>
            <a:off x="0" y="5288340"/>
            <a:ext cx="121932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Cambria"/>
              <a:buNone/>
            </a:pPr>
            <a:r>
              <a:rPr i="1" lang="en-US" sz="1300" u="none" cap="none" strike="noStrike">
                <a:solidFill>
                  <a:srgbClr val="222222"/>
                </a:solidFill>
                <a:latin typeface="Calibri"/>
                <a:ea typeface="Calibri"/>
                <a:cs typeface="Calibri"/>
                <a:sym typeface="Calibri"/>
              </a:rPr>
              <a:t>Any and all information either accessed from the website </a:t>
            </a:r>
            <a:r>
              <a:rPr i="1" lang="en-US" sz="1300" u="sng" cap="none" strike="noStrike">
                <a:solidFill>
                  <a:srgbClr val="1155CC"/>
                </a:solidFill>
                <a:latin typeface="Calibri"/>
                <a:ea typeface="Calibri"/>
                <a:cs typeface="Calibri"/>
                <a:sym typeface="Calibri"/>
                <a:hlinkClick r:id="rId3">
                  <a:extLst>
                    <a:ext uri="{A12FA001-AC4F-418D-AE19-62706E023703}">
                      <ahyp:hlinkClr val="tx"/>
                    </a:ext>
                  </a:extLst>
                </a:hlinkClick>
              </a:rPr>
              <a:t>www.tracxn.com</a:t>
            </a:r>
            <a:r>
              <a:rPr i="1" lang="en-US" sz="1300" u="none" cap="none" strike="noStrike">
                <a:solidFill>
                  <a:srgbClr val="222222"/>
                </a:solidFill>
                <a:latin typeface="Calibri"/>
                <a:ea typeface="Calibri"/>
                <a:cs typeface="Calibri"/>
                <a:sym typeface="Calibri"/>
              </a:rPr>
              <a:t>  or having otherwise originated from </a:t>
            </a:r>
            <a:r>
              <a:rPr i="1" lang="en-US" sz="1300">
                <a:solidFill>
                  <a:srgbClr val="222222"/>
                </a:solidFill>
                <a:latin typeface="Calibri"/>
                <a:ea typeface="Calibri"/>
                <a:cs typeface="Calibri"/>
                <a:sym typeface="Calibri"/>
              </a:rPr>
              <a:t>Tracxn Technologies Limited</a:t>
            </a:r>
            <a:r>
              <a:rPr i="1" lang="en-US" sz="1300" u="none" cap="none" strike="noStrike">
                <a:solidFill>
                  <a:srgbClr val="222222"/>
                </a:solidFill>
                <a:latin typeface="Calibri"/>
                <a:ea typeface="Calibri"/>
                <a:cs typeface="Calibri"/>
                <a:sym typeface="Calibri"/>
              </a:rPr>
              <a:t> including but not limited to the information contained herein ("Data") is the sole property of </a:t>
            </a:r>
            <a:r>
              <a:rPr i="1" lang="en-US" sz="1300">
                <a:solidFill>
                  <a:srgbClr val="222222"/>
                </a:solidFill>
                <a:latin typeface="Calibri"/>
                <a:ea typeface="Calibri"/>
                <a:cs typeface="Calibri"/>
                <a:sym typeface="Calibri"/>
              </a:rPr>
              <a:t>Tracxn Technologies Limited</a:t>
            </a:r>
            <a:r>
              <a:rPr i="1" lang="en-US" sz="1300" u="none" cap="none" strike="noStrike">
                <a:solidFill>
                  <a:srgbClr val="222222"/>
                </a:solidFill>
                <a:latin typeface="Calibri"/>
                <a:ea typeface="Calibri"/>
                <a:cs typeface="Calibri"/>
                <a:sym typeface="Calibri"/>
              </a:rPr>
              <a:t> (hereinafter "Tracxn"). You shall not recirculate, distribute, transmit, publish, or sell the Data or any portion thereof in any form or by any means, either for commercial or non-commercial use, or permit any third party to use or distribute the Data or any portion thereof; to any other party, except with the prior written consent of Tracxn. You may however incorporate insubstantial portions, extracts, abstracts or summaries from the Data into analysis, presentations or tools for your customers or for your internal use, so long as Tracxn is clearly and visibly identified as the source of information.</a:t>
            </a:r>
            <a:br>
              <a:rPr i="1" lang="en-US" sz="1300" u="none" cap="none" strike="noStrike">
                <a:solidFill>
                  <a:srgbClr val="000000"/>
                </a:solidFill>
                <a:latin typeface="Calibri"/>
                <a:ea typeface="Calibri"/>
                <a:cs typeface="Calibri"/>
                <a:sym typeface="Calibri"/>
              </a:rPr>
            </a:br>
            <a:br>
              <a:rPr i="1" lang="en-US" sz="1300" u="none" cap="none" strike="noStrike">
                <a:solidFill>
                  <a:srgbClr val="222222"/>
                </a:solidFill>
                <a:latin typeface="Calibri"/>
                <a:ea typeface="Calibri"/>
                <a:cs typeface="Calibri"/>
                <a:sym typeface="Calibri"/>
              </a:rPr>
            </a:br>
            <a:endParaRPr i="1" sz="100" u="none" cap="none" strike="noStrike">
              <a:solidFill>
                <a:srgbClr val="222222"/>
              </a:solidFill>
              <a:latin typeface="Calibri"/>
              <a:ea typeface="Calibri"/>
              <a:cs typeface="Calibri"/>
              <a:sym typeface="Calibri"/>
            </a:endParaRPr>
          </a:p>
          <a:p>
            <a:pPr indent="0" lvl="0" marL="0" marR="0" rtl="0" algn="l">
              <a:lnSpc>
                <a:spcPct val="100000"/>
              </a:lnSpc>
              <a:spcBef>
                <a:spcPts val="0"/>
              </a:spcBef>
              <a:spcAft>
                <a:spcPts val="0"/>
              </a:spcAft>
              <a:buClr>
                <a:srgbClr val="222222"/>
              </a:buClr>
              <a:buSzPts val="1200"/>
              <a:buFont typeface="Cambria"/>
              <a:buNone/>
            </a:pPr>
            <a:r>
              <a:rPr i="1" lang="en-US" sz="1300" u="none" cap="none" strike="noStrike">
                <a:solidFill>
                  <a:srgbClr val="222222"/>
                </a:solidFill>
                <a:latin typeface="Calibri"/>
                <a:ea typeface="Calibri"/>
                <a:cs typeface="Calibri"/>
                <a:sym typeface="Calibri"/>
              </a:rPr>
              <a:t>For further information please refer to our Terms of Use at </a:t>
            </a:r>
            <a:r>
              <a:rPr i="1" lang="en-US" sz="1300" u="sng" cap="none" strike="noStrike">
                <a:solidFill>
                  <a:srgbClr val="1155CC"/>
                </a:solidFill>
                <a:latin typeface="Calibri"/>
                <a:ea typeface="Calibri"/>
                <a:cs typeface="Calibri"/>
                <a:sym typeface="Calibri"/>
                <a:hlinkClick r:id="rId4">
                  <a:extLst>
                    <a:ext uri="{A12FA001-AC4F-418D-AE19-62706E023703}">
                      <ahyp:hlinkClr val="tx"/>
                    </a:ext>
                  </a:extLst>
                </a:hlinkClick>
              </a:rPr>
              <a:t>www.tracxn.com</a:t>
            </a:r>
            <a:endParaRPr i="1" sz="1300" u="none" cap="none" strike="noStrike">
              <a:solidFill>
                <a:srgbClr val="222222"/>
              </a:solidFill>
              <a:latin typeface="Calibri"/>
              <a:ea typeface="Calibri"/>
              <a:cs typeface="Calibri"/>
              <a:sym typeface="Calibri"/>
            </a:endParaRPr>
          </a:p>
        </p:txBody>
      </p:sp>
      <p:pic>
        <p:nvPicPr>
          <p:cNvPr id="1424" name="Google Shape;1424;p103"/>
          <p:cNvPicPr preferRelativeResize="0"/>
          <p:nvPr/>
        </p:nvPicPr>
        <p:blipFill>
          <a:blip r:embed="rId5">
            <a:alphaModFix/>
          </a:blip>
          <a:stretch>
            <a:fillRect/>
          </a:stretch>
        </p:blipFill>
        <p:spPr>
          <a:xfrm>
            <a:off x="4309926" y="2921200"/>
            <a:ext cx="3572149" cy="74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aphicFrame>
        <p:nvGraphicFramePr>
          <p:cNvPr id="395" name="Google Shape;395;p58" title="Table 1"/>
          <p:cNvGraphicFramePr/>
          <p:nvPr/>
        </p:nvGraphicFramePr>
        <p:xfrm>
          <a:off x="569163" y="1142873"/>
          <a:ext cx="3000000" cy="3000000"/>
        </p:xfrm>
        <a:graphic>
          <a:graphicData uri="http://schemas.openxmlformats.org/drawingml/2006/table">
            <a:tbl>
              <a:tblPr>
                <a:noFill/>
                <a:tableStyleId>{8A0D4531-F366-4839-95C3-EB1336E98354}</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Investments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Funding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Stage-wise Funding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Funding Rounds in last 1 year</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Funded Business Models 2024</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396" name="Google Shape;396;p58"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397" name="Google Shape;397;p58" title="shape2"/>
          <p:cNvSpPr/>
          <p:nvPr/>
        </p:nvSpPr>
        <p:spPr>
          <a:xfrm rot="5400000">
            <a:off x="5351225" y="171584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graphicFrame>
        <p:nvGraphicFramePr>
          <p:cNvPr id="402" name="Google Shape;402;p59"/>
          <p:cNvGraphicFramePr/>
          <p:nvPr/>
        </p:nvGraphicFramePr>
        <p:xfrm>
          <a:off x="8250450" y="1194822"/>
          <a:ext cx="3000000" cy="3000000"/>
        </p:xfrm>
        <a:graphic>
          <a:graphicData uri="http://schemas.openxmlformats.org/drawingml/2006/table">
            <a:tbl>
              <a:tblPr>
                <a:noFill/>
                <a:tableStyleId>{EE890A7D-BCE8-4467-88DF-81D9D564E4D2}</a:tableStyleId>
              </a:tblPr>
              <a:tblGrid>
                <a:gridCol w="341375"/>
                <a:gridCol w="1815850"/>
                <a:gridCol w="1163025"/>
              </a:tblGrid>
              <a:tr h="3373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 in last 8 years</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83325">
                <a:tc gridSpan="2">
                  <a:txBody>
                    <a:bodyPr/>
                    <a:lstStyle/>
                    <a:p>
                      <a:pPr indent="0" lvl="0" marL="0" rtl="0" algn="l">
                        <a:spcBef>
                          <a:spcPts val="0"/>
                        </a:spcBef>
                        <a:spcAft>
                          <a:spcPts val="0"/>
                        </a:spcAft>
                        <a:buNone/>
                      </a:pPr>
                      <a:r>
                        <a:rPr b="1" lang="en-US" sz="1200">
                          <a:latin typeface="Calibri"/>
                          <a:ea typeface="Calibri"/>
                          <a:cs typeface="Calibri"/>
                          <a:sym typeface="Calibri"/>
                        </a:rPr>
                        <a:t>Company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l">
                        <a:spcBef>
                          <a:spcPts val="0"/>
                        </a:spcBef>
                        <a:spcAft>
                          <a:spcPts val="0"/>
                        </a:spcAft>
                        <a:buNone/>
                      </a:pPr>
                      <a:r>
                        <a:rPr b="1" lang="en-US" sz="1200">
                          <a:latin typeface="Calibri"/>
                          <a:ea typeface="Calibri"/>
                          <a:cs typeface="Calibri"/>
                          <a:sym typeface="Calibri"/>
                        </a:rPr>
                        <a:t>Funding Round </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9D9D9"/>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JUUL</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(2007, San Francisco)</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$12.8B - Series E</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(2015, San Francisco)</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$10.0B - Series E</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Stripe</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(2009, San Francisco)</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$6.9B - Series I</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(2015, San Francisco)</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$6.6B - Series E</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xAI</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(2023, Burlingame)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$6.0B - Series B</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Waymo</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(2009, Mountain View)</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$5.6B - Series C</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xAI</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(2023, Burlingame)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$5.0B - Series C</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(2013, San Francisco)</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$5.0B - Series J</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WeWork</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(2010, New York City)</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$4.4B - Series H</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WeWork</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(2010, New York City)</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$4.0B - Series I</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403" name="Google Shape;403;p59" title="Title"/>
          <p:cNvSpPr txBox="1"/>
          <p:nvPr/>
        </p:nvSpPr>
        <p:spPr>
          <a:xfrm>
            <a:off x="612808" y="160773"/>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Y-o-Y Funding Trends</a:t>
            </a:r>
            <a:endParaRPr b="1" sz="4000">
              <a:solidFill>
                <a:srgbClr val="08528C"/>
              </a:solidFill>
              <a:latin typeface="Calibri"/>
              <a:ea typeface="Calibri"/>
              <a:cs typeface="Calibri"/>
              <a:sym typeface="Calibri"/>
            </a:endParaRPr>
          </a:p>
        </p:txBody>
      </p:sp>
      <p:sp>
        <p:nvSpPr>
          <p:cNvPr id="404" name="Google Shape;404;p59"/>
          <p:cNvSpPr txBox="1"/>
          <p:nvPr/>
        </p:nvSpPr>
        <p:spPr>
          <a:xfrm>
            <a:off x="1" y="6515695"/>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cxnSp>
        <p:nvCxnSpPr>
          <p:cNvPr id="405" name="Google Shape;405;p59" title="line1"/>
          <p:cNvCxnSpPr/>
          <p:nvPr/>
        </p:nvCxnSpPr>
        <p:spPr>
          <a:xfrm>
            <a:off x="5201825" y="5587250"/>
            <a:ext cx="1630200" cy="0"/>
          </a:xfrm>
          <a:prstGeom prst="straightConnector1">
            <a:avLst/>
          </a:prstGeom>
          <a:noFill/>
          <a:ln cap="flat" cmpd="sng" w="9525">
            <a:solidFill>
              <a:srgbClr val="000000"/>
            </a:solidFill>
            <a:prstDash val="solid"/>
            <a:round/>
            <a:headEnd len="med" w="med" type="stealth"/>
            <a:tailEnd len="med" w="med" type="stealth"/>
          </a:ln>
        </p:spPr>
      </p:cxnSp>
      <p:cxnSp>
        <p:nvCxnSpPr>
          <p:cNvPr id="406" name="Google Shape;406;p59" title="line2"/>
          <p:cNvCxnSpPr/>
          <p:nvPr/>
        </p:nvCxnSpPr>
        <p:spPr>
          <a:xfrm>
            <a:off x="3662275" y="6006750"/>
            <a:ext cx="3169800" cy="4200"/>
          </a:xfrm>
          <a:prstGeom prst="straightConnector1">
            <a:avLst/>
          </a:prstGeom>
          <a:noFill/>
          <a:ln cap="flat" cmpd="sng" w="9525">
            <a:solidFill>
              <a:srgbClr val="000000"/>
            </a:solidFill>
            <a:prstDash val="solid"/>
            <a:round/>
            <a:headEnd len="med" w="med" type="stealth"/>
            <a:tailEnd len="med" w="med" type="stealth"/>
          </a:ln>
        </p:spPr>
      </p:cxnSp>
      <p:sp>
        <p:nvSpPr>
          <p:cNvPr id="407" name="Google Shape;407;p59" title="CAGR3yrs"/>
          <p:cNvSpPr/>
          <p:nvPr/>
        </p:nvSpPr>
        <p:spPr>
          <a:xfrm>
            <a:off x="5114100" y="5367325"/>
            <a:ext cx="2034000" cy="1587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Cambria"/>
              <a:buNone/>
            </a:pPr>
            <a:r>
              <a:rPr lang="en-US" sz="1200">
                <a:latin typeface="Calibri"/>
                <a:ea typeface="Calibri"/>
                <a:cs typeface="Calibri"/>
                <a:sym typeface="Calibri"/>
              </a:rPr>
              <a:t>$ Funding (3y) CAGR =</a:t>
            </a:r>
            <a:r>
              <a:rPr b="1" lang="en-US">
                <a:solidFill>
                  <a:srgbClr val="FF0000"/>
                </a:solidFill>
                <a:latin typeface="Calibri"/>
                <a:ea typeface="Calibri"/>
                <a:cs typeface="Calibri"/>
                <a:sym typeface="Calibri"/>
              </a:rPr>
              <a:t> -10%</a:t>
            </a:r>
            <a:endParaRPr b="1" i="0" u="none" cap="none" strike="noStrike">
              <a:solidFill>
                <a:srgbClr val="FF0000"/>
              </a:solidFill>
              <a:latin typeface="Calibri"/>
              <a:ea typeface="Calibri"/>
              <a:cs typeface="Calibri"/>
              <a:sym typeface="Calibri"/>
            </a:endParaRPr>
          </a:p>
        </p:txBody>
      </p:sp>
      <p:sp>
        <p:nvSpPr>
          <p:cNvPr id="408" name="Google Shape;408;p59" title="CAGR5yrs"/>
          <p:cNvSpPr/>
          <p:nvPr/>
        </p:nvSpPr>
        <p:spPr>
          <a:xfrm>
            <a:off x="4257100" y="5797100"/>
            <a:ext cx="2449500" cy="1587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400"/>
              <a:buFont typeface="Cambria"/>
              <a:buNone/>
            </a:pPr>
            <a:r>
              <a:rPr lang="en-US" sz="1200">
                <a:latin typeface="Calibri"/>
                <a:ea typeface="Calibri"/>
                <a:cs typeface="Calibri"/>
                <a:sym typeface="Calibri"/>
              </a:rPr>
              <a:t>$ Funding (5y) CAGR =</a:t>
            </a:r>
            <a:r>
              <a:rPr b="1" lang="en-US">
                <a:solidFill>
                  <a:srgbClr val="00B050"/>
                </a:solidFill>
                <a:latin typeface="Calibri"/>
                <a:ea typeface="Calibri"/>
                <a:cs typeface="Calibri"/>
                <a:sym typeface="Calibri"/>
              </a:rPr>
              <a:t> +1%</a:t>
            </a:r>
            <a:endParaRPr b="1" i="0" u="none" cap="none" strike="noStrike">
              <a:solidFill>
                <a:srgbClr val="00B050"/>
              </a:solidFill>
              <a:latin typeface="Calibri"/>
              <a:ea typeface="Calibri"/>
              <a:cs typeface="Calibri"/>
              <a:sym typeface="Calibri"/>
            </a:endParaRPr>
          </a:p>
        </p:txBody>
      </p:sp>
      <p:pic>
        <p:nvPicPr>
          <p:cNvPr id="409" name="Google Shape;409;p59" title="image2"/>
          <p:cNvPicPr preferRelativeResize="0"/>
          <p:nvPr/>
        </p:nvPicPr>
        <p:blipFill>
          <a:blip r:embed="rId3">
            <a:alphaModFix/>
          </a:blip>
          <a:stretch>
            <a:fillRect/>
          </a:stretch>
        </p:blipFill>
        <p:spPr>
          <a:xfrm>
            <a:off x="8329416" y="2349600"/>
            <a:ext cx="228550" cy="226687"/>
          </a:xfrm>
          <a:prstGeom prst="rect">
            <a:avLst/>
          </a:prstGeom>
          <a:noFill/>
          <a:ln cap="flat" cmpd="sng" w="9525">
            <a:solidFill>
              <a:srgbClr val="D9D9D9"/>
            </a:solidFill>
            <a:prstDash val="solid"/>
            <a:round/>
            <a:headEnd len="sm" w="sm" type="none"/>
            <a:tailEnd len="sm" w="sm" type="none"/>
          </a:ln>
        </p:spPr>
      </p:pic>
      <p:pic>
        <p:nvPicPr>
          <p:cNvPr id="410" name="Google Shape;410;p59" title="image3"/>
          <p:cNvPicPr preferRelativeResize="0"/>
          <p:nvPr/>
        </p:nvPicPr>
        <p:blipFill>
          <a:blip r:embed="rId4">
            <a:alphaModFix/>
          </a:blip>
          <a:stretch>
            <a:fillRect/>
          </a:stretch>
        </p:blipFill>
        <p:spPr>
          <a:xfrm>
            <a:off x="8330203" y="2769155"/>
            <a:ext cx="228550" cy="226687"/>
          </a:xfrm>
          <a:prstGeom prst="rect">
            <a:avLst/>
          </a:prstGeom>
          <a:noFill/>
          <a:ln cap="flat" cmpd="sng" w="9525">
            <a:solidFill>
              <a:srgbClr val="D9D9D9"/>
            </a:solidFill>
            <a:prstDash val="solid"/>
            <a:round/>
            <a:headEnd len="sm" w="sm" type="none"/>
            <a:tailEnd len="sm" w="sm" type="none"/>
          </a:ln>
        </p:spPr>
      </p:pic>
      <p:pic>
        <p:nvPicPr>
          <p:cNvPr id="411" name="Google Shape;411;p59" title="image4"/>
          <p:cNvPicPr preferRelativeResize="0"/>
          <p:nvPr/>
        </p:nvPicPr>
        <p:blipFill>
          <a:blip r:embed="rId3">
            <a:alphaModFix/>
          </a:blip>
          <a:stretch>
            <a:fillRect/>
          </a:stretch>
        </p:blipFill>
        <p:spPr>
          <a:xfrm>
            <a:off x="8334763" y="3188710"/>
            <a:ext cx="228550" cy="226800"/>
          </a:xfrm>
          <a:prstGeom prst="rect">
            <a:avLst/>
          </a:prstGeom>
          <a:noFill/>
          <a:ln cap="flat" cmpd="sng" w="9525">
            <a:solidFill>
              <a:srgbClr val="D9D9D9"/>
            </a:solidFill>
            <a:prstDash val="solid"/>
            <a:round/>
            <a:headEnd len="sm" w="sm" type="none"/>
            <a:tailEnd len="sm" w="sm" type="none"/>
          </a:ln>
        </p:spPr>
      </p:pic>
      <p:pic>
        <p:nvPicPr>
          <p:cNvPr id="412" name="Google Shape;412;p59" title="image7"/>
          <p:cNvPicPr preferRelativeResize="0"/>
          <p:nvPr/>
        </p:nvPicPr>
        <p:blipFill>
          <a:blip r:embed="rId5">
            <a:alphaModFix/>
          </a:blip>
          <a:stretch>
            <a:fillRect/>
          </a:stretch>
        </p:blipFill>
        <p:spPr>
          <a:xfrm>
            <a:off x="8330203" y="4447713"/>
            <a:ext cx="228550" cy="226687"/>
          </a:xfrm>
          <a:prstGeom prst="rect">
            <a:avLst/>
          </a:prstGeom>
          <a:noFill/>
          <a:ln cap="flat" cmpd="sng" w="9525">
            <a:solidFill>
              <a:srgbClr val="D9D9D9"/>
            </a:solidFill>
            <a:prstDash val="solid"/>
            <a:round/>
            <a:headEnd len="sm" w="sm" type="none"/>
            <a:tailEnd len="sm" w="sm" type="none"/>
          </a:ln>
        </p:spPr>
      </p:pic>
      <p:pic>
        <p:nvPicPr>
          <p:cNvPr id="413" name="Google Shape;413;p59" title="image5"/>
          <p:cNvPicPr preferRelativeResize="0"/>
          <p:nvPr/>
        </p:nvPicPr>
        <p:blipFill>
          <a:blip r:embed="rId5">
            <a:alphaModFix/>
          </a:blip>
          <a:stretch>
            <a:fillRect/>
          </a:stretch>
        </p:blipFill>
        <p:spPr>
          <a:xfrm>
            <a:off x="8335535" y="3608377"/>
            <a:ext cx="226800" cy="226800"/>
          </a:xfrm>
          <a:prstGeom prst="rect">
            <a:avLst/>
          </a:prstGeom>
          <a:noFill/>
          <a:ln cap="flat" cmpd="sng" w="9525">
            <a:solidFill>
              <a:srgbClr val="D9D9D9"/>
            </a:solidFill>
            <a:prstDash val="solid"/>
            <a:round/>
            <a:headEnd len="sm" w="sm" type="none"/>
            <a:tailEnd len="sm" w="sm" type="none"/>
          </a:ln>
        </p:spPr>
      </p:pic>
      <p:pic>
        <p:nvPicPr>
          <p:cNvPr id="414" name="Google Shape;414;p59" title="image6"/>
          <p:cNvPicPr preferRelativeResize="0"/>
          <p:nvPr/>
        </p:nvPicPr>
        <p:blipFill>
          <a:blip r:embed="rId6">
            <a:alphaModFix/>
          </a:blip>
          <a:stretch>
            <a:fillRect/>
          </a:stretch>
        </p:blipFill>
        <p:spPr>
          <a:xfrm>
            <a:off x="8324762" y="4069281"/>
            <a:ext cx="226800" cy="226800"/>
          </a:xfrm>
          <a:prstGeom prst="rect">
            <a:avLst/>
          </a:prstGeom>
          <a:noFill/>
          <a:ln cap="flat" cmpd="sng" w="9525">
            <a:solidFill>
              <a:srgbClr val="D9D9D9"/>
            </a:solidFill>
            <a:prstDash val="solid"/>
            <a:round/>
            <a:headEnd len="sm" w="sm" type="none"/>
            <a:tailEnd len="sm" w="sm" type="none"/>
          </a:ln>
        </p:spPr>
      </p:pic>
      <p:pic>
        <p:nvPicPr>
          <p:cNvPr id="415" name="Google Shape;415;p59" title="image8"/>
          <p:cNvPicPr preferRelativeResize="0"/>
          <p:nvPr/>
        </p:nvPicPr>
        <p:blipFill>
          <a:blip r:embed="rId7">
            <a:alphaModFix/>
          </a:blip>
          <a:stretch>
            <a:fillRect/>
          </a:stretch>
        </p:blipFill>
        <p:spPr>
          <a:xfrm>
            <a:off x="8335535" y="4867267"/>
            <a:ext cx="226800" cy="226800"/>
          </a:xfrm>
          <a:prstGeom prst="rect">
            <a:avLst/>
          </a:prstGeom>
          <a:noFill/>
          <a:ln cap="flat" cmpd="sng" w="9525">
            <a:solidFill>
              <a:srgbClr val="D9D9D9"/>
            </a:solidFill>
            <a:prstDash val="solid"/>
            <a:round/>
            <a:headEnd len="sm" w="sm" type="none"/>
            <a:tailEnd len="sm" w="sm" type="none"/>
          </a:ln>
        </p:spPr>
      </p:pic>
      <p:pic>
        <p:nvPicPr>
          <p:cNvPr id="416" name="Google Shape;416;p59" title="image9"/>
          <p:cNvPicPr preferRelativeResize="0"/>
          <p:nvPr/>
        </p:nvPicPr>
        <p:blipFill>
          <a:blip r:embed="rId8">
            <a:alphaModFix/>
          </a:blip>
          <a:stretch>
            <a:fillRect/>
          </a:stretch>
        </p:blipFill>
        <p:spPr>
          <a:xfrm>
            <a:off x="8324772" y="5286935"/>
            <a:ext cx="226800" cy="226800"/>
          </a:xfrm>
          <a:prstGeom prst="rect">
            <a:avLst/>
          </a:prstGeom>
          <a:noFill/>
          <a:ln cap="flat" cmpd="sng" w="9525">
            <a:solidFill>
              <a:srgbClr val="D9D9D9"/>
            </a:solidFill>
            <a:prstDash val="solid"/>
            <a:round/>
            <a:headEnd len="sm" w="sm" type="none"/>
            <a:tailEnd len="sm" w="sm" type="none"/>
          </a:ln>
        </p:spPr>
      </p:pic>
      <p:pic>
        <p:nvPicPr>
          <p:cNvPr id="417" name="Google Shape;417;p59" title="image10"/>
          <p:cNvPicPr preferRelativeResize="0"/>
          <p:nvPr/>
        </p:nvPicPr>
        <p:blipFill>
          <a:blip r:embed="rId8">
            <a:alphaModFix/>
          </a:blip>
          <a:stretch>
            <a:fillRect/>
          </a:stretch>
        </p:blipFill>
        <p:spPr>
          <a:xfrm>
            <a:off x="8335548" y="5706603"/>
            <a:ext cx="226800" cy="226800"/>
          </a:xfrm>
          <a:prstGeom prst="rect">
            <a:avLst/>
          </a:prstGeom>
          <a:noFill/>
          <a:ln cap="flat" cmpd="sng" w="9525">
            <a:solidFill>
              <a:srgbClr val="D9D9D9"/>
            </a:solidFill>
            <a:prstDash val="solid"/>
            <a:round/>
            <a:headEnd len="sm" w="sm" type="none"/>
            <a:tailEnd len="sm" w="sm" type="none"/>
          </a:ln>
        </p:spPr>
      </p:pic>
      <p:pic>
        <p:nvPicPr>
          <p:cNvPr id="418" name="Google Shape;418;p59" title="image1"/>
          <p:cNvPicPr preferRelativeResize="0"/>
          <p:nvPr/>
        </p:nvPicPr>
        <p:blipFill>
          <a:blip r:embed="rId9">
            <a:alphaModFix/>
          </a:blip>
          <a:stretch>
            <a:fillRect/>
          </a:stretch>
        </p:blipFill>
        <p:spPr>
          <a:xfrm>
            <a:off x="8323898" y="1928183"/>
            <a:ext cx="228550" cy="228550"/>
          </a:xfrm>
          <a:prstGeom prst="rect">
            <a:avLst/>
          </a:prstGeom>
          <a:noFill/>
          <a:ln cap="flat" cmpd="sng" w="9525">
            <a:solidFill>
              <a:srgbClr val="D9D9D9"/>
            </a:solidFill>
            <a:prstDash val="solid"/>
            <a:round/>
            <a:headEnd len="sm" w="sm" type="none"/>
            <a:tailEnd len="sm" w="sm" type="none"/>
          </a:ln>
        </p:spPr>
      </p:pic>
      <p:sp>
        <p:nvSpPr>
          <p:cNvPr id="419" name="Google Shape;419;p59"/>
          <p:cNvSpPr txBox="1"/>
          <p:nvPr/>
        </p:nvSpPr>
        <p:spPr>
          <a:xfrm>
            <a:off x="621970" y="6310388"/>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Funding includes only Equity Funding. It excludes Debt, Grant, Post-IPO and ICO funding.</a:t>
            </a:r>
            <a:endParaRPr sz="900">
              <a:latin typeface="Calibri"/>
              <a:ea typeface="Calibri"/>
              <a:cs typeface="Calibri"/>
              <a:sym typeface="Calibri"/>
            </a:endParaRPr>
          </a:p>
        </p:txBody>
      </p:sp>
      <p:pic>
        <p:nvPicPr>
          <p:cNvPr id="420" name="Google Shape;420;p59" title="Chart"/>
          <p:cNvPicPr preferRelativeResize="0"/>
          <p:nvPr/>
        </p:nvPicPr>
        <p:blipFill>
          <a:blip r:embed="rId10">
            <a:alphaModFix/>
          </a:blip>
          <a:stretch>
            <a:fillRect/>
          </a:stretch>
        </p:blipFill>
        <p:spPr>
          <a:xfrm>
            <a:off x="530352" y="1274039"/>
            <a:ext cx="7013448" cy="40873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0"/>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a:t>
            </a:r>
            <a:r>
              <a:rPr b="1" lang="en-US" sz="4000">
                <a:solidFill>
                  <a:srgbClr val="08528C"/>
                </a:solidFill>
                <a:latin typeface="Calibri"/>
                <a:ea typeface="Calibri"/>
                <a:cs typeface="Calibri"/>
                <a:sym typeface="Calibri"/>
              </a:rPr>
              <a:t>-o-Y Stage-wise Funding Trends</a:t>
            </a:r>
            <a:endParaRPr b="1" sz="4000">
              <a:solidFill>
                <a:srgbClr val="08528C"/>
              </a:solidFill>
              <a:latin typeface="Calibri"/>
              <a:ea typeface="Calibri"/>
              <a:cs typeface="Calibri"/>
              <a:sym typeface="Calibri"/>
            </a:endParaRPr>
          </a:p>
        </p:txBody>
      </p:sp>
      <p:sp>
        <p:nvSpPr>
          <p:cNvPr id="426" name="Google Shape;426;p60"/>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427" name="Google Shape;427;p60"/>
          <p:cNvSpPr txBox="1"/>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Seed includes Seed, Angel rounds. Early Stage includes Series A,B rounds. Late Stage includes Series </a:t>
            </a:r>
            <a:r>
              <a:rPr lang="en-US" sz="900">
                <a:solidFill>
                  <a:srgbClr val="000000"/>
                </a:solidFill>
                <a:latin typeface="Calibri"/>
                <a:ea typeface="Calibri"/>
                <a:cs typeface="Calibri"/>
                <a:sym typeface="Calibri"/>
              </a:rPr>
              <a:t>C+, PE, Pre-IPO</a:t>
            </a:r>
            <a:r>
              <a:rPr lang="en-US" sz="900">
                <a:latin typeface="Calibri"/>
                <a:ea typeface="Calibri"/>
                <a:cs typeface="Calibri"/>
                <a:sym typeface="Calibri"/>
              </a:rPr>
              <a:t> rounds.</a:t>
            </a:r>
            <a:endParaRPr sz="900">
              <a:latin typeface="Calibri"/>
              <a:ea typeface="Calibri"/>
              <a:cs typeface="Calibri"/>
              <a:sym typeface="Calibri"/>
            </a:endParaRPr>
          </a:p>
        </p:txBody>
      </p:sp>
      <p:sp>
        <p:nvSpPr>
          <p:cNvPr id="428" name="Google Shape;428;p60"/>
          <p:cNvSpPr txBox="1"/>
          <p:nvPr/>
        </p:nvSpPr>
        <p:spPr>
          <a:xfrm>
            <a:off x="6968136" y="1231484"/>
            <a:ext cx="3837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mbria"/>
              <a:buNone/>
            </a:pPr>
            <a:r>
              <a:rPr b="1" i="0" lang="en-US" u="none" cap="none" strike="noStrike">
                <a:solidFill>
                  <a:srgbClr val="08528C"/>
                </a:solidFill>
                <a:latin typeface="Calibri"/>
                <a:ea typeface="Calibri"/>
                <a:cs typeface="Calibri"/>
                <a:sym typeface="Calibri"/>
              </a:rPr>
              <a:t>Stage-wise Number of Rounds</a:t>
            </a:r>
            <a:endParaRPr>
              <a:solidFill>
                <a:srgbClr val="08528C"/>
              </a:solidFill>
              <a:latin typeface="Calibri"/>
              <a:ea typeface="Calibri"/>
              <a:cs typeface="Calibri"/>
              <a:sym typeface="Calibri"/>
            </a:endParaRPr>
          </a:p>
        </p:txBody>
      </p:sp>
      <p:sp>
        <p:nvSpPr>
          <p:cNvPr id="429" name="Google Shape;429;p60"/>
          <p:cNvSpPr txBox="1"/>
          <p:nvPr/>
        </p:nvSpPr>
        <p:spPr>
          <a:xfrm>
            <a:off x="1468000" y="1231484"/>
            <a:ext cx="3837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mbria"/>
              <a:buNone/>
            </a:pPr>
            <a:r>
              <a:rPr b="1" i="0" lang="en-US" u="none" cap="none" strike="noStrike">
                <a:solidFill>
                  <a:srgbClr val="08528C"/>
                </a:solidFill>
                <a:latin typeface="Calibri"/>
                <a:ea typeface="Calibri"/>
                <a:cs typeface="Calibri"/>
                <a:sym typeface="Calibri"/>
              </a:rPr>
              <a:t>Stage-wise $ Invested</a:t>
            </a:r>
            <a:endParaRPr>
              <a:solidFill>
                <a:srgbClr val="08528C"/>
              </a:solidFill>
              <a:latin typeface="Calibri"/>
              <a:ea typeface="Calibri"/>
              <a:cs typeface="Calibri"/>
              <a:sym typeface="Calibri"/>
            </a:endParaRPr>
          </a:p>
        </p:txBody>
      </p:sp>
      <p:sp>
        <p:nvSpPr>
          <p:cNvPr id="430" name="Google Shape;430;p60" title="Funding Year 2"/>
          <p:cNvSpPr txBox="1"/>
          <p:nvPr/>
        </p:nvSpPr>
        <p:spPr>
          <a:xfrm flipH="1">
            <a:off x="197151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$151B</a:t>
            </a:r>
            <a:endParaRPr sz="1000">
              <a:latin typeface="Calibri"/>
              <a:ea typeface="Calibri"/>
              <a:cs typeface="Calibri"/>
              <a:sym typeface="Calibri"/>
            </a:endParaRPr>
          </a:p>
        </p:txBody>
      </p:sp>
      <p:sp>
        <p:nvSpPr>
          <p:cNvPr id="431" name="Google Shape;431;p60" title="Funding Year 3"/>
          <p:cNvSpPr txBox="1"/>
          <p:nvPr/>
        </p:nvSpPr>
        <p:spPr>
          <a:xfrm flipH="1">
            <a:off x="275042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$311B</a:t>
            </a:r>
            <a:endParaRPr sz="1000">
              <a:latin typeface="Calibri"/>
              <a:ea typeface="Calibri"/>
              <a:cs typeface="Calibri"/>
              <a:sym typeface="Calibri"/>
            </a:endParaRPr>
          </a:p>
        </p:txBody>
      </p:sp>
      <p:sp>
        <p:nvSpPr>
          <p:cNvPr id="432" name="Google Shape;432;p60" title="Funding Year 4"/>
          <p:cNvSpPr txBox="1"/>
          <p:nvPr/>
        </p:nvSpPr>
        <p:spPr>
          <a:xfrm flipH="1">
            <a:off x="352933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$192B</a:t>
            </a:r>
            <a:endParaRPr sz="1000">
              <a:latin typeface="Calibri"/>
              <a:ea typeface="Calibri"/>
              <a:cs typeface="Calibri"/>
              <a:sym typeface="Calibri"/>
            </a:endParaRPr>
          </a:p>
        </p:txBody>
      </p:sp>
      <p:sp>
        <p:nvSpPr>
          <p:cNvPr id="433" name="Google Shape;433;p60" title="Funding Year 5"/>
          <p:cNvSpPr txBox="1"/>
          <p:nvPr/>
        </p:nvSpPr>
        <p:spPr>
          <a:xfrm flipH="1">
            <a:off x="430824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$122B</a:t>
            </a:r>
            <a:endParaRPr sz="1000">
              <a:latin typeface="Calibri"/>
              <a:ea typeface="Calibri"/>
              <a:cs typeface="Calibri"/>
              <a:sym typeface="Calibri"/>
            </a:endParaRPr>
          </a:p>
        </p:txBody>
      </p:sp>
      <p:sp>
        <p:nvSpPr>
          <p:cNvPr id="434" name="Google Shape;434;p60" title="Funding Year 1"/>
          <p:cNvSpPr txBox="1"/>
          <p:nvPr/>
        </p:nvSpPr>
        <p:spPr>
          <a:xfrm flipH="1">
            <a:off x="119260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$133B</a:t>
            </a:r>
            <a:endParaRPr sz="1000">
              <a:latin typeface="Calibri"/>
              <a:ea typeface="Calibri"/>
              <a:cs typeface="Calibri"/>
              <a:sym typeface="Calibri"/>
            </a:endParaRPr>
          </a:p>
        </p:txBody>
      </p:sp>
      <p:sp>
        <p:nvSpPr>
          <p:cNvPr id="435" name="Google Shape;435;p60" title="Funding Year 6"/>
          <p:cNvSpPr txBox="1"/>
          <p:nvPr/>
        </p:nvSpPr>
        <p:spPr>
          <a:xfrm flipH="1">
            <a:off x="5087152"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$140B</a:t>
            </a:r>
            <a:endParaRPr sz="1000">
              <a:latin typeface="Calibri"/>
              <a:ea typeface="Calibri"/>
              <a:cs typeface="Calibri"/>
              <a:sym typeface="Calibri"/>
            </a:endParaRPr>
          </a:p>
        </p:txBody>
      </p:sp>
      <p:sp>
        <p:nvSpPr>
          <p:cNvPr id="436" name="Google Shape;436;p60" title="Rounds Year 2"/>
          <p:cNvSpPr txBox="1"/>
          <p:nvPr/>
        </p:nvSpPr>
        <p:spPr>
          <a:xfrm flipH="1">
            <a:off x="7465665"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7840</a:t>
            </a:r>
            <a:endParaRPr sz="1000">
              <a:latin typeface="Calibri"/>
              <a:ea typeface="Calibri"/>
              <a:cs typeface="Calibri"/>
              <a:sym typeface="Calibri"/>
            </a:endParaRPr>
          </a:p>
        </p:txBody>
      </p:sp>
      <p:sp>
        <p:nvSpPr>
          <p:cNvPr id="437" name="Google Shape;437;p60" title="Rounds Year 3"/>
          <p:cNvSpPr txBox="1"/>
          <p:nvPr/>
        </p:nvSpPr>
        <p:spPr>
          <a:xfrm flipH="1">
            <a:off x="8248157"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9945</a:t>
            </a:r>
            <a:endParaRPr sz="1000">
              <a:latin typeface="Calibri"/>
              <a:ea typeface="Calibri"/>
              <a:cs typeface="Calibri"/>
              <a:sym typeface="Calibri"/>
            </a:endParaRPr>
          </a:p>
        </p:txBody>
      </p:sp>
      <p:sp>
        <p:nvSpPr>
          <p:cNvPr id="438" name="Google Shape;438;p60" title="Rounds Year 4"/>
          <p:cNvSpPr txBox="1"/>
          <p:nvPr/>
        </p:nvSpPr>
        <p:spPr>
          <a:xfrm flipH="1">
            <a:off x="9030648"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9057</a:t>
            </a:r>
            <a:endParaRPr sz="1000">
              <a:latin typeface="Calibri"/>
              <a:ea typeface="Calibri"/>
              <a:cs typeface="Calibri"/>
              <a:sym typeface="Calibri"/>
            </a:endParaRPr>
          </a:p>
        </p:txBody>
      </p:sp>
      <p:sp>
        <p:nvSpPr>
          <p:cNvPr id="439" name="Google Shape;439;p60" title="Rounds Year 5"/>
          <p:cNvSpPr txBox="1"/>
          <p:nvPr/>
        </p:nvSpPr>
        <p:spPr>
          <a:xfrm flipH="1">
            <a:off x="981314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7309</a:t>
            </a:r>
            <a:endParaRPr sz="1000">
              <a:latin typeface="Calibri"/>
              <a:ea typeface="Calibri"/>
              <a:cs typeface="Calibri"/>
              <a:sym typeface="Calibri"/>
            </a:endParaRPr>
          </a:p>
        </p:txBody>
      </p:sp>
      <p:sp>
        <p:nvSpPr>
          <p:cNvPr id="440" name="Google Shape;440;p60" title="Rounds Year 1"/>
          <p:cNvSpPr txBox="1"/>
          <p:nvPr/>
        </p:nvSpPr>
        <p:spPr>
          <a:xfrm flipH="1">
            <a:off x="6683174"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7942</a:t>
            </a:r>
            <a:endParaRPr sz="1000">
              <a:latin typeface="Calibri"/>
              <a:ea typeface="Calibri"/>
              <a:cs typeface="Calibri"/>
              <a:sym typeface="Calibri"/>
            </a:endParaRPr>
          </a:p>
        </p:txBody>
      </p:sp>
      <p:sp>
        <p:nvSpPr>
          <p:cNvPr id="441" name="Google Shape;441;p60" title="Rounds Year 6"/>
          <p:cNvSpPr txBox="1"/>
          <p:nvPr/>
        </p:nvSpPr>
        <p:spPr>
          <a:xfrm flipH="1">
            <a:off x="1059563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5561</a:t>
            </a:r>
            <a:endParaRPr sz="1000">
              <a:latin typeface="Calibri"/>
              <a:ea typeface="Calibri"/>
              <a:cs typeface="Calibri"/>
              <a:sym typeface="Calibri"/>
            </a:endParaRPr>
          </a:p>
        </p:txBody>
      </p:sp>
      <p:sp>
        <p:nvSpPr>
          <p:cNvPr id="442" name="Google Shape;442;p60"/>
          <p:cNvSpPr txBox="1"/>
          <p:nvPr/>
        </p:nvSpPr>
        <p:spPr>
          <a:xfrm>
            <a:off x="1760577" y="5913065"/>
            <a:ext cx="456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Seed </a:t>
            </a:r>
            <a:endParaRPr b="1" sz="1000">
              <a:latin typeface="Calibri"/>
              <a:ea typeface="Calibri"/>
              <a:cs typeface="Calibri"/>
              <a:sym typeface="Calibri"/>
            </a:endParaRPr>
          </a:p>
        </p:txBody>
      </p:sp>
      <p:sp>
        <p:nvSpPr>
          <p:cNvPr id="443" name="Google Shape;443;p60"/>
          <p:cNvSpPr/>
          <p:nvPr/>
        </p:nvSpPr>
        <p:spPr>
          <a:xfrm>
            <a:off x="1644880" y="6030365"/>
            <a:ext cx="148800" cy="82500"/>
          </a:xfrm>
          <a:prstGeom prst="rect">
            <a:avLst/>
          </a:prstGeom>
          <a:solidFill>
            <a:srgbClr val="54AA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0"/>
          <p:cNvSpPr txBox="1"/>
          <p:nvPr/>
        </p:nvSpPr>
        <p:spPr>
          <a:xfrm>
            <a:off x="2420053" y="5913077"/>
            <a:ext cx="782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Early Stage</a:t>
            </a:r>
            <a:endParaRPr b="1" sz="1000">
              <a:latin typeface="Calibri"/>
              <a:ea typeface="Calibri"/>
              <a:cs typeface="Calibri"/>
              <a:sym typeface="Calibri"/>
            </a:endParaRPr>
          </a:p>
        </p:txBody>
      </p:sp>
      <p:sp>
        <p:nvSpPr>
          <p:cNvPr id="445" name="Google Shape;445;p60"/>
          <p:cNvSpPr/>
          <p:nvPr/>
        </p:nvSpPr>
        <p:spPr>
          <a:xfrm>
            <a:off x="2304350" y="6030365"/>
            <a:ext cx="148800" cy="82500"/>
          </a:xfrm>
          <a:prstGeom prst="rect">
            <a:avLst/>
          </a:prstGeom>
          <a:solidFill>
            <a:srgbClr val="008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0"/>
          <p:cNvSpPr txBox="1"/>
          <p:nvPr/>
        </p:nvSpPr>
        <p:spPr>
          <a:xfrm>
            <a:off x="3341503" y="5913077"/>
            <a:ext cx="738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Late Stage</a:t>
            </a:r>
            <a:endParaRPr b="1" sz="1000">
              <a:latin typeface="Calibri"/>
              <a:ea typeface="Calibri"/>
              <a:cs typeface="Calibri"/>
              <a:sym typeface="Calibri"/>
            </a:endParaRPr>
          </a:p>
        </p:txBody>
      </p:sp>
      <p:sp>
        <p:nvSpPr>
          <p:cNvPr id="447" name="Google Shape;447;p60"/>
          <p:cNvSpPr/>
          <p:nvPr/>
        </p:nvSpPr>
        <p:spPr>
          <a:xfrm>
            <a:off x="3225800" y="60303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0"/>
          <p:cNvSpPr txBox="1"/>
          <p:nvPr/>
        </p:nvSpPr>
        <p:spPr>
          <a:xfrm>
            <a:off x="4223320" y="5913077"/>
            <a:ext cx="905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Funding</a:t>
            </a:r>
            <a:endParaRPr b="1" sz="1000">
              <a:latin typeface="Calibri"/>
              <a:ea typeface="Calibri"/>
              <a:cs typeface="Calibri"/>
              <a:sym typeface="Calibri"/>
            </a:endParaRPr>
          </a:p>
        </p:txBody>
      </p:sp>
      <p:sp>
        <p:nvSpPr>
          <p:cNvPr id="449" name="Google Shape;449;p60"/>
          <p:cNvSpPr/>
          <p:nvPr/>
        </p:nvSpPr>
        <p:spPr>
          <a:xfrm>
            <a:off x="4107627" y="6030365"/>
            <a:ext cx="148800" cy="82500"/>
          </a:xfrm>
          <a:prstGeom prst="rect">
            <a:avLst/>
          </a:prstGeom>
          <a:no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0"/>
          <p:cNvSpPr txBox="1"/>
          <p:nvPr/>
        </p:nvSpPr>
        <p:spPr>
          <a:xfrm>
            <a:off x="7260713" y="5913065"/>
            <a:ext cx="456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Seed </a:t>
            </a:r>
            <a:endParaRPr b="1" sz="1000">
              <a:latin typeface="Calibri"/>
              <a:ea typeface="Calibri"/>
              <a:cs typeface="Calibri"/>
              <a:sym typeface="Calibri"/>
            </a:endParaRPr>
          </a:p>
        </p:txBody>
      </p:sp>
      <p:sp>
        <p:nvSpPr>
          <p:cNvPr id="451" name="Google Shape;451;p60"/>
          <p:cNvSpPr/>
          <p:nvPr/>
        </p:nvSpPr>
        <p:spPr>
          <a:xfrm>
            <a:off x="7145015" y="6030365"/>
            <a:ext cx="148800" cy="82500"/>
          </a:xfrm>
          <a:prstGeom prst="rect">
            <a:avLst/>
          </a:prstGeom>
          <a:solidFill>
            <a:srgbClr val="54AA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0"/>
          <p:cNvSpPr txBox="1"/>
          <p:nvPr/>
        </p:nvSpPr>
        <p:spPr>
          <a:xfrm>
            <a:off x="7920189" y="5913077"/>
            <a:ext cx="782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Early Stage</a:t>
            </a:r>
            <a:endParaRPr b="1" sz="1000">
              <a:latin typeface="Calibri"/>
              <a:ea typeface="Calibri"/>
              <a:cs typeface="Calibri"/>
              <a:sym typeface="Calibri"/>
            </a:endParaRPr>
          </a:p>
        </p:txBody>
      </p:sp>
      <p:sp>
        <p:nvSpPr>
          <p:cNvPr id="453" name="Google Shape;453;p60"/>
          <p:cNvSpPr/>
          <p:nvPr/>
        </p:nvSpPr>
        <p:spPr>
          <a:xfrm>
            <a:off x="7804486" y="6030365"/>
            <a:ext cx="148800" cy="82500"/>
          </a:xfrm>
          <a:prstGeom prst="rect">
            <a:avLst/>
          </a:prstGeom>
          <a:solidFill>
            <a:srgbClr val="008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0"/>
          <p:cNvSpPr txBox="1"/>
          <p:nvPr/>
        </p:nvSpPr>
        <p:spPr>
          <a:xfrm>
            <a:off x="8841639" y="5913077"/>
            <a:ext cx="738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Late Stage</a:t>
            </a:r>
            <a:endParaRPr b="1" sz="1000">
              <a:latin typeface="Calibri"/>
              <a:ea typeface="Calibri"/>
              <a:cs typeface="Calibri"/>
              <a:sym typeface="Calibri"/>
            </a:endParaRPr>
          </a:p>
        </p:txBody>
      </p:sp>
      <p:sp>
        <p:nvSpPr>
          <p:cNvPr id="455" name="Google Shape;455;p60"/>
          <p:cNvSpPr/>
          <p:nvPr/>
        </p:nvSpPr>
        <p:spPr>
          <a:xfrm>
            <a:off x="8725936" y="60303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0"/>
          <p:cNvSpPr txBox="1"/>
          <p:nvPr/>
        </p:nvSpPr>
        <p:spPr>
          <a:xfrm>
            <a:off x="9723456" y="5913077"/>
            <a:ext cx="905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Rounds</a:t>
            </a:r>
            <a:endParaRPr b="1" sz="1000">
              <a:latin typeface="Calibri"/>
              <a:ea typeface="Calibri"/>
              <a:cs typeface="Calibri"/>
              <a:sym typeface="Calibri"/>
            </a:endParaRPr>
          </a:p>
        </p:txBody>
      </p:sp>
      <p:sp>
        <p:nvSpPr>
          <p:cNvPr id="457" name="Google Shape;457;p60"/>
          <p:cNvSpPr/>
          <p:nvPr/>
        </p:nvSpPr>
        <p:spPr>
          <a:xfrm>
            <a:off x="9607762" y="6030365"/>
            <a:ext cx="148800" cy="82500"/>
          </a:xfrm>
          <a:prstGeom prst="rect">
            <a:avLst/>
          </a:prstGeom>
          <a:no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8" name="Google Shape;458;p60" title="Funding Chart"/>
          <p:cNvPicPr preferRelativeResize="0"/>
          <p:nvPr/>
        </p:nvPicPr>
        <p:blipFill>
          <a:blip r:embed="rId3">
            <a:alphaModFix/>
          </a:blip>
          <a:stretch>
            <a:fillRect/>
          </a:stretch>
        </p:blipFill>
        <p:spPr>
          <a:xfrm>
            <a:off x="742700" y="2028501"/>
            <a:ext cx="5288200" cy="3897273"/>
          </a:xfrm>
          <a:prstGeom prst="rect">
            <a:avLst/>
          </a:prstGeom>
          <a:noFill/>
          <a:ln>
            <a:noFill/>
          </a:ln>
        </p:spPr>
      </p:pic>
      <p:pic>
        <p:nvPicPr>
          <p:cNvPr id="459" name="Google Shape;459;p60" title="Count Chart"/>
          <p:cNvPicPr preferRelativeResize="0"/>
          <p:nvPr/>
        </p:nvPicPr>
        <p:blipFill>
          <a:blip r:embed="rId4">
            <a:alphaModFix/>
          </a:blip>
          <a:stretch>
            <a:fillRect/>
          </a:stretch>
        </p:blipFill>
        <p:spPr>
          <a:xfrm>
            <a:off x="6235511" y="2035752"/>
            <a:ext cx="5302849" cy="385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1"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Top Funding Rounds in </a:t>
            </a:r>
            <a:r>
              <a:rPr lang="en-US">
                <a:solidFill>
                  <a:srgbClr val="08528C"/>
                </a:solidFill>
              </a:rPr>
              <a:t>last 1 year (1/2)</a:t>
            </a:r>
            <a:endParaRPr>
              <a:solidFill>
                <a:srgbClr val="08528C"/>
              </a:solidFill>
            </a:endParaRPr>
          </a:p>
        </p:txBody>
      </p:sp>
      <p:sp>
        <p:nvSpPr>
          <p:cNvPr id="465" name="Google Shape;465;p6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466" name="Google Shape;466;p61"/>
          <p:cNvGraphicFramePr/>
          <p:nvPr/>
        </p:nvGraphicFramePr>
        <p:xfrm>
          <a:off x="596415" y="1157993"/>
          <a:ext cx="3000000" cy="3000000"/>
        </p:xfrm>
        <a:graphic>
          <a:graphicData uri="http://schemas.openxmlformats.org/drawingml/2006/table">
            <a:tbl>
              <a:tblPr>
                <a:noFill/>
                <a:tableStyleId>{3957604C-1A65-4B10-8351-92650B73C763}</a:tableStyleId>
              </a:tblPr>
              <a:tblGrid>
                <a:gridCol w="403725"/>
                <a:gridCol w="3015250"/>
                <a:gridCol w="917025"/>
                <a:gridCol w="917025"/>
                <a:gridCol w="917025"/>
                <a:gridCol w="4815825"/>
              </a:tblGrid>
              <a:tr h="395325">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0" marL="10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Amount</a:t>
                      </a:r>
                      <a:endParaRPr b="1">
                        <a:solidFill>
                          <a:srgbClr val="08528C"/>
                        </a:solidFill>
                        <a:latin typeface="Calibri"/>
                        <a:ea typeface="Calibri"/>
                        <a:cs typeface="Calibri"/>
                        <a:sym typeface="Calibri"/>
                      </a:endParaRPr>
                    </a:p>
                  </a:txBody>
                  <a:tcPr marT="0" marB="0" marR="126000" marL="1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Round</a:t>
                      </a:r>
                      <a:endParaRPr b="1">
                        <a:solidFill>
                          <a:srgbClr val="08528C"/>
                        </a:solidFill>
                        <a:latin typeface="Calibri"/>
                        <a:ea typeface="Calibri"/>
                        <a:cs typeface="Calibri"/>
                        <a:sym typeface="Calibri"/>
                      </a:endParaRPr>
                    </a:p>
                  </a:txBody>
                  <a:tcPr marT="0" marB="0" marR="72000" marL="3600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Date</a:t>
                      </a:r>
                      <a:endParaRPr b="1">
                        <a:solidFill>
                          <a:srgbClr val="08528C"/>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1500"/>
                        <a:buFont typeface="Cambria"/>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38400" marB="38400" marR="91425" marL="180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OpenAI</a:t>
                      </a:r>
                      <a:r>
                        <a:rPr lang="en-US" sz="1000">
                          <a:solidFill>
                            <a:srgbClr val="999999"/>
                          </a:solidFill>
                          <a:latin typeface="Calibri"/>
                          <a:ea typeface="Calibri"/>
                          <a:cs typeface="Calibri"/>
                          <a:sym typeface="Calibri"/>
                        </a:rPr>
                        <a:t>  (2015, San Francisco, $17.91B)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$6.6B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Series E</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Oct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Fidelity Investments, SoftBank Group, Altimeter Capi.., </a:t>
                      </a:r>
                      <a:r>
                        <a:rPr lang="en-US" sz="1200" u="sng">
                          <a:solidFill>
                            <a:schemeClr val="hlink"/>
                          </a:solidFill>
                          <a:latin typeface="Calibri"/>
                          <a:ea typeface="Calibri"/>
                          <a:cs typeface="Calibri"/>
                          <a:sym typeface="Calibri"/>
                          <a:hlinkClick r:id="rId3"/>
                        </a:rPr>
                        <a:t>+4 more</a:t>
                      </a:r>
                      <a:endParaRPr b="1" sz="1300">
                        <a:solidFill>
                          <a:srgbClr val="002060"/>
                        </a:solidFill>
                        <a:latin typeface="Calibri"/>
                        <a:ea typeface="Calibri"/>
                        <a:cs typeface="Calibri"/>
                        <a:sym typeface="Calibri"/>
                      </a:endParaRPr>
                    </a:p>
                  </a:txBody>
                  <a:tcPr marT="36000" marB="36000" marR="457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xAI</a:t>
                      </a:r>
                      <a:r>
                        <a:rPr lang="en-US" sz="1000">
                          <a:solidFill>
                            <a:srgbClr val="999999"/>
                          </a:solidFill>
                          <a:latin typeface="Calibri"/>
                          <a:ea typeface="Calibri"/>
                          <a:cs typeface="Calibri"/>
                          <a:sym typeface="Calibri"/>
                        </a:rPr>
                        <a:t>  (2023, Burlingame, $11.14B)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May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Fidelity Investments, Sequoia Capital, a16z, </a:t>
                      </a:r>
                      <a:r>
                        <a:rPr lang="en-US" sz="1200" u="sng">
                          <a:solidFill>
                            <a:schemeClr val="hlink"/>
                          </a:solidFill>
                          <a:latin typeface="Calibri"/>
                          <a:ea typeface="Calibri"/>
                          <a:cs typeface="Calibri"/>
                          <a:sym typeface="Calibri"/>
                          <a:hlinkClick r:id="rId4"/>
                        </a:rPr>
                        <a:t>+6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Waymo</a:t>
                      </a:r>
                      <a:r>
                        <a:rPr lang="en-US" sz="1000">
                          <a:solidFill>
                            <a:srgbClr val="999999"/>
                          </a:solidFill>
                          <a:latin typeface="Calibri"/>
                          <a:ea typeface="Calibri"/>
                          <a:cs typeface="Calibri"/>
                          <a:sym typeface="Calibri"/>
                        </a:rPr>
                        <a:t>  (2009, Mountain View, $11.10B)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$5.6B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solidFill>
                          <a:srgbClr val="000000"/>
                        </a:solidFill>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Oct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 Rowe Price, Silver Lake, Fidelity Investments, </a:t>
                      </a:r>
                      <a:r>
                        <a:rPr lang="en-US" sz="1200" u="sng">
                          <a:solidFill>
                            <a:schemeClr val="hlink"/>
                          </a:solidFill>
                          <a:latin typeface="Calibri"/>
                          <a:ea typeface="Calibri"/>
                          <a:cs typeface="Calibri"/>
                          <a:sym typeface="Calibri"/>
                          <a:hlinkClick r:id="rId5"/>
                        </a:rPr>
                        <a:t>+3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xAI</a:t>
                      </a:r>
                      <a:r>
                        <a:rPr lang="en-US" sz="1000">
                          <a:solidFill>
                            <a:srgbClr val="999999"/>
                          </a:solidFill>
                          <a:latin typeface="Calibri"/>
                          <a:ea typeface="Calibri"/>
                          <a:cs typeface="Calibri"/>
                          <a:sym typeface="Calibri"/>
                        </a:rPr>
                        <a:t>  (2023, Burlingame, $11.14B)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$5.0B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b="1" sz="1200">
                        <a:solidFill>
                          <a:srgbClr val="002060"/>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Qatar Investment Authority, Sequoia Capital, a16z, </a:t>
                      </a:r>
                      <a:r>
                        <a:rPr lang="en-US" sz="1200" u="sng">
                          <a:solidFill>
                            <a:schemeClr val="hlink"/>
                          </a:solidFill>
                          <a:latin typeface="Calibri"/>
                          <a:ea typeface="Calibri"/>
                          <a:cs typeface="Calibri"/>
                          <a:sym typeface="Calibri"/>
                          <a:hlinkClick r:id="rId6"/>
                        </a:rPr>
                        <a:t>+2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Databricks</a:t>
                      </a:r>
                      <a:r>
                        <a:rPr lang="en-US" sz="1000">
                          <a:solidFill>
                            <a:srgbClr val="999999"/>
                          </a:solidFill>
                          <a:latin typeface="Calibri"/>
                          <a:ea typeface="Calibri"/>
                          <a:cs typeface="Calibri"/>
                          <a:sym typeface="Calibri"/>
                        </a:rPr>
                        <a:t>  (2013, San Francisco, $9.67B)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$5.0B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J</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Fidelity Investments, Capital One, Insight Partners, </a:t>
                      </a:r>
                      <a:r>
                        <a:rPr lang="en-US" sz="1200" u="sng">
                          <a:solidFill>
                            <a:schemeClr val="hlink"/>
                          </a:solidFill>
                          <a:latin typeface="Calibri"/>
                          <a:ea typeface="Calibri"/>
                          <a:cs typeface="Calibri"/>
                          <a:sym typeface="Calibri"/>
                          <a:hlinkClick r:id="rId7"/>
                        </a:rPr>
                        <a:t>+3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Anthropic</a:t>
                      </a:r>
                      <a:r>
                        <a:rPr lang="en-US" sz="1000">
                          <a:solidFill>
                            <a:srgbClr val="999999"/>
                          </a:solidFill>
                          <a:latin typeface="Calibri"/>
                          <a:ea typeface="Calibri"/>
                          <a:cs typeface="Calibri"/>
                          <a:sym typeface="Calibri"/>
                        </a:rPr>
                        <a:t>  (2021, San Anselmo, $8.51B)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$4.0B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Amazon</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Anthropic</a:t>
                      </a:r>
                      <a:r>
                        <a:rPr lang="en-US" sz="1000">
                          <a:solidFill>
                            <a:srgbClr val="999999"/>
                          </a:solidFill>
                          <a:latin typeface="Calibri"/>
                          <a:ea typeface="Calibri"/>
                          <a:cs typeface="Calibri"/>
                          <a:sym typeface="Calibri"/>
                        </a:rPr>
                        <a:t>  (2021, San Anselmo, $8.51B)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$2.8B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E</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Amazon</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DataBank</a:t>
                      </a:r>
                      <a:r>
                        <a:rPr lang="en-US" sz="1000">
                          <a:solidFill>
                            <a:srgbClr val="999999"/>
                          </a:solidFill>
                          <a:latin typeface="Calibri"/>
                          <a:ea typeface="Calibri"/>
                          <a:cs typeface="Calibri"/>
                          <a:sym typeface="Calibri"/>
                        </a:rPr>
                        <a:t>  (2005, Dallas, $2.19B)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Oct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AustralianSuper, DigitalBridge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Epic Games</a:t>
                      </a:r>
                      <a:r>
                        <a:rPr lang="en-US" sz="1000">
                          <a:solidFill>
                            <a:srgbClr val="999999"/>
                          </a:solidFill>
                          <a:latin typeface="Calibri"/>
                          <a:ea typeface="Calibri"/>
                          <a:cs typeface="Calibri"/>
                          <a:sym typeface="Calibri"/>
                        </a:rPr>
                        <a:t>  (1991, Cary, $8.13B)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$1.5B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Feb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The Walt Disney Company</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Anduril</a:t>
                      </a:r>
                      <a:r>
                        <a:rPr lang="en-US" sz="1000">
                          <a:solidFill>
                            <a:srgbClr val="999999"/>
                          </a:solidFill>
                          <a:latin typeface="Calibri"/>
                          <a:ea typeface="Calibri"/>
                          <a:cs typeface="Calibri"/>
                          <a:sym typeface="Calibri"/>
                        </a:rPr>
                        <a:t>  (2017, Orange, $3.76B)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Aug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Morgan Stanley, Fidelity Investments, Baillie Gifford, </a:t>
                      </a:r>
                      <a:r>
                        <a:rPr lang="en-US" sz="1200" u="sng">
                          <a:solidFill>
                            <a:schemeClr val="hlink"/>
                          </a:solidFill>
                          <a:latin typeface="Calibri"/>
                          <a:ea typeface="Calibri"/>
                          <a:cs typeface="Calibri"/>
                          <a:sym typeface="Calibri"/>
                          <a:hlinkClick r:id="rId8"/>
                        </a:rPr>
                        <a:t>+4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CoreWeave</a:t>
                      </a:r>
                      <a:r>
                        <a:rPr lang="en-US" sz="1000">
                          <a:solidFill>
                            <a:srgbClr val="999999"/>
                          </a:solidFill>
                          <a:latin typeface="Calibri"/>
                          <a:ea typeface="Calibri"/>
                          <a:cs typeface="Calibri"/>
                          <a:sym typeface="Calibri"/>
                        </a:rPr>
                        <a:t>  (2019, New York City, $2.32B)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$1.1B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May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Fidelity Investments, Magnetar, Altimeter Capital, </a:t>
                      </a:r>
                      <a:r>
                        <a:rPr lang="en-US" sz="1200" u="sng">
                          <a:solidFill>
                            <a:schemeClr val="hlink"/>
                          </a:solidFill>
                          <a:latin typeface="Calibri"/>
                          <a:ea typeface="Calibri"/>
                          <a:cs typeface="Calibri"/>
                          <a:sym typeface="Calibri"/>
                          <a:hlinkClick r:id="rId9"/>
                        </a:rPr>
                        <a:t>+2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SSI</a:t>
                      </a:r>
                      <a:r>
                        <a:rPr lang="en-US" sz="1000">
                          <a:solidFill>
                            <a:srgbClr val="999999"/>
                          </a:solidFill>
                          <a:latin typeface="Calibri"/>
                          <a:ea typeface="Calibri"/>
                          <a:cs typeface="Calibri"/>
                          <a:sym typeface="Calibri"/>
                        </a:rPr>
                        <a:t>  (2024, Palo Alto, $1.00B)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Seed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SV Angel, Sequoia Capital, DST Global, </a:t>
                      </a:r>
                      <a:r>
                        <a:rPr lang="en-US" sz="1200" u="sng">
                          <a:solidFill>
                            <a:schemeClr val="hlink"/>
                          </a:solidFill>
                          <a:latin typeface="Calibri"/>
                          <a:ea typeface="Calibri"/>
                          <a:cs typeface="Calibri"/>
                          <a:sym typeface="Calibri"/>
                          <a:hlinkClick r:id="rId10"/>
                        </a:rPr>
                        <a:t>+2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67" name="Google Shape;467;p61" title="image1"/>
          <p:cNvPicPr preferRelativeResize="0"/>
          <p:nvPr/>
        </p:nvPicPr>
        <p:blipFill>
          <a:blip r:embed="rId11">
            <a:alphaModFix/>
          </a:blip>
          <a:stretch>
            <a:fillRect/>
          </a:stretch>
        </p:blipFill>
        <p:spPr>
          <a:xfrm>
            <a:off x="713494" y="1618879"/>
            <a:ext cx="217770" cy="216000"/>
          </a:xfrm>
          <a:prstGeom prst="rect">
            <a:avLst/>
          </a:prstGeom>
          <a:noFill/>
          <a:ln cap="flat" cmpd="sng" w="9525">
            <a:solidFill>
              <a:srgbClr val="D9D9D9"/>
            </a:solidFill>
            <a:prstDash val="solid"/>
            <a:round/>
            <a:headEnd len="sm" w="sm" type="none"/>
            <a:tailEnd len="sm" w="sm" type="none"/>
          </a:ln>
        </p:spPr>
      </p:pic>
      <p:pic>
        <p:nvPicPr>
          <p:cNvPr id="468" name="Google Shape;468;p61" title="image2"/>
          <p:cNvPicPr preferRelativeResize="0"/>
          <p:nvPr/>
        </p:nvPicPr>
        <p:blipFill>
          <a:blip r:embed="rId12">
            <a:alphaModFix/>
          </a:blip>
          <a:stretch>
            <a:fillRect/>
          </a:stretch>
        </p:blipFill>
        <p:spPr>
          <a:xfrm>
            <a:off x="713477" y="1986854"/>
            <a:ext cx="217775" cy="217775"/>
          </a:xfrm>
          <a:prstGeom prst="rect">
            <a:avLst/>
          </a:prstGeom>
          <a:noFill/>
          <a:ln cap="flat" cmpd="sng" w="9525">
            <a:solidFill>
              <a:srgbClr val="D9D9D9"/>
            </a:solidFill>
            <a:prstDash val="solid"/>
            <a:round/>
            <a:headEnd len="sm" w="sm" type="none"/>
            <a:tailEnd len="sm" w="sm" type="none"/>
          </a:ln>
        </p:spPr>
      </p:pic>
      <p:pic>
        <p:nvPicPr>
          <p:cNvPr id="469" name="Google Shape;469;p61" title="image3"/>
          <p:cNvPicPr preferRelativeResize="0"/>
          <p:nvPr/>
        </p:nvPicPr>
        <p:blipFill>
          <a:blip r:embed="rId13">
            <a:alphaModFix/>
          </a:blip>
          <a:stretch>
            <a:fillRect/>
          </a:stretch>
        </p:blipFill>
        <p:spPr>
          <a:xfrm>
            <a:off x="713478" y="2356604"/>
            <a:ext cx="217775" cy="216000"/>
          </a:xfrm>
          <a:prstGeom prst="rect">
            <a:avLst/>
          </a:prstGeom>
          <a:noFill/>
          <a:ln cap="flat" cmpd="sng" w="9525">
            <a:solidFill>
              <a:srgbClr val="D9D9D9"/>
            </a:solidFill>
            <a:prstDash val="solid"/>
            <a:round/>
            <a:headEnd len="sm" w="sm" type="none"/>
            <a:tailEnd len="sm" w="sm" type="none"/>
          </a:ln>
        </p:spPr>
      </p:pic>
      <p:pic>
        <p:nvPicPr>
          <p:cNvPr id="470" name="Google Shape;470;p61" title="image4"/>
          <p:cNvPicPr preferRelativeResize="0"/>
          <p:nvPr/>
        </p:nvPicPr>
        <p:blipFill>
          <a:blip r:embed="rId12">
            <a:alphaModFix/>
          </a:blip>
          <a:stretch>
            <a:fillRect/>
          </a:stretch>
        </p:blipFill>
        <p:spPr>
          <a:xfrm>
            <a:off x="713478" y="2724579"/>
            <a:ext cx="217775" cy="216000"/>
          </a:xfrm>
          <a:prstGeom prst="rect">
            <a:avLst/>
          </a:prstGeom>
          <a:noFill/>
          <a:ln cap="flat" cmpd="sng" w="9525">
            <a:solidFill>
              <a:srgbClr val="D9D9D9"/>
            </a:solidFill>
            <a:prstDash val="solid"/>
            <a:round/>
            <a:headEnd len="sm" w="sm" type="none"/>
            <a:tailEnd len="sm" w="sm" type="none"/>
          </a:ln>
        </p:spPr>
      </p:pic>
      <p:pic>
        <p:nvPicPr>
          <p:cNvPr id="471" name="Google Shape;471;p61" title="image5"/>
          <p:cNvPicPr preferRelativeResize="0"/>
          <p:nvPr/>
        </p:nvPicPr>
        <p:blipFill>
          <a:blip r:embed="rId14">
            <a:alphaModFix/>
          </a:blip>
          <a:stretch>
            <a:fillRect/>
          </a:stretch>
        </p:blipFill>
        <p:spPr>
          <a:xfrm>
            <a:off x="713488" y="3092554"/>
            <a:ext cx="217775" cy="202926"/>
          </a:xfrm>
          <a:prstGeom prst="rect">
            <a:avLst/>
          </a:prstGeom>
          <a:noFill/>
          <a:ln cap="flat" cmpd="sng" w="9525">
            <a:solidFill>
              <a:srgbClr val="D9D9D9"/>
            </a:solidFill>
            <a:prstDash val="solid"/>
            <a:round/>
            <a:headEnd len="sm" w="sm" type="none"/>
            <a:tailEnd len="sm" w="sm" type="none"/>
          </a:ln>
        </p:spPr>
      </p:pic>
      <p:pic>
        <p:nvPicPr>
          <p:cNvPr id="472" name="Google Shape;472;p61" title="image6"/>
          <p:cNvPicPr preferRelativeResize="0"/>
          <p:nvPr/>
        </p:nvPicPr>
        <p:blipFill>
          <a:blip r:embed="rId15">
            <a:alphaModFix/>
          </a:blip>
          <a:stretch>
            <a:fillRect/>
          </a:stretch>
        </p:blipFill>
        <p:spPr>
          <a:xfrm>
            <a:off x="713478" y="3447455"/>
            <a:ext cx="217775" cy="216000"/>
          </a:xfrm>
          <a:prstGeom prst="rect">
            <a:avLst/>
          </a:prstGeom>
          <a:noFill/>
          <a:ln cap="flat" cmpd="sng" w="9525">
            <a:solidFill>
              <a:srgbClr val="D9D9D9"/>
            </a:solidFill>
            <a:prstDash val="solid"/>
            <a:round/>
            <a:headEnd len="sm" w="sm" type="none"/>
            <a:tailEnd len="sm" w="sm" type="none"/>
          </a:ln>
        </p:spPr>
      </p:pic>
      <p:pic>
        <p:nvPicPr>
          <p:cNvPr id="473" name="Google Shape;473;p61" title="image7"/>
          <p:cNvPicPr preferRelativeResize="0"/>
          <p:nvPr/>
        </p:nvPicPr>
        <p:blipFill>
          <a:blip r:embed="rId15">
            <a:alphaModFix/>
          </a:blip>
          <a:stretch>
            <a:fillRect/>
          </a:stretch>
        </p:blipFill>
        <p:spPr>
          <a:xfrm>
            <a:off x="713479" y="3815431"/>
            <a:ext cx="217775" cy="216000"/>
          </a:xfrm>
          <a:prstGeom prst="rect">
            <a:avLst/>
          </a:prstGeom>
          <a:noFill/>
          <a:ln cap="flat" cmpd="sng" w="9525">
            <a:solidFill>
              <a:srgbClr val="D9D9D9"/>
            </a:solidFill>
            <a:prstDash val="solid"/>
            <a:round/>
            <a:headEnd len="sm" w="sm" type="none"/>
            <a:tailEnd len="sm" w="sm" type="none"/>
          </a:ln>
        </p:spPr>
      </p:pic>
      <p:pic>
        <p:nvPicPr>
          <p:cNvPr id="474" name="Google Shape;474;p61" title="image8"/>
          <p:cNvPicPr preferRelativeResize="0"/>
          <p:nvPr/>
        </p:nvPicPr>
        <p:blipFill>
          <a:blip r:embed="rId16">
            <a:alphaModFix/>
          </a:blip>
          <a:stretch>
            <a:fillRect/>
          </a:stretch>
        </p:blipFill>
        <p:spPr>
          <a:xfrm>
            <a:off x="713479" y="4183405"/>
            <a:ext cx="217775" cy="215881"/>
          </a:xfrm>
          <a:prstGeom prst="rect">
            <a:avLst/>
          </a:prstGeom>
          <a:noFill/>
          <a:ln cap="flat" cmpd="sng" w="9525">
            <a:solidFill>
              <a:srgbClr val="D9D9D9"/>
            </a:solidFill>
            <a:prstDash val="solid"/>
            <a:round/>
            <a:headEnd len="sm" w="sm" type="none"/>
            <a:tailEnd len="sm" w="sm" type="none"/>
          </a:ln>
        </p:spPr>
      </p:pic>
      <p:pic>
        <p:nvPicPr>
          <p:cNvPr id="475" name="Google Shape;475;p61" title="image9"/>
          <p:cNvPicPr preferRelativeResize="0"/>
          <p:nvPr/>
        </p:nvPicPr>
        <p:blipFill>
          <a:blip r:embed="rId17">
            <a:alphaModFix/>
          </a:blip>
          <a:stretch>
            <a:fillRect/>
          </a:stretch>
        </p:blipFill>
        <p:spPr>
          <a:xfrm>
            <a:off x="713478" y="4551262"/>
            <a:ext cx="217775" cy="215975"/>
          </a:xfrm>
          <a:prstGeom prst="rect">
            <a:avLst/>
          </a:prstGeom>
          <a:noFill/>
          <a:ln cap="flat" cmpd="sng" w="9525">
            <a:solidFill>
              <a:srgbClr val="D9D9D9"/>
            </a:solidFill>
            <a:prstDash val="solid"/>
            <a:round/>
            <a:headEnd len="sm" w="sm" type="none"/>
            <a:tailEnd len="sm" w="sm" type="none"/>
          </a:ln>
        </p:spPr>
      </p:pic>
      <p:pic>
        <p:nvPicPr>
          <p:cNvPr id="476" name="Google Shape;476;p61" title="image10"/>
          <p:cNvPicPr preferRelativeResize="0"/>
          <p:nvPr/>
        </p:nvPicPr>
        <p:blipFill>
          <a:blip r:embed="rId18">
            <a:alphaModFix/>
          </a:blip>
          <a:stretch>
            <a:fillRect/>
          </a:stretch>
        </p:blipFill>
        <p:spPr>
          <a:xfrm>
            <a:off x="713488" y="4919212"/>
            <a:ext cx="217775" cy="202927"/>
          </a:xfrm>
          <a:prstGeom prst="rect">
            <a:avLst/>
          </a:prstGeom>
          <a:noFill/>
          <a:ln cap="flat" cmpd="sng" w="9525">
            <a:solidFill>
              <a:srgbClr val="D9D9D9"/>
            </a:solidFill>
            <a:prstDash val="solid"/>
            <a:round/>
            <a:headEnd len="sm" w="sm" type="none"/>
            <a:tailEnd len="sm" w="sm" type="none"/>
          </a:ln>
        </p:spPr>
      </p:pic>
      <p:pic>
        <p:nvPicPr>
          <p:cNvPr id="477" name="Google Shape;477;p61" title="image11"/>
          <p:cNvPicPr preferRelativeResize="0"/>
          <p:nvPr/>
        </p:nvPicPr>
        <p:blipFill>
          <a:blip r:embed="rId19">
            <a:alphaModFix/>
          </a:blip>
          <a:stretch>
            <a:fillRect/>
          </a:stretch>
        </p:blipFill>
        <p:spPr>
          <a:xfrm>
            <a:off x="713488" y="5274114"/>
            <a:ext cx="217775" cy="216000"/>
          </a:xfrm>
          <a:prstGeom prst="rect">
            <a:avLst/>
          </a:prstGeom>
          <a:noFill/>
          <a:ln cap="flat" cmpd="sng" w="9525">
            <a:solidFill>
              <a:srgbClr val="D9D9D9"/>
            </a:solidFill>
            <a:prstDash val="solid"/>
            <a:round/>
            <a:headEnd len="sm" w="sm" type="none"/>
            <a:tailEnd len="sm" w="sm" type="none"/>
          </a:ln>
        </p:spPr>
      </p:pic>
      <p:pic>
        <p:nvPicPr>
          <p:cNvPr id="478" name="Google Shape;478;p61" title="image12"/>
          <p:cNvPicPr preferRelativeResize="0"/>
          <p:nvPr/>
        </p:nvPicPr>
        <p:blipFill>
          <a:blip r:embed="rId20">
            <a:alphaModFix/>
          </a:blip>
          <a:stretch>
            <a:fillRect/>
          </a:stretch>
        </p:blipFill>
        <p:spPr>
          <a:xfrm>
            <a:off x="713478" y="5642089"/>
            <a:ext cx="217775" cy="21594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