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2" r:id="rId7"/>
    <p:sldId id="273" r:id="rId8"/>
    <p:sldId id="261" r:id="rId9"/>
    <p:sldId id="262" r:id="rId10"/>
    <p:sldId id="267" r:id="rId11"/>
    <p:sldId id="269" r:id="rId12"/>
    <p:sldId id="270" r:id="rId13"/>
    <p:sldId id="271" r:id="rId14"/>
    <p:sldId id="266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AAD6"/>
    <a:srgbClr val="104566"/>
    <a:srgbClr val="BCBEC0"/>
    <a:srgbClr val="3A3A3A"/>
    <a:srgbClr val="272727"/>
    <a:srgbClr val="4992C7"/>
    <a:srgbClr val="444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35" autoAdjust="0"/>
    <p:restoredTop sz="92875" autoAdjust="0"/>
  </p:normalViewPr>
  <p:slideViewPr>
    <p:cSldViewPr snapToGrid="0" snapToObjects="1">
      <p:cViewPr>
        <p:scale>
          <a:sx n="200" d="100"/>
          <a:sy n="200" d="100"/>
        </p:scale>
        <p:origin x="-360" y="-93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A5C7-31FF-AC4D-8FD7-9222A2AE4369}" type="datetimeFigureOut">
              <a:rPr lang="en-US" smtClean="0"/>
              <a:t>7/7/14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05B0-F758-9E41-820E-AB9B9A004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7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A5C7-31FF-AC4D-8FD7-9222A2AE4369}" type="datetimeFigureOut">
              <a:rPr lang="en-US" smtClean="0"/>
              <a:t>7/7/14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05B0-F758-9E41-820E-AB9B9A004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3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A5C7-31FF-AC4D-8FD7-9222A2AE4369}" type="datetimeFigureOut">
              <a:rPr lang="en-US" smtClean="0"/>
              <a:t>7/7/14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05B0-F758-9E41-820E-AB9B9A004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130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A5C7-31FF-AC4D-8FD7-9222A2AE4369}" type="datetimeFigureOut">
              <a:rPr lang="en-US" smtClean="0"/>
              <a:t>7/7/14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05B0-F758-9E41-820E-AB9B9A004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24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A5C7-31FF-AC4D-8FD7-9222A2AE4369}" type="datetimeFigureOut">
              <a:rPr lang="en-US" smtClean="0"/>
              <a:t>7/7/14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05B0-F758-9E41-820E-AB9B9A004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86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A5C7-31FF-AC4D-8FD7-9222A2AE4369}" type="datetimeFigureOut">
              <a:rPr lang="en-US" smtClean="0"/>
              <a:t>7/7/14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05B0-F758-9E41-820E-AB9B9A004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23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A5C7-31FF-AC4D-8FD7-9222A2AE4369}" type="datetimeFigureOut">
              <a:rPr lang="en-US" smtClean="0"/>
              <a:t>7/7/14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05B0-F758-9E41-820E-AB9B9A004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29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A5C7-31FF-AC4D-8FD7-9222A2AE4369}" type="datetimeFigureOut">
              <a:rPr lang="en-US" smtClean="0"/>
              <a:t>7/7/14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05B0-F758-9E41-820E-AB9B9A004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08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A5C7-31FF-AC4D-8FD7-9222A2AE4369}" type="datetimeFigureOut">
              <a:rPr lang="en-US" smtClean="0"/>
              <a:t>7/7/14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05B0-F758-9E41-820E-AB9B9A004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109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A5C7-31FF-AC4D-8FD7-9222A2AE4369}" type="datetimeFigureOut">
              <a:rPr lang="en-US" smtClean="0"/>
              <a:t>7/7/14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05B0-F758-9E41-820E-AB9B9A004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A5C7-31FF-AC4D-8FD7-9222A2AE4369}" type="datetimeFigureOut">
              <a:rPr lang="en-US" smtClean="0"/>
              <a:t>7/7/14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05B0-F758-9E41-820E-AB9B9A004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97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DA5C7-31FF-AC4D-8FD7-9222A2AE4369}" type="datetimeFigureOut">
              <a:rPr lang="en-US" smtClean="0"/>
              <a:t>7/7/14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C05B0-F758-9E41-820E-AB9B9A004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24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1.png"/><Relationship Id="rId3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1.png"/><Relationship Id="rId3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1.png"/><Relationship Id="rId3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6.png"/><Relationship Id="rId3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Relationship Id="rId9" Type="http://schemas.openxmlformats.org/officeDocument/2006/relationships/image" Target="../media/image16.png"/><Relationship Id="rId10" Type="http://schemas.openxmlformats.org/officeDocument/2006/relationships/image" Target="../media/image17.png"/><Relationship Id="rId11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9.png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3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erviceControl - PPT Template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722"/>
          <a:stretch/>
        </p:blipFill>
        <p:spPr>
          <a:xfrm>
            <a:off x="0" y="0"/>
            <a:ext cx="5054600" cy="5143500"/>
          </a:xfrm>
          <a:prstGeom prst="rect">
            <a:avLst/>
          </a:prstGeom>
        </p:spPr>
      </p:pic>
      <p:pic>
        <p:nvPicPr>
          <p:cNvPr id="4" name="Picture 3" descr="ServiceControl - Logo - Colo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542" y="1019086"/>
            <a:ext cx="2295796" cy="7339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77217" y="1781306"/>
            <a:ext cx="3411456" cy="4124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80" dirty="0" smtClean="0">
                <a:solidFill>
                  <a:srgbClr val="444444"/>
                </a:solidFill>
                <a:latin typeface="Arial"/>
                <a:cs typeface="Arial"/>
              </a:rPr>
              <a:t>Welcome </a:t>
            </a:r>
            <a:r>
              <a:rPr lang="en-US" sz="2080" smtClean="0">
                <a:solidFill>
                  <a:srgbClr val="444444"/>
                </a:solidFill>
                <a:latin typeface="Arial"/>
                <a:cs typeface="Arial"/>
              </a:rPr>
              <a:t>to ServiceControl</a:t>
            </a:r>
            <a:endParaRPr lang="en-US" sz="2080" dirty="0">
              <a:solidFill>
                <a:srgbClr val="444444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73885" y="2191030"/>
            <a:ext cx="3542670" cy="1016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96"/>
              </a:lnSpc>
            </a:pPr>
            <a:r>
              <a:rPr lang="en-US" sz="2080" dirty="0" smtClean="0">
                <a:solidFill>
                  <a:srgbClr val="4992C7"/>
                </a:solidFill>
                <a:latin typeface="Arial"/>
                <a:cs typeface="Arial"/>
              </a:rPr>
              <a:t>A simpler way to create, manage, and audit accounts across multiple systems.</a:t>
            </a:r>
            <a:endParaRPr lang="en-US" sz="2080" dirty="0">
              <a:solidFill>
                <a:srgbClr val="4992C7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67841" y="3389056"/>
            <a:ext cx="22749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272727"/>
                </a:solidFill>
                <a:latin typeface="Arial"/>
                <a:cs typeface="Arial"/>
              </a:rPr>
              <a:t>Mark Schouls, Evangelist</a:t>
            </a:r>
          </a:p>
          <a:p>
            <a:r>
              <a:rPr lang="en-US" sz="1200" dirty="0">
                <a:solidFill>
                  <a:srgbClr val="272727"/>
                </a:solidFill>
                <a:latin typeface="Arial"/>
                <a:cs typeface="Arial"/>
              </a:rPr>
              <a:t>408.675.5015 ext. 258</a:t>
            </a:r>
          </a:p>
          <a:p>
            <a:r>
              <a:rPr lang="en-US" sz="1200" dirty="0" err="1">
                <a:solidFill>
                  <a:srgbClr val="272727"/>
                </a:solidFill>
                <a:latin typeface="Arial"/>
                <a:cs typeface="Arial"/>
              </a:rPr>
              <a:t>mschouls@servicecontrol.com</a:t>
            </a:r>
            <a:endParaRPr lang="en-US" sz="1200" dirty="0">
              <a:solidFill>
                <a:srgbClr val="272727"/>
              </a:solidFill>
              <a:latin typeface="Arial"/>
              <a:cs typeface="Arial"/>
            </a:endParaRPr>
          </a:p>
          <a:p>
            <a:r>
              <a:rPr lang="en-US" sz="1200" dirty="0" err="1" smtClean="0">
                <a:solidFill>
                  <a:srgbClr val="272727"/>
                </a:solidFill>
                <a:latin typeface="Arial"/>
                <a:cs typeface="Arial"/>
              </a:rPr>
              <a:t>servicecontrol.com</a:t>
            </a:r>
            <a:endParaRPr lang="en-US" sz="1200" dirty="0">
              <a:solidFill>
                <a:srgbClr val="27272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318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erviceControl - PPT Template-0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4884" y="266980"/>
            <a:ext cx="444796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4992C7"/>
                </a:solidFill>
                <a:latin typeface="Arial"/>
                <a:cs typeface="Arial"/>
              </a:rPr>
              <a:t>ServiceControl: Manage</a:t>
            </a:r>
            <a:endParaRPr lang="en-US" sz="2300" dirty="0">
              <a:solidFill>
                <a:srgbClr val="4992C7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4885" y="619256"/>
            <a:ext cx="4865434" cy="3308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50" dirty="0">
                <a:solidFill>
                  <a:srgbClr val="444444"/>
                </a:solidFill>
                <a:latin typeface="Arial"/>
                <a:cs typeface="Arial"/>
              </a:rPr>
              <a:t>Delegate routine management tasks to front-line staff</a:t>
            </a:r>
          </a:p>
        </p:txBody>
      </p:sp>
      <p:pic>
        <p:nvPicPr>
          <p:cNvPr id="2" name="Picture 1" descr="MANAGE_- Change Password - Red (not strong enough) Use with Dept Man shot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68" y="1181100"/>
            <a:ext cx="8336587" cy="4895850"/>
          </a:xfrm>
          <a:prstGeom prst="rect">
            <a:avLst/>
          </a:prstGeom>
          <a:ln w="63500">
            <a:noFill/>
            <a:round/>
          </a:ln>
          <a:effectLst>
            <a:outerShdw blurRad="127000" dist="635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76750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erviceControl - PPT Template-0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4884" y="266980"/>
            <a:ext cx="444796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4992C7"/>
                </a:solidFill>
                <a:latin typeface="Arial"/>
                <a:cs typeface="Arial"/>
              </a:rPr>
              <a:t>ServiceControl: Self-Service</a:t>
            </a:r>
            <a:endParaRPr lang="en-US" sz="2300" dirty="0">
              <a:solidFill>
                <a:srgbClr val="4992C7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4885" y="619256"/>
            <a:ext cx="4559211" cy="3308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50" dirty="0">
                <a:solidFill>
                  <a:srgbClr val="444444"/>
                </a:solidFill>
                <a:latin typeface="Arial"/>
                <a:cs typeface="Arial"/>
              </a:rPr>
              <a:t>Empower end-users to reset their own passwords</a:t>
            </a:r>
          </a:p>
        </p:txBody>
      </p:sp>
      <p:pic>
        <p:nvPicPr>
          <p:cNvPr id="2" name="Picture 1" descr="Password_Recovery_System - enter new passwor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33" y="1200150"/>
            <a:ext cx="8010317" cy="4143519"/>
          </a:xfrm>
          <a:prstGeom prst="rect">
            <a:avLst/>
          </a:prstGeom>
          <a:ln w="63500">
            <a:noFill/>
            <a:round/>
          </a:ln>
          <a:effectLst>
            <a:outerShdw blurRad="127000" dist="635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03749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erviceControl - PPT Template-0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4884" y="266980"/>
            <a:ext cx="444796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4992C7"/>
                </a:solidFill>
                <a:latin typeface="Arial"/>
                <a:cs typeface="Arial"/>
              </a:rPr>
              <a:t>ServiceControl: Audit</a:t>
            </a:r>
            <a:endParaRPr lang="en-US" sz="2300" dirty="0">
              <a:solidFill>
                <a:srgbClr val="4992C7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4885" y="619256"/>
            <a:ext cx="3820220" cy="3308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50" dirty="0">
                <a:solidFill>
                  <a:srgbClr val="444444"/>
                </a:solidFill>
                <a:latin typeface="Arial"/>
                <a:cs typeface="Arial"/>
              </a:rPr>
              <a:t>Advanced audit and reporting capabilities</a:t>
            </a:r>
          </a:p>
        </p:txBody>
      </p:sp>
      <p:pic>
        <p:nvPicPr>
          <p:cNvPr id="2" name="Picture 1" descr="AUDIT_- Activities Reports Option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35" y="1200150"/>
            <a:ext cx="7964829" cy="5143500"/>
          </a:xfrm>
          <a:prstGeom prst="rect">
            <a:avLst/>
          </a:prstGeom>
          <a:ln w="63500">
            <a:noFill/>
            <a:round/>
          </a:ln>
          <a:effectLst>
            <a:outerShdw blurRad="127000" dist="635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26342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erviceControl - PPT Template-0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4884" y="266980"/>
            <a:ext cx="444796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4992C7"/>
                </a:solidFill>
                <a:latin typeface="Arial"/>
                <a:cs typeface="Arial"/>
              </a:rPr>
              <a:t>ServiceControl: Workflow</a:t>
            </a:r>
            <a:endParaRPr lang="en-US" sz="2300" dirty="0">
              <a:solidFill>
                <a:srgbClr val="4992C7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4885" y="619256"/>
            <a:ext cx="3709090" cy="3308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50" dirty="0" smtClean="0">
                <a:solidFill>
                  <a:srgbClr val="444444"/>
                </a:solidFill>
                <a:latin typeface="Arial"/>
                <a:cs typeface="Arial"/>
              </a:rPr>
              <a:t>Manage workflow approvals and more…</a:t>
            </a:r>
            <a:endParaRPr lang="en-US" sz="1550" dirty="0">
              <a:solidFill>
                <a:srgbClr val="444444"/>
              </a:solidFill>
              <a:latin typeface="Arial"/>
              <a:cs typeface="Arial"/>
            </a:endParaRPr>
          </a:p>
        </p:txBody>
      </p:sp>
      <p:pic>
        <p:nvPicPr>
          <p:cNvPr id="6" name="Picture 5" descr="CREATE_--_New_York_Create_General_Staff_-_2014-07-04_12.59.32-replace this section with the create screenshots from HÇcto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49" y="1202314"/>
            <a:ext cx="8099447" cy="4207886"/>
          </a:xfrm>
          <a:prstGeom prst="rect">
            <a:avLst/>
          </a:prstGeom>
          <a:ln w="63500">
            <a:noFill/>
            <a:round/>
          </a:ln>
          <a:effectLst>
            <a:outerShdw blurRad="127000" dist="635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94267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erviceControl - PPT Template-1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Picture 3" descr="ServiceControl - Logo - Wh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4450" y="1204886"/>
            <a:ext cx="2298700" cy="73483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39117" y="2009906"/>
            <a:ext cx="3386839" cy="4124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80" dirty="0" smtClean="0">
                <a:solidFill>
                  <a:srgbClr val="FFFFFF"/>
                </a:solidFill>
                <a:latin typeface="Arial"/>
                <a:cs typeface="Arial"/>
              </a:rPr>
              <a:t>The all-new ServiceControl</a:t>
            </a:r>
            <a:endParaRPr lang="en-US" sz="208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35784" y="2343430"/>
            <a:ext cx="3660565" cy="401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96"/>
              </a:lnSpc>
            </a:pPr>
            <a:r>
              <a:rPr lang="en-US" sz="2080" dirty="0" smtClean="0">
                <a:solidFill>
                  <a:srgbClr val="7CAAD6"/>
                </a:solidFill>
                <a:latin typeface="Arial"/>
                <a:cs typeface="Arial"/>
              </a:rPr>
              <a:t>Start a free 15-day trial today</a:t>
            </a:r>
            <a:endParaRPr lang="en-US" sz="2080" dirty="0">
              <a:solidFill>
                <a:srgbClr val="7CAAD6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24368" y="2950906"/>
            <a:ext cx="22749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95000"/>
                  </a:schemeClr>
                </a:solidFill>
                <a:latin typeface="Arial"/>
                <a:cs typeface="Arial"/>
              </a:rPr>
              <a:t>Mark Schouls, Evangelist</a:t>
            </a:r>
          </a:p>
          <a:p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Arial"/>
                <a:cs typeface="Arial"/>
              </a:rPr>
              <a:t>408.675.5015 ext. 258</a:t>
            </a:r>
          </a:p>
          <a:p>
            <a:r>
              <a:rPr lang="en-US" sz="1200" dirty="0" err="1">
                <a:solidFill>
                  <a:schemeClr val="bg1">
                    <a:lumMod val="95000"/>
                  </a:schemeClr>
                </a:solidFill>
                <a:latin typeface="Arial"/>
                <a:cs typeface="Arial"/>
              </a:rPr>
              <a:t>mschouls@servicecontrol.com</a:t>
            </a:r>
            <a:endParaRPr lang="en-US" sz="1200" dirty="0">
              <a:solidFill>
                <a:schemeClr val="bg1">
                  <a:lumMod val="95000"/>
                </a:schemeClr>
              </a:solidFill>
              <a:latin typeface="Arial"/>
              <a:cs typeface="Arial"/>
            </a:endParaRPr>
          </a:p>
          <a:p>
            <a:r>
              <a:rPr lang="en-US" sz="1200" dirty="0" err="1" smtClean="0">
                <a:solidFill>
                  <a:schemeClr val="bg1">
                    <a:lumMod val="95000"/>
                  </a:schemeClr>
                </a:solidFill>
                <a:latin typeface="Arial"/>
                <a:cs typeface="Arial"/>
              </a:rPr>
              <a:t>servicecontrol.com</a:t>
            </a:r>
            <a:endParaRPr lang="en-US" sz="1200" dirty="0">
              <a:solidFill>
                <a:schemeClr val="bg1">
                  <a:lumMod val="9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2109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erviceControl - PPT Template-0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Picture 9" descr="ServiceControl - PPT Template-02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87" t="29013" r="86736" b="60000"/>
          <a:stretch/>
        </p:blipFill>
        <p:spPr>
          <a:xfrm>
            <a:off x="574884" y="1460500"/>
            <a:ext cx="637965" cy="565150"/>
          </a:xfrm>
          <a:prstGeom prst="rect">
            <a:avLst/>
          </a:prstGeom>
        </p:spPr>
      </p:pic>
      <p:pic>
        <p:nvPicPr>
          <p:cNvPr id="5" name="Picture 4" descr="ServiceControl - PPT Template-02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87" t="16141" r="5277" b="6049"/>
          <a:stretch/>
        </p:blipFill>
        <p:spPr>
          <a:xfrm>
            <a:off x="4387850" y="830245"/>
            <a:ext cx="4273550" cy="400210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4885" y="298730"/>
            <a:ext cx="3542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4992C7"/>
                </a:solidFill>
                <a:latin typeface="Arial"/>
                <a:cs typeface="Arial"/>
              </a:rPr>
              <a:t>The business challenge</a:t>
            </a:r>
            <a:endParaRPr lang="en-US" sz="2300" dirty="0">
              <a:solidFill>
                <a:srgbClr val="4992C7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4885" y="651006"/>
            <a:ext cx="2808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50" dirty="0" err="1">
                <a:solidFill>
                  <a:srgbClr val="444444"/>
                </a:solidFill>
                <a:latin typeface="Arial"/>
                <a:cs typeface="Arial"/>
              </a:rPr>
              <a:t>Quisque</a:t>
            </a:r>
            <a:r>
              <a:rPr lang="en-US" sz="1550" dirty="0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lang="en-US" sz="1550" dirty="0" err="1">
                <a:solidFill>
                  <a:srgbClr val="444444"/>
                </a:solidFill>
                <a:latin typeface="Arial"/>
                <a:cs typeface="Arial"/>
              </a:rPr>
              <a:t>tempor</a:t>
            </a:r>
            <a:r>
              <a:rPr lang="en-US" sz="1550" dirty="0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lang="en-US" sz="1550" dirty="0" err="1">
                <a:solidFill>
                  <a:srgbClr val="444444"/>
                </a:solidFill>
                <a:latin typeface="Arial"/>
                <a:cs typeface="Arial"/>
              </a:rPr>
              <a:t>elit</a:t>
            </a:r>
            <a:r>
              <a:rPr lang="en-US" sz="1550" dirty="0">
                <a:solidFill>
                  <a:srgbClr val="444444"/>
                </a:solidFill>
                <a:latin typeface="Arial"/>
                <a:cs typeface="Arial"/>
              </a:rPr>
              <a:t> id </a:t>
            </a:r>
            <a:r>
              <a:rPr lang="en-US" sz="1550" dirty="0" err="1">
                <a:solidFill>
                  <a:srgbClr val="444444"/>
                </a:solidFill>
                <a:latin typeface="Arial"/>
                <a:cs typeface="Arial"/>
              </a:rPr>
              <a:t>neque</a:t>
            </a:r>
            <a:endParaRPr lang="en-US" sz="1550" dirty="0">
              <a:solidFill>
                <a:srgbClr val="444444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2850" y="1460500"/>
            <a:ext cx="3244850" cy="2969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50"/>
              </a:lnSpc>
            </a:pP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Lorem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ipsum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dolor sit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consectetur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adipiscing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elit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Morbi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erat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risus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varius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id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convallis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eu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faucibus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ac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metus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 Maecenas at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justo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sit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risus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ullamcorper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consequat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a id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urna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Quisque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tempor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elit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id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neque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varius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lacinia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in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sed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nunc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</a:t>
            </a:r>
          </a:p>
          <a:p>
            <a:pPr>
              <a:lnSpc>
                <a:spcPts val="1550"/>
              </a:lnSpc>
            </a:pPr>
            <a:endParaRPr lang="en-US" sz="1500" dirty="0">
              <a:solidFill>
                <a:srgbClr val="3A3A3A"/>
              </a:solidFill>
              <a:latin typeface="Arial"/>
              <a:cs typeface="Arial"/>
            </a:endParaRPr>
          </a:p>
          <a:p>
            <a:pPr>
              <a:lnSpc>
                <a:spcPts val="1550"/>
              </a:lnSpc>
            </a:pP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Lorem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ipsum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dolor sit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consectetur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adipiscing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elit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Morbi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erat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risus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varius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id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convallis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eu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faucibus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ac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metus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 Maecenas at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justo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sit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8507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erviceControl - PPT Template-0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Picture 6" descr="ServiceControl - PPT Template-03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1" t="28025" r="60972" b="7654"/>
          <a:stretch/>
        </p:blipFill>
        <p:spPr>
          <a:xfrm>
            <a:off x="450850" y="1371600"/>
            <a:ext cx="3117850" cy="33083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4884" y="286030"/>
            <a:ext cx="444796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4992C7"/>
                </a:solidFill>
                <a:latin typeface="Arial"/>
                <a:cs typeface="Arial"/>
              </a:rPr>
              <a:t>How ServiceControl can help</a:t>
            </a:r>
            <a:endParaRPr lang="en-US" sz="2300" dirty="0">
              <a:solidFill>
                <a:srgbClr val="4992C7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4885" y="638306"/>
            <a:ext cx="2808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50" dirty="0" err="1">
                <a:solidFill>
                  <a:srgbClr val="444444"/>
                </a:solidFill>
                <a:latin typeface="Arial"/>
                <a:cs typeface="Arial"/>
              </a:rPr>
              <a:t>Quisque</a:t>
            </a:r>
            <a:r>
              <a:rPr lang="en-US" sz="1550" dirty="0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lang="en-US" sz="1550" dirty="0" err="1">
                <a:solidFill>
                  <a:srgbClr val="444444"/>
                </a:solidFill>
                <a:latin typeface="Arial"/>
                <a:cs typeface="Arial"/>
              </a:rPr>
              <a:t>tempor</a:t>
            </a:r>
            <a:r>
              <a:rPr lang="en-US" sz="1550" dirty="0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lang="en-US" sz="1550" dirty="0" err="1">
                <a:solidFill>
                  <a:srgbClr val="444444"/>
                </a:solidFill>
                <a:latin typeface="Arial"/>
                <a:cs typeface="Arial"/>
              </a:rPr>
              <a:t>elit</a:t>
            </a:r>
            <a:r>
              <a:rPr lang="en-US" sz="1550" dirty="0">
                <a:solidFill>
                  <a:srgbClr val="444444"/>
                </a:solidFill>
                <a:latin typeface="Arial"/>
                <a:cs typeface="Arial"/>
              </a:rPr>
              <a:t> id </a:t>
            </a:r>
            <a:r>
              <a:rPr lang="en-US" sz="1550" dirty="0" err="1">
                <a:solidFill>
                  <a:srgbClr val="444444"/>
                </a:solidFill>
                <a:latin typeface="Arial"/>
                <a:cs typeface="Arial"/>
              </a:rPr>
              <a:t>neque</a:t>
            </a:r>
            <a:endParaRPr lang="en-US" sz="1550" dirty="0">
              <a:solidFill>
                <a:srgbClr val="444444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03650" y="1409700"/>
            <a:ext cx="4324350" cy="2880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50"/>
              </a:lnSpc>
            </a:pPr>
            <a:r>
              <a:rPr lang="en-US" sz="1500" b="1" dirty="0" err="1">
                <a:solidFill>
                  <a:srgbClr val="3A3A3A"/>
                </a:solidFill>
                <a:latin typeface="Arial"/>
                <a:cs typeface="Arial"/>
              </a:rPr>
              <a:t>Lorem</a:t>
            </a:r>
            <a:r>
              <a:rPr lang="en-US" sz="15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b="1" dirty="0" err="1">
                <a:solidFill>
                  <a:srgbClr val="3A3A3A"/>
                </a:solidFill>
                <a:latin typeface="Arial"/>
                <a:cs typeface="Arial"/>
              </a:rPr>
              <a:t>ipsum</a:t>
            </a:r>
            <a:r>
              <a:rPr lang="en-US" sz="1500" b="1" dirty="0">
                <a:solidFill>
                  <a:srgbClr val="3A3A3A"/>
                </a:solidFill>
                <a:latin typeface="Arial"/>
                <a:cs typeface="Arial"/>
              </a:rPr>
              <a:t> dolor 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sit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consectetur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adipiscing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elit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Morbi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erat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risus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varius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id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convallis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eu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faucibus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ac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metus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</a:p>
          <a:p>
            <a:pPr>
              <a:lnSpc>
                <a:spcPts val="1550"/>
              </a:lnSpc>
            </a:pPr>
            <a:endParaRPr lang="en-US" sz="1500" dirty="0">
              <a:solidFill>
                <a:srgbClr val="3A3A3A"/>
              </a:solidFill>
              <a:latin typeface="Arial"/>
              <a:cs typeface="Arial"/>
            </a:endParaRPr>
          </a:p>
          <a:p>
            <a:pPr>
              <a:lnSpc>
                <a:spcPts val="1550"/>
              </a:lnSpc>
            </a:pPr>
            <a:r>
              <a:rPr lang="en-US" sz="1500" b="1" dirty="0" err="1">
                <a:solidFill>
                  <a:srgbClr val="3A3A3A"/>
                </a:solidFill>
                <a:latin typeface="Arial"/>
                <a:cs typeface="Arial"/>
              </a:rPr>
              <a:t>Posuere</a:t>
            </a:r>
            <a:r>
              <a:rPr lang="en-US" sz="15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b="1" dirty="0" err="1">
                <a:solidFill>
                  <a:srgbClr val="3A3A3A"/>
                </a:solidFill>
                <a:latin typeface="Arial"/>
                <a:cs typeface="Arial"/>
              </a:rPr>
              <a:t>justo</a:t>
            </a:r>
            <a:r>
              <a:rPr lang="en-US" sz="15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b="1" dirty="0" err="1">
                <a:solidFill>
                  <a:srgbClr val="3A3A3A"/>
                </a:solidFill>
                <a:latin typeface="Arial"/>
                <a:cs typeface="Arial"/>
              </a:rPr>
              <a:t>sed</a:t>
            </a:r>
            <a:r>
              <a:rPr lang="en-US" sz="15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dolor sit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consectetur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adipiscing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elit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Morbi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erat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risus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varius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id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convallis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eu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</a:t>
            </a:r>
          </a:p>
          <a:p>
            <a:pPr>
              <a:lnSpc>
                <a:spcPts val="1550"/>
              </a:lnSpc>
            </a:pPr>
            <a:endParaRPr lang="en-US" sz="1500" dirty="0">
              <a:solidFill>
                <a:srgbClr val="3A3A3A"/>
              </a:solidFill>
              <a:latin typeface="Arial"/>
              <a:cs typeface="Arial"/>
            </a:endParaRPr>
          </a:p>
          <a:p>
            <a:pPr>
              <a:lnSpc>
                <a:spcPts val="1550"/>
              </a:lnSpc>
            </a:pPr>
            <a:r>
              <a:rPr lang="en-US" sz="1500" b="1" dirty="0" err="1">
                <a:solidFill>
                  <a:srgbClr val="3A3A3A"/>
                </a:solidFill>
                <a:latin typeface="Arial"/>
                <a:cs typeface="Arial"/>
              </a:rPr>
              <a:t>Aenean</a:t>
            </a:r>
            <a:r>
              <a:rPr lang="en-US" sz="1500" b="1" dirty="0">
                <a:solidFill>
                  <a:srgbClr val="3A3A3A"/>
                </a:solidFill>
                <a:latin typeface="Arial"/>
                <a:cs typeface="Arial"/>
              </a:rPr>
              <a:t> sit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ipsum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sit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velit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vehicula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vulputate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Vivamus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faucibus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tortor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sodales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</a:t>
            </a:r>
          </a:p>
          <a:p>
            <a:pPr>
              <a:lnSpc>
                <a:spcPts val="1550"/>
              </a:lnSpc>
            </a:pPr>
            <a:endParaRPr lang="en-US" sz="1500" dirty="0">
              <a:solidFill>
                <a:srgbClr val="3A3A3A"/>
              </a:solidFill>
              <a:latin typeface="Arial"/>
              <a:cs typeface="Arial"/>
            </a:endParaRPr>
          </a:p>
          <a:p>
            <a:pPr>
              <a:lnSpc>
                <a:spcPts val="1550"/>
              </a:lnSpc>
            </a:pPr>
            <a:r>
              <a:rPr lang="en-US" sz="1500" b="1" dirty="0" err="1">
                <a:solidFill>
                  <a:srgbClr val="3A3A3A"/>
                </a:solidFill>
                <a:latin typeface="Arial"/>
                <a:cs typeface="Arial"/>
              </a:rPr>
              <a:t>Morbi</a:t>
            </a:r>
            <a:r>
              <a:rPr lang="en-US" sz="1500" b="1" dirty="0">
                <a:solidFill>
                  <a:srgbClr val="3A3A3A"/>
                </a:solidFill>
                <a:latin typeface="Arial"/>
                <a:cs typeface="Arial"/>
              </a:rPr>
              <a:t> magna </a:t>
            </a:r>
            <a:r>
              <a:rPr lang="en-US" sz="1500" b="1" dirty="0" err="1">
                <a:solidFill>
                  <a:srgbClr val="3A3A3A"/>
                </a:solidFill>
                <a:latin typeface="Arial"/>
                <a:cs typeface="Arial"/>
              </a:rPr>
              <a:t>sem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mollis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a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erat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id,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sagittis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aliquet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nisl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Praesent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vel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ante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ornare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posuere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justo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sed.</a:t>
            </a:r>
          </a:p>
        </p:txBody>
      </p:sp>
    </p:spTree>
    <p:extLst>
      <p:ext uri="{BB962C8B-B14F-4D97-AF65-F5344CB8AC3E}">
        <p14:creationId xmlns:p14="http://schemas.microsoft.com/office/powerpoint/2010/main" val="925176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erviceControl - PPT Template-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Picture 8" descr="ServiceControl - PPT Template-04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69"/>
          <a:stretch/>
        </p:blipFill>
        <p:spPr>
          <a:xfrm>
            <a:off x="0" y="0"/>
            <a:ext cx="4794250" cy="51435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676985" y="762280"/>
            <a:ext cx="399076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chemeClr val="bg1"/>
                </a:solidFill>
                <a:latin typeface="Arial"/>
                <a:cs typeface="Arial"/>
              </a:rPr>
              <a:t>Top 4 business benefits</a:t>
            </a:r>
            <a:endParaRPr lang="en-US" sz="23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1700" y="1466850"/>
            <a:ext cx="4006850" cy="307926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550"/>
              </a:lnSpc>
            </a:pPr>
            <a:r>
              <a:rPr lang="en-US" sz="1500" b="1" dirty="0" err="1">
                <a:solidFill>
                  <a:srgbClr val="104566"/>
                </a:solidFill>
                <a:latin typeface="Arial"/>
                <a:cs typeface="Arial"/>
              </a:rPr>
              <a:t>Lorem</a:t>
            </a:r>
            <a:r>
              <a:rPr lang="en-US" sz="1500" b="1" dirty="0">
                <a:solidFill>
                  <a:srgbClr val="104566"/>
                </a:solidFill>
                <a:latin typeface="Arial"/>
                <a:cs typeface="Arial"/>
              </a:rPr>
              <a:t> </a:t>
            </a:r>
            <a:r>
              <a:rPr lang="en-US" sz="1500" b="1" dirty="0" err="1">
                <a:solidFill>
                  <a:srgbClr val="104566"/>
                </a:solidFill>
                <a:latin typeface="Arial"/>
                <a:cs typeface="Arial"/>
              </a:rPr>
              <a:t>ipsum</a:t>
            </a:r>
            <a:r>
              <a:rPr lang="en-US" sz="1500" b="1" dirty="0">
                <a:solidFill>
                  <a:srgbClr val="104566"/>
                </a:solidFill>
                <a:latin typeface="Arial"/>
                <a:cs typeface="Arial"/>
              </a:rPr>
              <a:t> dolor 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sit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amet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consectetur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adipiscing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elit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.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Morbi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erat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risus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varius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id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convallis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eu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faucibus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ac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metus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. </a:t>
            </a:r>
          </a:p>
          <a:p>
            <a:pPr>
              <a:lnSpc>
                <a:spcPts val="1550"/>
              </a:lnSpc>
            </a:pPr>
            <a:endParaRPr lang="en-US" sz="1500" dirty="0">
              <a:solidFill>
                <a:srgbClr val="FFFFFF"/>
              </a:solidFill>
              <a:latin typeface="Arial"/>
              <a:cs typeface="Arial"/>
            </a:endParaRPr>
          </a:p>
          <a:p>
            <a:pPr>
              <a:lnSpc>
                <a:spcPts val="1550"/>
              </a:lnSpc>
            </a:pPr>
            <a:r>
              <a:rPr lang="en-US" sz="1500" b="1" dirty="0" err="1">
                <a:solidFill>
                  <a:srgbClr val="104566"/>
                </a:solidFill>
                <a:latin typeface="Arial"/>
                <a:cs typeface="Arial"/>
              </a:rPr>
              <a:t>Posuere</a:t>
            </a:r>
            <a:r>
              <a:rPr lang="en-US" sz="1500" b="1" dirty="0">
                <a:solidFill>
                  <a:srgbClr val="104566"/>
                </a:solidFill>
                <a:latin typeface="Arial"/>
                <a:cs typeface="Arial"/>
              </a:rPr>
              <a:t> </a:t>
            </a:r>
            <a:r>
              <a:rPr lang="en-US" sz="1500" b="1" dirty="0" err="1">
                <a:solidFill>
                  <a:srgbClr val="104566"/>
                </a:solidFill>
                <a:latin typeface="Arial"/>
                <a:cs typeface="Arial"/>
              </a:rPr>
              <a:t>justo</a:t>
            </a:r>
            <a:r>
              <a:rPr lang="en-US" sz="1500" b="1" dirty="0">
                <a:solidFill>
                  <a:srgbClr val="104566"/>
                </a:solidFill>
                <a:latin typeface="Arial"/>
                <a:cs typeface="Arial"/>
              </a:rPr>
              <a:t> </a:t>
            </a:r>
            <a:r>
              <a:rPr lang="en-US" sz="1500" b="1" dirty="0" err="1">
                <a:solidFill>
                  <a:srgbClr val="104566"/>
                </a:solidFill>
                <a:latin typeface="Arial"/>
                <a:cs typeface="Arial"/>
              </a:rPr>
              <a:t>sed</a:t>
            </a:r>
            <a:r>
              <a:rPr lang="en-US" sz="1500" b="1" dirty="0">
                <a:solidFill>
                  <a:srgbClr val="104566"/>
                </a:solidFill>
                <a:latin typeface="Arial"/>
                <a:cs typeface="Arial"/>
              </a:rPr>
              <a:t> 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dolor sit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amet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consectetur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adipiscing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elit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.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Morbi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erat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risus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varius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id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convallis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eu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</a:p>
          <a:p>
            <a:pPr>
              <a:lnSpc>
                <a:spcPts val="1550"/>
              </a:lnSpc>
            </a:pPr>
            <a:endParaRPr lang="en-US" sz="1500" dirty="0">
              <a:solidFill>
                <a:srgbClr val="FFFFFF"/>
              </a:solidFill>
              <a:latin typeface="Arial"/>
              <a:cs typeface="Arial"/>
            </a:endParaRPr>
          </a:p>
          <a:p>
            <a:pPr>
              <a:lnSpc>
                <a:spcPts val="1550"/>
              </a:lnSpc>
            </a:pPr>
            <a:r>
              <a:rPr lang="en-US" sz="1500" b="1" dirty="0" err="1">
                <a:solidFill>
                  <a:srgbClr val="104566"/>
                </a:solidFill>
                <a:latin typeface="Arial"/>
                <a:cs typeface="Arial"/>
              </a:rPr>
              <a:t>Aenean</a:t>
            </a:r>
            <a:r>
              <a:rPr lang="en-US" sz="1500" b="1" dirty="0">
                <a:solidFill>
                  <a:srgbClr val="104566"/>
                </a:solidFill>
                <a:latin typeface="Arial"/>
                <a:cs typeface="Arial"/>
              </a:rPr>
              <a:t> sit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amet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ipsum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sit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amet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velit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vehicula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vulputate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.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Vivamus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faucibus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tortor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sodales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</a:p>
          <a:p>
            <a:pPr>
              <a:lnSpc>
                <a:spcPts val="1550"/>
              </a:lnSpc>
            </a:pPr>
            <a:endParaRPr lang="en-US" sz="1500" dirty="0">
              <a:solidFill>
                <a:srgbClr val="FFFFFF"/>
              </a:solidFill>
              <a:latin typeface="Arial"/>
              <a:cs typeface="Arial"/>
            </a:endParaRPr>
          </a:p>
          <a:p>
            <a:pPr>
              <a:lnSpc>
                <a:spcPts val="1550"/>
              </a:lnSpc>
            </a:pPr>
            <a:r>
              <a:rPr lang="en-US" sz="1500" b="1" dirty="0" err="1">
                <a:solidFill>
                  <a:srgbClr val="104566"/>
                </a:solidFill>
                <a:latin typeface="Arial"/>
                <a:cs typeface="Arial"/>
              </a:rPr>
              <a:t>Morbi</a:t>
            </a:r>
            <a:r>
              <a:rPr lang="en-US" sz="1500" b="1" dirty="0">
                <a:solidFill>
                  <a:srgbClr val="104566"/>
                </a:solidFill>
                <a:latin typeface="Arial"/>
                <a:cs typeface="Arial"/>
              </a:rPr>
              <a:t> magna </a:t>
            </a:r>
            <a:r>
              <a:rPr lang="en-US" sz="1500" b="1" dirty="0" err="1">
                <a:solidFill>
                  <a:srgbClr val="104566"/>
                </a:solidFill>
                <a:latin typeface="Arial"/>
                <a:cs typeface="Arial"/>
              </a:rPr>
              <a:t>sem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mollis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a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erat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id,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sagittis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aliquet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nisl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.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Praesent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vel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ante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ornare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posuere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FFFFFF"/>
                </a:solidFill>
                <a:latin typeface="Arial"/>
                <a:cs typeface="Arial"/>
              </a:rPr>
              <a:t>justo</a:t>
            </a:r>
            <a:r>
              <a:rPr lang="en-US" sz="1500" dirty="0">
                <a:solidFill>
                  <a:srgbClr val="FFFFFF"/>
                </a:solidFill>
                <a:latin typeface="Arial"/>
                <a:cs typeface="Arial"/>
              </a:rPr>
              <a:t> sed.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49677" y="1422400"/>
            <a:ext cx="3273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104566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9677" y="2197100"/>
            <a:ext cx="3273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104566"/>
                </a:solidFill>
                <a:latin typeface="Arial"/>
                <a:cs typeface="Arial"/>
              </a:rPr>
              <a:t>2</a:t>
            </a:r>
            <a:endParaRPr lang="en-US" sz="2000" b="1" dirty="0">
              <a:solidFill>
                <a:srgbClr val="104566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49677" y="2990850"/>
            <a:ext cx="3273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104566"/>
                </a:solidFill>
                <a:latin typeface="Arial"/>
                <a:cs typeface="Arial"/>
              </a:rPr>
              <a:t>3</a:t>
            </a:r>
            <a:endParaRPr lang="en-US" sz="2000" b="1" dirty="0">
              <a:solidFill>
                <a:srgbClr val="104566"/>
              </a:solidFill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49677" y="3790950"/>
            <a:ext cx="3273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104566"/>
                </a:solidFill>
                <a:latin typeface="Arial"/>
                <a:cs typeface="Arial"/>
              </a:rPr>
              <a:t>4</a:t>
            </a:r>
            <a:endParaRPr lang="en-US" sz="2000" b="1" dirty="0">
              <a:solidFill>
                <a:srgbClr val="104566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0050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erviceControl - PPT Template-0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4884" y="330480"/>
            <a:ext cx="444796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4992C7"/>
                </a:solidFill>
                <a:latin typeface="Arial"/>
                <a:cs typeface="Arial"/>
              </a:rPr>
              <a:t>How it works</a:t>
            </a:r>
            <a:endParaRPr lang="en-US" sz="2300" dirty="0">
              <a:solidFill>
                <a:srgbClr val="4992C7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4885" y="682756"/>
            <a:ext cx="2808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50" dirty="0" err="1">
                <a:solidFill>
                  <a:srgbClr val="444444"/>
                </a:solidFill>
                <a:latin typeface="Arial"/>
                <a:cs typeface="Arial"/>
              </a:rPr>
              <a:t>Quisque</a:t>
            </a:r>
            <a:r>
              <a:rPr lang="en-US" sz="1550" dirty="0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lang="en-US" sz="1550" dirty="0" err="1">
                <a:solidFill>
                  <a:srgbClr val="444444"/>
                </a:solidFill>
                <a:latin typeface="Arial"/>
                <a:cs typeface="Arial"/>
              </a:rPr>
              <a:t>tempor</a:t>
            </a:r>
            <a:r>
              <a:rPr lang="en-US" sz="1550" dirty="0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lang="en-US" sz="1550" dirty="0" err="1">
                <a:solidFill>
                  <a:srgbClr val="444444"/>
                </a:solidFill>
                <a:latin typeface="Arial"/>
                <a:cs typeface="Arial"/>
              </a:rPr>
              <a:t>elit</a:t>
            </a:r>
            <a:r>
              <a:rPr lang="en-US" sz="1550" dirty="0">
                <a:solidFill>
                  <a:srgbClr val="444444"/>
                </a:solidFill>
                <a:latin typeface="Arial"/>
                <a:cs typeface="Arial"/>
              </a:rPr>
              <a:t> id </a:t>
            </a:r>
            <a:r>
              <a:rPr lang="en-US" sz="1550" dirty="0" err="1">
                <a:solidFill>
                  <a:srgbClr val="444444"/>
                </a:solidFill>
                <a:latin typeface="Arial"/>
                <a:cs typeface="Arial"/>
              </a:rPr>
              <a:t>neque</a:t>
            </a:r>
            <a:endParaRPr lang="en-US" sz="1550" dirty="0">
              <a:solidFill>
                <a:srgbClr val="444444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2650" y="1485900"/>
            <a:ext cx="5422900" cy="228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50"/>
              </a:lnSpc>
            </a:pPr>
            <a:r>
              <a:rPr lang="en-US" sz="1500" b="1" dirty="0" err="1">
                <a:solidFill>
                  <a:srgbClr val="3A3A3A"/>
                </a:solidFill>
                <a:latin typeface="Arial"/>
                <a:cs typeface="Arial"/>
              </a:rPr>
              <a:t>Lorem</a:t>
            </a:r>
            <a:r>
              <a:rPr lang="en-US" sz="15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b="1" dirty="0" err="1">
                <a:solidFill>
                  <a:srgbClr val="3A3A3A"/>
                </a:solidFill>
                <a:latin typeface="Arial"/>
                <a:cs typeface="Arial"/>
              </a:rPr>
              <a:t>ipsum</a:t>
            </a:r>
            <a:r>
              <a:rPr lang="en-US" sz="1500" b="1" dirty="0">
                <a:solidFill>
                  <a:srgbClr val="3A3A3A"/>
                </a:solidFill>
                <a:latin typeface="Arial"/>
                <a:cs typeface="Arial"/>
              </a:rPr>
              <a:t> dolor 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sit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consectetur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adipiscing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elit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Morbi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erat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risus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varius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id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convallis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eu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faucibus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ac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metus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</a:p>
          <a:p>
            <a:pPr>
              <a:lnSpc>
                <a:spcPts val="1550"/>
              </a:lnSpc>
            </a:pPr>
            <a:endParaRPr lang="en-US" sz="1500" dirty="0">
              <a:solidFill>
                <a:srgbClr val="3A3A3A"/>
              </a:solidFill>
              <a:latin typeface="Arial"/>
              <a:cs typeface="Arial"/>
            </a:endParaRPr>
          </a:p>
          <a:p>
            <a:pPr>
              <a:lnSpc>
                <a:spcPts val="1550"/>
              </a:lnSpc>
            </a:pPr>
            <a:r>
              <a:rPr lang="en-US" sz="1500" b="1" dirty="0" err="1">
                <a:solidFill>
                  <a:srgbClr val="3A3A3A"/>
                </a:solidFill>
                <a:latin typeface="Arial"/>
                <a:cs typeface="Arial"/>
              </a:rPr>
              <a:t>Posuere</a:t>
            </a:r>
            <a:r>
              <a:rPr lang="en-US" sz="15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b="1" dirty="0" err="1">
                <a:solidFill>
                  <a:srgbClr val="3A3A3A"/>
                </a:solidFill>
                <a:latin typeface="Arial"/>
                <a:cs typeface="Arial"/>
              </a:rPr>
              <a:t>justo</a:t>
            </a:r>
            <a:r>
              <a:rPr lang="en-US" sz="15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b="1" dirty="0" err="1">
                <a:solidFill>
                  <a:srgbClr val="3A3A3A"/>
                </a:solidFill>
                <a:latin typeface="Arial"/>
                <a:cs typeface="Arial"/>
              </a:rPr>
              <a:t>sed</a:t>
            </a:r>
            <a:r>
              <a:rPr lang="en-US" sz="15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dolor sit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consectetur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adipiscing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elit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Morbi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erat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risus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varius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id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convallis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eu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</a:t>
            </a:r>
          </a:p>
          <a:p>
            <a:pPr>
              <a:lnSpc>
                <a:spcPts val="1550"/>
              </a:lnSpc>
            </a:pPr>
            <a:endParaRPr lang="en-US" sz="1500" dirty="0">
              <a:solidFill>
                <a:srgbClr val="3A3A3A"/>
              </a:solidFill>
              <a:latin typeface="Arial"/>
              <a:cs typeface="Arial"/>
            </a:endParaRPr>
          </a:p>
          <a:p>
            <a:pPr>
              <a:lnSpc>
                <a:spcPts val="1550"/>
              </a:lnSpc>
            </a:pPr>
            <a:r>
              <a:rPr lang="en-US" sz="1500" b="1" dirty="0" err="1">
                <a:solidFill>
                  <a:srgbClr val="3A3A3A"/>
                </a:solidFill>
                <a:latin typeface="Arial"/>
                <a:cs typeface="Arial"/>
              </a:rPr>
              <a:t>Aenean</a:t>
            </a:r>
            <a:r>
              <a:rPr lang="en-US" sz="1500" b="1" dirty="0">
                <a:solidFill>
                  <a:srgbClr val="3A3A3A"/>
                </a:solidFill>
                <a:latin typeface="Arial"/>
                <a:cs typeface="Arial"/>
              </a:rPr>
              <a:t> sit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ipsum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sit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velit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vehicula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vulputate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Vivamus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faucibus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tortor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sodales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</a:t>
            </a:r>
          </a:p>
          <a:p>
            <a:pPr>
              <a:lnSpc>
                <a:spcPts val="1550"/>
              </a:lnSpc>
            </a:pPr>
            <a:endParaRPr lang="en-US" sz="1500" dirty="0">
              <a:solidFill>
                <a:srgbClr val="3A3A3A"/>
              </a:solidFill>
              <a:latin typeface="Arial"/>
              <a:cs typeface="Arial"/>
            </a:endParaRPr>
          </a:p>
          <a:p>
            <a:pPr>
              <a:lnSpc>
                <a:spcPts val="1550"/>
              </a:lnSpc>
            </a:pPr>
            <a:r>
              <a:rPr lang="en-US" sz="1500" b="1" dirty="0" err="1">
                <a:solidFill>
                  <a:srgbClr val="3A3A3A"/>
                </a:solidFill>
                <a:latin typeface="Arial"/>
                <a:cs typeface="Arial"/>
              </a:rPr>
              <a:t>Morbi</a:t>
            </a:r>
            <a:r>
              <a:rPr lang="en-US" sz="1500" b="1" dirty="0">
                <a:solidFill>
                  <a:srgbClr val="3A3A3A"/>
                </a:solidFill>
                <a:latin typeface="Arial"/>
                <a:cs typeface="Arial"/>
              </a:rPr>
              <a:t> magna </a:t>
            </a:r>
            <a:r>
              <a:rPr lang="en-US" sz="1500" b="1" dirty="0" err="1">
                <a:solidFill>
                  <a:srgbClr val="3A3A3A"/>
                </a:solidFill>
                <a:latin typeface="Arial"/>
                <a:cs typeface="Arial"/>
              </a:rPr>
              <a:t>sem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mollis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a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erat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id,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sagittis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aliquet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nisl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Praesent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vel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ante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ornare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posuere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500" dirty="0" err="1">
                <a:solidFill>
                  <a:srgbClr val="3A3A3A"/>
                </a:solidFill>
                <a:latin typeface="Arial"/>
                <a:cs typeface="Arial"/>
              </a:rPr>
              <a:t>justo</a:t>
            </a:r>
            <a:r>
              <a:rPr lang="en-US" sz="1500" dirty="0">
                <a:solidFill>
                  <a:srgbClr val="3A3A3A"/>
                </a:solidFill>
                <a:latin typeface="Arial"/>
                <a:cs typeface="Arial"/>
              </a:rPr>
              <a:t> sed.</a:t>
            </a:r>
          </a:p>
        </p:txBody>
      </p:sp>
      <p:pic>
        <p:nvPicPr>
          <p:cNvPr id="6" name="Picture 5" descr="ServiceControl - PPT Template-05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403" t="25679" r="6041" b="19629"/>
          <a:stretch/>
        </p:blipFill>
        <p:spPr>
          <a:xfrm>
            <a:off x="6711950" y="1270000"/>
            <a:ext cx="1879600" cy="281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693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erviceControl - PPT Template-0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4884" y="260630"/>
            <a:ext cx="444796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4992C7"/>
                </a:solidFill>
                <a:latin typeface="Arial"/>
                <a:cs typeface="Arial"/>
              </a:rPr>
              <a:t>Some of our customers</a:t>
            </a:r>
            <a:endParaRPr lang="en-US" sz="2300" dirty="0">
              <a:solidFill>
                <a:srgbClr val="4992C7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4885" y="612906"/>
            <a:ext cx="4924533" cy="3308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50" dirty="0" smtClean="0">
                <a:solidFill>
                  <a:srgbClr val="444444"/>
                </a:solidFill>
                <a:latin typeface="Arial"/>
                <a:cs typeface="Arial"/>
              </a:rPr>
              <a:t>Over 500,000 users are managed with ServiceControl</a:t>
            </a:r>
            <a:endParaRPr lang="en-US" sz="1550" dirty="0">
              <a:solidFill>
                <a:srgbClr val="444444"/>
              </a:solidFill>
              <a:latin typeface="Arial"/>
              <a:cs typeface="Arial"/>
            </a:endParaRPr>
          </a:p>
        </p:txBody>
      </p:sp>
      <p:pic>
        <p:nvPicPr>
          <p:cNvPr id="2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866" y="2256419"/>
            <a:ext cx="1086356" cy="921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3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573" y="2571962"/>
            <a:ext cx="1796108" cy="38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33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780" y="3738495"/>
            <a:ext cx="2440020" cy="539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34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856" y="3809983"/>
            <a:ext cx="2159543" cy="447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36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7829" y="1359127"/>
            <a:ext cx="1677597" cy="788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39" name="Picture 1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5286" y="2644487"/>
            <a:ext cx="2149009" cy="22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41" name="Picture 1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1454334"/>
            <a:ext cx="2617788" cy="495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43" name="Picture 2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080" y="1520285"/>
            <a:ext cx="1585421" cy="452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44" name="Picture 18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62611" y="3582970"/>
            <a:ext cx="968866" cy="914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7734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se Stud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224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4884" y="254280"/>
            <a:ext cx="444796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4992C7"/>
                </a:solidFill>
                <a:latin typeface="Arial"/>
                <a:cs typeface="Arial"/>
              </a:rPr>
              <a:t>ServiceControl: Case study</a:t>
            </a:r>
            <a:endParaRPr lang="en-US" sz="2300" dirty="0">
              <a:solidFill>
                <a:srgbClr val="4992C7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4885" y="606556"/>
            <a:ext cx="3211674" cy="3308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50" dirty="0" smtClean="0">
                <a:solidFill>
                  <a:srgbClr val="444444"/>
                </a:solidFill>
                <a:latin typeface="Arial"/>
                <a:cs typeface="Arial"/>
              </a:rPr>
              <a:t>Fordham University School of Law</a:t>
            </a:r>
            <a:endParaRPr lang="en-US" sz="1550" dirty="0">
              <a:solidFill>
                <a:srgbClr val="444444"/>
              </a:solidFill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22585" y="1311348"/>
            <a:ext cx="1079821" cy="3308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50" dirty="0" smtClean="0">
                <a:solidFill>
                  <a:srgbClr val="444444"/>
                </a:solidFill>
                <a:latin typeface="Arial"/>
                <a:cs typeface="Arial"/>
              </a:rPr>
              <a:t>Challenge</a:t>
            </a:r>
            <a:endParaRPr lang="en-US" sz="1550" dirty="0">
              <a:solidFill>
                <a:srgbClr val="444444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26216" y="1302614"/>
            <a:ext cx="902983" cy="3308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50" dirty="0" smtClean="0">
                <a:solidFill>
                  <a:srgbClr val="444444"/>
                </a:solidFill>
                <a:latin typeface="Arial"/>
                <a:cs typeface="Arial"/>
              </a:rPr>
              <a:t>Solution</a:t>
            </a:r>
            <a:endParaRPr lang="en-US" sz="1550" dirty="0">
              <a:solidFill>
                <a:srgbClr val="444444"/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05124" y="1302614"/>
            <a:ext cx="847467" cy="3308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50" dirty="0" smtClean="0">
                <a:solidFill>
                  <a:srgbClr val="444444"/>
                </a:solidFill>
                <a:latin typeface="Arial"/>
                <a:cs typeface="Arial"/>
              </a:rPr>
              <a:t>Results</a:t>
            </a:r>
            <a:endParaRPr lang="en-US" sz="1550" dirty="0">
              <a:solidFill>
                <a:srgbClr val="444444"/>
              </a:solidFill>
              <a:latin typeface="Arial"/>
              <a:cs typeface="Arial"/>
            </a:endParaRPr>
          </a:p>
        </p:txBody>
      </p:sp>
      <p:pic>
        <p:nvPicPr>
          <p:cNvPr id="19" name="Picture 18" descr="ServiceControl - Logo - Colo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2092" y="247930"/>
            <a:ext cx="2295796" cy="73390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670135" y="1866900"/>
            <a:ext cx="2190750" cy="2676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50"/>
              </a:lnSpc>
            </a:pPr>
            <a:r>
              <a:rPr lang="en-US" sz="1300" b="1" dirty="0" err="1">
                <a:solidFill>
                  <a:srgbClr val="3A3A3A"/>
                </a:solidFill>
                <a:latin typeface="Arial"/>
                <a:cs typeface="Arial"/>
              </a:rPr>
              <a:t>Lorem</a:t>
            </a:r>
            <a:r>
              <a:rPr lang="en-US" sz="13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b="1" dirty="0" err="1">
                <a:solidFill>
                  <a:srgbClr val="3A3A3A"/>
                </a:solidFill>
                <a:latin typeface="Arial"/>
                <a:cs typeface="Arial"/>
              </a:rPr>
              <a:t>ipsum</a:t>
            </a:r>
            <a:r>
              <a:rPr lang="en-US" sz="1300" b="1" dirty="0">
                <a:solidFill>
                  <a:srgbClr val="3A3A3A"/>
                </a:solidFill>
                <a:latin typeface="Arial"/>
                <a:cs typeface="Arial"/>
              </a:rPr>
              <a:t> dolor 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sit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consectetur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adipiscing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elit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Morbi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erat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risus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varius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id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convallis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eu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faucibus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ac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metus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</a:p>
          <a:p>
            <a:pPr>
              <a:lnSpc>
                <a:spcPts val="1550"/>
              </a:lnSpc>
            </a:pPr>
            <a:endParaRPr lang="en-US" sz="1300" dirty="0">
              <a:solidFill>
                <a:srgbClr val="3A3A3A"/>
              </a:solidFill>
              <a:latin typeface="Arial"/>
              <a:cs typeface="Arial"/>
            </a:endParaRPr>
          </a:p>
          <a:p>
            <a:pPr>
              <a:lnSpc>
                <a:spcPts val="1550"/>
              </a:lnSpc>
            </a:pPr>
            <a:r>
              <a:rPr lang="en-US" sz="1300" b="1" dirty="0" err="1">
                <a:solidFill>
                  <a:srgbClr val="3A3A3A"/>
                </a:solidFill>
                <a:latin typeface="Arial"/>
                <a:cs typeface="Arial"/>
              </a:rPr>
              <a:t>Posuere</a:t>
            </a:r>
            <a:r>
              <a:rPr lang="en-US" sz="13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b="1" dirty="0" err="1">
                <a:solidFill>
                  <a:srgbClr val="3A3A3A"/>
                </a:solidFill>
                <a:latin typeface="Arial"/>
                <a:cs typeface="Arial"/>
              </a:rPr>
              <a:t>justo</a:t>
            </a:r>
            <a:r>
              <a:rPr lang="en-US" sz="13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b="1" dirty="0" err="1">
                <a:solidFill>
                  <a:srgbClr val="3A3A3A"/>
                </a:solidFill>
                <a:latin typeface="Arial"/>
                <a:cs typeface="Arial"/>
              </a:rPr>
              <a:t>sed</a:t>
            </a:r>
            <a:r>
              <a:rPr lang="en-US" sz="13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dolor sit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consectetur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adipiscing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elit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Morbi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erat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risus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varius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id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convallis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eu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.</a:t>
            </a:r>
          </a:p>
          <a:p>
            <a:pPr>
              <a:lnSpc>
                <a:spcPts val="1550"/>
              </a:lnSpc>
            </a:pPr>
            <a:endParaRPr lang="en-US" sz="1300" dirty="0">
              <a:solidFill>
                <a:srgbClr val="3A3A3A"/>
              </a:solidFill>
              <a:latin typeface="Arial"/>
              <a:cs typeface="Arial"/>
            </a:endParaRPr>
          </a:p>
          <a:p>
            <a:pPr>
              <a:lnSpc>
                <a:spcPts val="1550"/>
              </a:lnSpc>
            </a:pPr>
            <a:r>
              <a:rPr lang="en-US" sz="1300" b="1" dirty="0" err="1">
                <a:solidFill>
                  <a:srgbClr val="3A3A3A"/>
                </a:solidFill>
                <a:latin typeface="Arial"/>
                <a:cs typeface="Arial"/>
              </a:rPr>
              <a:t>Aenean</a:t>
            </a:r>
            <a:r>
              <a:rPr lang="en-US" sz="1300" b="1" dirty="0">
                <a:solidFill>
                  <a:srgbClr val="3A3A3A"/>
                </a:solidFill>
                <a:latin typeface="Arial"/>
                <a:cs typeface="Arial"/>
              </a:rPr>
              <a:t> sit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ipsum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sit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velit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 smtClean="0">
                <a:solidFill>
                  <a:srgbClr val="3A3A3A"/>
                </a:solidFill>
                <a:latin typeface="Arial"/>
                <a:cs typeface="Arial"/>
              </a:rPr>
              <a:t>vehicula</a:t>
            </a:r>
            <a:r>
              <a:rPr lang="en-US" sz="1300" dirty="0" smtClean="0">
                <a:solidFill>
                  <a:srgbClr val="3A3A3A"/>
                </a:solidFill>
                <a:latin typeface="Arial"/>
                <a:cs typeface="Arial"/>
              </a:rPr>
              <a:t> dolor.</a:t>
            </a:r>
            <a:endParaRPr lang="en-US" sz="1300" dirty="0">
              <a:solidFill>
                <a:srgbClr val="3A3A3A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27635" y="1866900"/>
            <a:ext cx="2190750" cy="2676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50"/>
              </a:lnSpc>
            </a:pPr>
            <a:r>
              <a:rPr lang="en-US" sz="1300" b="1" dirty="0" err="1">
                <a:solidFill>
                  <a:srgbClr val="3A3A3A"/>
                </a:solidFill>
                <a:latin typeface="Arial"/>
                <a:cs typeface="Arial"/>
              </a:rPr>
              <a:t>Lorem</a:t>
            </a:r>
            <a:r>
              <a:rPr lang="en-US" sz="13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b="1" dirty="0" err="1">
                <a:solidFill>
                  <a:srgbClr val="3A3A3A"/>
                </a:solidFill>
                <a:latin typeface="Arial"/>
                <a:cs typeface="Arial"/>
              </a:rPr>
              <a:t>ipsum</a:t>
            </a:r>
            <a:r>
              <a:rPr lang="en-US" sz="1300" b="1" dirty="0">
                <a:solidFill>
                  <a:srgbClr val="3A3A3A"/>
                </a:solidFill>
                <a:latin typeface="Arial"/>
                <a:cs typeface="Arial"/>
              </a:rPr>
              <a:t> dolor 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sit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consectetur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adipiscing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elit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Morbi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erat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risus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varius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id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convallis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eu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faucibus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ac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metus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</a:p>
          <a:p>
            <a:pPr>
              <a:lnSpc>
                <a:spcPts val="1550"/>
              </a:lnSpc>
            </a:pPr>
            <a:endParaRPr lang="en-US" sz="1300" dirty="0">
              <a:solidFill>
                <a:srgbClr val="3A3A3A"/>
              </a:solidFill>
              <a:latin typeface="Arial"/>
              <a:cs typeface="Arial"/>
            </a:endParaRPr>
          </a:p>
          <a:p>
            <a:pPr>
              <a:lnSpc>
                <a:spcPts val="1550"/>
              </a:lnSpc>
            </a:pPr>
            <a:r>
              <a:rPr lang="en-US" sz="1300" b="1" dirty="0" err="1">
                <a:solidFill>
                  <a:srgbClr val="3A3A3A"/>
                </a:solidFill>
                <a:latin typeface="Arial"/>
                <a:cs typeface="Arial"/>
              </a:rPr>
              <a:t>Posuere</a:t>
            </a:r>
            <a:r>
              <a:rPr lang="en-US" sz="13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b="1" dirty="0" err="1">
                <a:solidFill>
                  <a:srgbClr val="3A3A3A"/>
                </a:solidFill>
                <a:latin typeface="Arial"/>
                <a:cs typeface="Arial"/>
              </a:rPr>
              <a:t>justo</a:t>
            </a:r>
            <a:r>
              <a:rPr lang="en-US" sz="13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b="1" dirty="0" err="1">
                <a:solidFill>
                  <a:srgbClr val="3A3A3A"/>
                </a:solidFill>
                <a:latin typeface="Arial"/>
                <a:cs typeface="Arial"/>
              </a:rPr>
              <a:t>sed</a:t>
            </a:r>
            <a:r>
              <a:rPr lang="en-US" sz="13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dolor sit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consectetur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adipiscing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elit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.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Morbi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erat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risus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,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varius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id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convallis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eu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.</a:t>
            </a:r>
          </a:p>
          <a:p>
            <a:pPr>
              <a:lnSpc>
                <a:spcPts val="1550"/>
              </a:lnSpc>
            </a:pPr>
            <a:endParaRPr lang="en-US" sz="1300" dirty="0">
              <a:solidFill>
                <a:srgbClr val="3A3A3A"/>
              </a:solidFill>
              <a:latin typeface="Arial"/>
              <a:cs typeface="Arial"/>
            </a:endParaRPr>
          </a:p>
          <a:p>
            <a:pPr>
              <a:lnSpc>
                <a:spcPts val="1550"/>
              </a:lnSpc>
            </a:pPr>
            <a:r>
              <a:rPr lang="en-US" sz="1300" b="1" dirty="0" err="1">
                <a:solidFill>
                  <a:srgbClr val="3A3A3A"/>
                </a:solidFill>
                <a:latin typeface="Arial"/>
                <a:cs typeface="Arial"/>
              </a:rPr>
              <a:t>Aenean</a:t>
            </a:r>
            <a:r>
              <a:rPr lang="en-US" sz="1300" b="1" dirty="0">
                <a:solidFill>
                  <a:srgbClr val="3A3A3A"/>
                </a:solidFill>
                <a:latin typeface="Arial"/>
                <a:cs typeface="Arial"/>
              </a:rPr>
              <a:t> sit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ipsum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sit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amet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3A3A3A"/>
                </a:solidFill>
                <a:latin typeface="Arial"/>
                <a:cs typeface="Arial"/>
              </a:rPr>
              <a:t>velit</a:t>
            </a:r>
            <a:r>
              <a:rPr lang="en-US" sz="13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lang="en-US" sz="1300" dirty="0" err="1" smtClean="0">
                <a:solidFill>
                  <a:srgbClr val="3A3A3A"/>
                </a:solidFill>
                <a:latin typeface="Arial"/>
                <a:cs typeface="Arial"/>
              </a:rPr>
              <a:t>vehicula</a:t>
            </a:r>
            <a:r>
              <a:rPr lang="en-US" sz="1300" dirty="0" smtClean="0">
                <a:solidFill>
                  <a:srgbClr val="3A3A3A"/>
                </a:solidFill>
                <a:latin typeface="Arial"/>
                <a:cs typeface="Arial"/>
              </a:rPr>
              <a:t> dolor.</a:t>
            </a:r>
            <a:endParaRPr lang="en-US" sz="1300" dirty="0">
              <a:solidFill>
                <a:srgbClr val="3A3A3A"/>
              </a:solidFill>
              <a:latin typeface="Arial"/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40685" y="1866900"/>
            <a:ext cx="2190750" cy="2676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50"/>
              </a:lnSpc>
            </a:pPr>
            <a:r>
              <a:rPr lang="en-US" sz="1300" b="1" dirty="0" err="1">
                <a:solidFill>
                  <a:srgbClr val="F2F2F2"/>
                </a:solidFill>
                <a:latin typeface="Arial"/>
                <a:cs typeface="Arial"/>
              </a:rPr>
              <a:t>Lorem</a:t>
            </a:r>
            <a:r>
              <a:rPr lang="en-US" sz="1300" b="1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b="1" dirty="0" err="1">
                <a:solidFill>
                  <a:srgbClr val="F2F2F2"/>
                </a:solidFill>
                <a:latin typeface="Arial"/>
                <a:cs typeface="Arial"/>
              </a:rPr>
              <a:t>ipsum</a:t>
            </a:r>
            <a:r>
              <a:rPr lang="en-US" sz="1300" b="1" dirty="0">
                <a:solidFill>
                  <a:srgbClr val="F2F2F2"/>
                </a:solidFill>
                <a:latin typeface="Arial"/>
                <a:cs typeface="Arial"/>
              </a:rPr>
              <a:t> dolor 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sit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amet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,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consectetur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adipiscing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elit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.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Morbi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erat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risus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,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varius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id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convallis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eu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,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faucibus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ac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metus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. </a:t>
            </a:r>
          </a:p>
          <a:p>
            <a:pPr>
              <a:lnSpc>
                <a:spcPts val="1550"/>
              </a:lnSpc>
            </a:pPr>
            <a:endParaRPr lang="en-US" sz="1300" dirty="0">
              <a:solidFill>
                <a:srgbClr val="F2F2F2"/>
              </a:solidFill>
              <a:latin typeface="Arial"/>
              <a:cs typeface="Arial"/>
            </a:endParaRPr>
          </a:p>
          <a:p>
            <a:pPr>
              <a:lnSpc>
                <a:spcPts val="1550"/>
              </a:lnSpc>
            </a:pPr>
            <a:r>
              <a:rPr lang="en-US" sz="1300" b="1" dirty="0" err="1">
                <a:solidFill>
                  <a:srgbClr val="F2F2F2"/>
                </a:solidFill>
                <a:latin typeface="Arial"/>
                <a:cs typeface="Arial"/>
              </a:rPr>
              <a:t>Posuere</a:t>
            </a:r>
            <a:r>
              <a:rPr lang="en-US" sz="1300" b="1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b="1" dirty="0" err="1">
                <a:solidFill>
                  <a:srgbClr val="F2F2F2"/>
                </a:solidFill>
                <a:latin typeface="Arial"/>
                <a:cs typeface="Arial"/>
              </a:rPr>
              <a:t>justo</a:t>
            </a:r>
            <a:r>
              <a:rPr lang="en-US" sz="1300" b="1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b="1" dirty="0" err="1">
                <a:solidFill>
                  <a:srgbClr val="F2F2F2"/>
                </a:solidFill>
                <a:latin typeface="Arial"/>
                <a:cs typeface="Arial"/>
              </a:rPr>
              <a:t>sed</a:t>
            </a:r>
            <a:r>
              <a:rPr lang="en-US" sz="1300" b="1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dolor sit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amet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,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consectetur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adipiscing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elit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.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Morbi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erat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risus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,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varius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id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convallis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eu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.</a:t>
            </a:r>
          </a:p>
          <a:p>
            <a:pPr>
              <a:lnSpc>
                <a:spcPts val="1550"/>
              </a:lnSpc>
            </a:pPr>
            <a:endParaRPr lang="en-US" sz="1300" dirty="0">
              <a:solidFill>
                <a:srgbClr val="F2F2F2"/>
              </a:solidFill>
              <a:latin typeface="Arial"/>
              <a:cs typeface="Arial"/>
            </a:endParaRPr>
          </a:p>
          <a:p>
            <a:pPr>
              <a:lnSpc>
                <a:spcPts val="1550"/>
              </a:lnSpc>
            </a:pPr>
            <a:r>
              <a:rPr lang="en-US" sz="1300" b="1" dirty="0" err="1">
                <a:solidFill>
                  <a:srgbClr val="F2F2F2"/>
                </a:solidFill>
                <a:latin typeface="Arial"/>
                <a:cs typeface="Arial"/>
              </a:rPr>
              <a:t>Aenean</a:t>
            </a:r>
            <a:r>
              <a:rPr lang="en-US" sz="1300" b="1" dirty="0">
                <a:solidFill>
                  <a:srgbClr val="F2F2F2"/>
                </a:solidFill>
                <a:latin typeface="Arial"/>
                <a:cs typeface="Arial"/>
              </a:rPr>
              <a:t> sit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amet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ipsum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sit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amet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dirty="0" err="1">
                <a:solidFill>
                  <a:srgbClr val="F2F2F2"/>
                </a:solidFill>
                <a:latin typeface="Arial"/>
                <a:cs typeface="Arial"/>
              </a:rPr>
              <a:t>velit</a:t>
            </a:r>
            <a:r>
              <a:rPr lang="en-US" sz="1300" dirty="0">
                <a:solidFill>
                  <a:srgbClr val="F2F2F2"/>
                </a:solidFill>
                <a:latin typeface="Arial"/>
                <a:cs typeface="Arial"/>
              </a:rPr>
              <a:t> </a:t>
            </a:r>
            <a:r>
              <a:rPr lang="en-US" sz="1300" dirty="0" err="1" smtClean="0">
                <a:solidFill>
                  <a:srgbClr val="F2F2F2"/>
                </a:solidFill>
                <a:latin typeface="Arial"/>
                <a:cs typeface="Arial"/>
              </a:rPr>
              <a:t>vehicula</a:t>
            </a:r>
            <a:r>
              <a:rPr lang="en-US" sz="1300" dirty="0" smtClean="0">
                <a:solidFill>
                  <a:srgbClr val="F2F2F2"/>
                </a:solidFill>
                <a:latin typeface="Arial"/>
                <a:cs typeface="Arial"/>
              </a:rPr>
              <a:t> dolor.</a:t>
            </a:r>
            <a:endParaRPr lang="en-US" sz="1300" dirty="0">
              <a:solidFill>
                <a:srgbClr val="F2F2F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2280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erviceControl - PPT Template-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Picture 3" descr="ServiceControl - PPT Template-06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0" t="32716" r="84166" b="52469"/>
          <a:stretch/>
        </p:blipFill>
        <p:spPr>
          <a:xfrm>
            <a:off x="692150" y="1682750"/>
            <a:ext cx="755650" cy="762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52784" y="1651000"/>
            <a:ext cx="7210216" cy="1237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96"/>
              </a:lnSpc>
            </a:pPr>
            <a:r>
              <a:rPr lang="en-US" sz="2200" dirty="0">
                <a:solidFill>
                  <a:schemeClr val="bg1"/>
                </a:solidFill>
                <a:latin typeface="Arial"/>
                <a:cs typeface="Arial"/>
              </a:rPr>
              <a:t>We can now delegate routine tasks more securely.</a:t>
            </a:r>
          </a:p>
          <a:p>
            <a:pPr>
              <a:lnSpc>
                <a:spcPts val="2896"/>
              </a:lnSpc>
            </a:pPr>
            <a:r>
              <a:rPr lang="en-US" sz="2200" dirty="0">
                <a:solidFill>
                  <a:schemeClr val="bg1"/>
                </a:solidFill>
                <a:latin typeface="Arial"/>
                <a:cs typeface="Arial"/>
              </a:rPr>
              <a:t>ServiceControl has simplified account management, </a:t>
            </a:r>
          </a:p>
          <a:p>
            <a:pPr>
              <a:lnSpc>
                <a:spcPts val="2896"/>
              </a:lnSpc>
            </a:pPr>
            <a:r>
              <a:rPr lang="en-US" sz="2200" dirty="0">
                <a:solidFill>
                  <a:schemeClr val="bg1"/>
                </a:solidFill>
                <a:latin typeface="Arial"/>
                <a:cs typeface="Arial"/>
              </a:rPr>
              <a:t>creation, self-service, and audit across our systems.</a:t>
            </a:r>
          </a:p>
        </p:txBody>
      </p:sp>
    </p:spTree>
    <p:extLst>
      <p:ext uri="{BB962C8B-B14F-4D97-AF65-F5344CB8AC3E}">
        <p14:creationId xmlns:p14="http://schemas.microsoft.com/office/powerpoint/2010/main" val="3434281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erviceControl - PPT Template-0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4884" y="266980"/>
            <a:ext cx="444796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4992C7"/>
                </a:solidFill>
                <a:latin typeface="Arial"/>
                <a:cs typeface="Arial"/>
              </a:rPr>
              <a:t>ServiceControl: Create</a:t>
            </a:r>
            <a:endParaRPr lang="en-US" sz="2300" dirty="0">
              <a:solidFill>
                <a:srgbClr val="4992C7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4885" y="619256"/>
            <a:ext cx="4559211" cy="3308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50" dirty="0">
                <a:solidFill>
                  <a:srgbClr val="444444"/>
                </a:solidFill>
                <a:latin typeface="Arial"/>
                <a:cs typeface="Arial"/>
              </a:rPr>
              <a:t>Simplify account creation across multiple systems</a:t>
            </a:r>
          </a:p>
        </p:txBody>
      </p:sp>
      <p:pic>
        <p:nvPicPr>
          <p:cNvPr id="6" name="Picture 5" descr="CREATE_--_New_York_Create_General_Staff_-_2014-07-04_12.59.32-replace this section with the create screenshots from HÇcto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49" y="1202314"/>
            <a:ext cx="8099447" cy="4207886"/>
          </a:xfrm>
          <a:prstGeom prst="rect">
            <a:avLst/>
          </a:prstGeom>
          <a:ln w="63500">
            <a:noFill/>
            <a:round/>
          </a:ln>
          <a:effectLst>
            <a:outerShdw blurRad="127000" dist="635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99882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664</Words>
  <Application>Microsoft Macintosh PowerPoint</Application>
  <PresentationFormat>On-screen Show (16:9)</PresentationFormat>
  <Paragraphs>82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Riva CRM Integration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Trevor Poapst</dc:creator>
  <cp:lastModifiedBy>Trevor Poapst</cp:lastModifiedBy>
  <cp:revision>21</cp:revision>
  <dcterms:created xsi:type="dcterms:W3CDTF">2014-07-07T01:56:10Z</dcterms:created>
  <dcterms:modified xsi:type="dcterms:W3CDTF">2014-07-07T17:56:44Z</dcterms:modified>
</cp:coreProperties>
</file>