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82" r:id="rId2"/>
    <p:sldId id="296" r:id="rId3"/>
    <p:sldId id="295" r:id="rId4"/>
    <p:sldId id="291" r:id="rId5"/>
    <p:sldId id="284" r:id="rId6"/>
    <p:sldId id="285" r:id="rId7"/>
    <p:sldId id="292" r:id="rId8"/>
    <p:sldId id="293" r:id="rId9"/>
    <p:sldId id="29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IAD MS08" initials="TM" lastIdx="0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365D"/>
    <a:srgbClr val="3099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613"/>
    <p:restoredTop sz="94753"/>
  </p:normalViewPr>
  <p:slideViewPr>
    <p:cSldViewPr snapToGrid="0" snapToObjects="1">
      <p:cViewPr varScale="1">
        <p:scale>
          <a:sx n="96" d="100"/>
          <a:sy n="96" d="100"/>
        </p:scale>
        <p:origin x="184" y="3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notes format</a:t>
            </a:r>
          </a:p>
        </p:txBody>
      </p:sp>
      <p:sp>
        <p:nvSpPr>
          <p:cNvPr id="74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sk-SK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&lt;header&gt;</a:t>
            </a:r>
          </a:p>
        </p:txBody>
      </p:sp>
      <p:sp>
        <p:nvSpPr>
          <p:cNvPr id="75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sk-SK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&lt;date/time&gt;</a:t>
            </a:r>
          </a:p>
        </p:txBody>
      </p:sp>
      <p:sp>
        <p:nvSpPr>
          <p:cNvPr id="76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sk-SK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&lt;footer&gt;</a:t>
            </a:r>
          </a:p>
        </p:txBody>
      </p:sp>
      <p:sp>
        <p:nvSpPr>
          <p:cNvPr id="77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F9777EA9-BA0C-4417-94F5-08FFC0D0551D}" type="slidenum">
              <a:rPr lang="sk-SK" sz="1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‹#›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041127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 more emails excels sheets </a:t>
            </a:r>
            <a:r>
              <a:rPr lang="en-US" baseline="0" dirty="0" err="1"/>
              <a:t>averything</a:t>
            </a:r>
            <a:r>
              <a:rPr lang="en-US" baseline="0" dirty="0"/>
              <a:t> in one intuitive </a:t>
            </a:r>
            <a:r>
              <a:rPr lang="en-US" baseline="0" dirty="0" err="1"/>
              <a:t>platfrom</a:t>
            </a:r>
            <a:r>
              <a:rPr lang="en-US" baseline="0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9777EA9-BA0C-4417-94F5-08FFC0D0551D}" type="slidenum">
              <a:rPr lang="sk-SK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2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93144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Kazd</a:t>
            </a:r>
            <a:r>
              <a:rPr lang="en-US" dirty="0"/>
              <a:t> je v </a:t>
            </a:r>
            <a:r>
              <a:rPr lang="en-US" dirty="0" err="1"/>
              <a:t>Kontentine</a:t>
            </a:r>
            <a:r>
              <a:rPr lang="en-US" dirty="0"/>
              <a:t> ma </a:t>
            </a:r>
            <a:r>
              <a:rPr lang="en-US" dirty="0" err="1"/>
              <a:t>definovanu</a:t>
            </a:r>
            <a:r>
              <a:rPr lang="en-US" baseline="0" dirty="0"/>
              <a:t> </a:t>
            </a:r>
            <a:r>
              <a:rPr lang="en-US" baseline="0" dirty="0" err="1"/>
              <a:t>rolu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vsetky</a:t>
            </a:r>
            <a:r>
              <a:rPr lang="en-US" baseline="0" dirty="0"/>
              <a:t> </a:t>
            </a:r>
            <a:r>
              <a:rPr lang="en-US" baseline="0" dirty="0" err="1"/>
              <a:t>formty</a:t>
            </a:r>
            <a:r>
              <a:rPr lang="en-US" baseline="0" dirty="0"/>
              <a:t> v live preview, </a:t>
            </a:r>
            <a:r>
              <a:rPr lang="en-US" baseline="0" dirty="0" err="1"/>
              <a:t>takto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feedbackuje</a:t>
            </a:r>
            <a:r>
              <a:rPr lang="en-US" baseline="0" dirty="0"/>
              <a:t> a </a:t>
            </a:r>
            <a:r>
              <a:rPr lang="en-US" baseline="0" dirty="0" err="1"/>
              <a:t>schvaluje</a:t>
            </a:r>
            <a:r>
              <a:rPr lang="en-US" baseline="0" dirty="0"/>
              <a:t> a </a:t>
            </a:r>
            <a:r>
              <a:rPr lang="en-US" baseline="0" dirty="0" err="1"/>
              <a:t>takto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posielaju</a:t>
            </a:r>
            <a:r>
              <a:rPr lang="en-US" baseline="0" dirty="0"/>
              <a:t> </a:t>
            </a:r>
            <a:r>
              <a:rPr lang="en-US" baseline="0" dirty="0" err="1"/>
              <a:t>tasky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 more emails excels sheets </a:t>
            </a:r>
            <a:r>
              <a:rPr lang="en-US" baseline="0" dirty="0" err="1"/>
              <a:t>averything</a:t>
            </a:r>
            <a:r>
              <a:rPr lang="en-US" baseline="0" dirty="0"/>
              <a:t> in one intuitive </a:t>
            </a:r>
            <a:r>
              <a:rPr lang="en-US" baseline="0" dirty="0" err="1"/>
              <a:t>platfrom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9777EA9-BA0C-4417-94F5-08FFC0D0551D}" type="slidenum">
              <a:rPr lang="sk-SK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3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8030689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Kazd</a:t>
            </a:r>
            <a:r>
              <a:rPr lang="en-US" dirty="0"/>
              <a:t> je v </a:t>
            </a:r>
            <a:r>
              <a:rPr lang="en-US" dirty="0" err="1"/>
              <a:t>Kontentine</a:t>
            </a:r>
            <a:r>
              <a:rPr lang="en-US" dirty="0"/>
              <a:t> ma </a:t>
            </a:r>
            <a:r>
              <a:rPr lang="en-US" dirty="0" err="1"/>
              <a:t>definovanu</a:t>
            </a:r>
            <a:r>
              <a:rPr lang="en-US" baseline="0" dirty="0"/>
              <a:t> </a:t>
            </a:r>
            <a:r>
              <a:rPr lang="en-US" baseline="0" dirty="0" err="1"/>
              <a:t>rolu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vsetky</a:t>
            </a:r>
            <a:r>
              <a:rPr lang="en-US" baseline="0" dirty="0"/>
              <a:t> </a:t>
            </a:r>
            <a:r>
              <a:rPr lang="en-US" baseline="0" dirty="0" err="1"/>
              <a:t>formty</a:t>
            </a:r>
            <a:r>
              <a:rPr lang="en-US" baseline="0" dirty="0"/>
              <a:t> v live preview, </a:t>
            </a:r>
            <a:r>
              <a:rPr lang="en-US" baseline="0" dirty="0" err="1"/>
              <a:t>takto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feedbackuje</a:t>
            </a:r>
            <a:r>
              <a:rPr lang="en-US" baseline="0" dirty="0"/>
              <a:t> a </a:t>
            </a:r>
            <a:r>
              <a:rPr lang="en-US" baseline="0" dirty="0" err="1"/>
              <a:t>schvaluje</a:t>
            </a:r>
            <a:r>
              <a:rPr lang="en-US" baseline="0" dirty="0"/>
              <a:t> a </a:t>
            </a:r>
            <a:r>
              <a:rPr lang="en-US" baseline="0" dirty="0" err="1"/>
              <a:t>takto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posielaju</a:t>
            </a:r>
            <a:r>
              <a:rPr lang="en-US" baseline="0" dirty="0"/>
              <a:t> </a:t>
            </a:r>
            <a:r>
              <a:rPr lang="en-US" baseline="0" dirty="0" err="1"/>
              <a:t>tasky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 more emails excels sheets </a:t>
            </a:r>
            <a:r>
              <a:rPr lang="en-US" baseline="0" dirty="0" err="1"/>
              <a:t>averything</a:t>
            </a:r>
            <a:r>
              <a:rPr lang="en-US" baseline="0" dirty="0"/>
              <a:t> in one intuitive </a:t>
            </a:r>
            <a:r>
              <a:rPr lang="en-US" baseline="0" dirty="0" err="1"/>
              <a:t>platfrom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9777EA9-BA0C-4417-94F5-08FFC0D0551D}" type="slidenum">
              <a:rPr lang="sk-SK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5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56543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Kazd</a:t>
            </a:r>
            <a:r>
              <a:rPr lang="en-US" dirty="0"/>
              <a:t> je v </a:t>
            </a:r>
            <a:r>
              <a:rPr lang="en-US" dirty="0" err="1"/>
              <a:t>Kontentine</a:t>
            </a:r>
            <a:r>
              <a:rPr lang="en-US" dirty="0"/>
              <a:t> ma </a:t>
            </a:r>
            <a:r>
              <a:rPr lang="en-US" dirty="0" err="1"/>
              <a:t>definovanu</a:t>
            </a:r>
            <a:r>
              <a:rPr lang="en-US" baseline="0" dirty="0"/>
              <a:t> </a:t>
            </a:r>
            <a:r>
              <a:rPr lang="en-US" baseline="0" dirty="0" err="1"/>
              <a:t>rolu</a:t>
            </a:r>
            <a:r>
              <a:rPr lang="en-US" baseline="0" dirty="0"/>
              <a:t>, </a:t>
            </a:r>
            <a:r>
              <a:rPr lang="en-US" baseline="0" dirty="0" err="1"/>
              <a:t>su</a:t>
            </a:r>
            <a:r>
              <a:rPr lang="en-US" baseline="0" dirty="0"/>
              <a:t> </a:t>
            </a:r>
            <a:r>
              <a:rPr lang="en-US" baseline="0" dirty="0" err="1"/>
              <a:t>vsetky</a:t>
            </a:r>
            <a:r>
              <a:rPr lang="en-US" baseline="0" dirty="0"/>
              <a:t> </a:t>
            </a:r>
            <a:r>
              <a:rPr lang="en-US" baseline="0" dirty="0" err="1"/>
              <a:t>formty</a:t>
            </a:r>
            <a:r>
              <a:rPr lang="en-US" baseline="0" dirty="0"/>
              <a:t> v live preview, </a:t>
            </a:r>
            <a:r>
              <a:rPr lang="en-US" baseline="0" dirty="0" err="1"/>
              <a:t>takto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feedbackuje</a:t>
            </a:r>
            <a:r>
              <a:rPr lang="en-US" baseline="0" dirty="0"/>
              <a:t> a </a:t>
            </a:r>
            <a:r>
              <a:rPr lang="en-US" baseline="0" dirty="0" err="1"/>
              <a:t>schvaluje</a:t>
            </a:r>
            <a:r>
              <a:rPr lang="en-US" baseline="0" dirty="0"/>
              <a:t> a </a:t>
            </a:r>
            <a:r>
              <a:rPr lang="en-US" baseline="0" dirty="0" err="1"/>
              <a:t>takto</a:t>
            </a:r>
            <a:r>
              <a:rPr lang="en-US" baseline="0" dirty="0"/>
              <a:t> </a:t>
            </a:r>
            <a:r>
              <a:rPr lang="en-US" baseline="0" dirty="0" err="1"/>
              <a:t>sa</a:t>
            </a:r>
            <a:r>
              <a:rPr lang="en-US" baseline="0" dirty="0"/>
              <a:t> </a:t>
            </a:r>
            <a:r>
              <a:rPr lang="en-US" baseline="0" dirty="0" err="1"/>
              <a:t>posielaju</a:t>
            </a:r>
            <a:r>
              <a:rPr lang="en-US" baseline="0" dirty="0"/>
              <a:t> </a:t>
            </a:r>
            <a:r>
              <a:rPr lang="en-US" baseline="0" dirty="0" err="1"/>
              <a:t>tasky</a:t>
            </a:r>
            <a:r>
              <a:rPr lang="en-US" baseline="0" dirty="0"/>
              <a:t>. </a:t>
            </a:r>
          </a:p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No more emails excels sheets </a:t>
            </a:r>
            <a:r>
              <a:rPr lang="en-US" baseline="0" dirty="0" err="1"/>
              <a:t>averything</a:t>
            </a:r>
            <a:r>
              <a:rPr lang="en-US" baseline="0" dirty="0"/>
              <a:t> in one intuitive </a:t>
            </a:r>
            <a:r>
              <a:rPr lang="en-US" baseline="0" dirty="0" err="1"/>
              <a:t>platfrom</a:t>
            </a:r>
            <a:r>
              <a:rPr lang="en-US" baseline="0"/>
              <a:t>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9777EA9-BA0C-4417-94F5-08FFC0D0551D}" type="slidenum">
              <a:rPr lang="sk-SK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6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248106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algn="r"/>
            <a:fld id="{F9777EA9-BA0C-4417-94F5-08FFC0D0551D}" type="slidenum">
              <a:rPr lang="sk-SK" sz="1400" b="0" strike="noStrike" spc="-1" smtClean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imes New Roman"/>
              </a:rPr>
              <a:t>7</a:t>
            </a:fld>
            <a:endParaRPr lang="sk-SK" sz="1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57100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4" name="Picture 33"/>
          <p:cNvPicPr/>
          <p:nvPr/>
        </p:nvPicPr>
        <p:blipFill>
          <a:blip r:embed="rId2"/>
          <a:stretch/>
        </p:blipFill>
        <p:spPr>
          <a:xfrm>
            <a:off x="3602520" y="1604520"/>
            <a:ext cx="4985640" cy="3977280"/>
          </a:xfrm>
          <a:prstGeom prst="rect">
            <a:avLst/>
          </a:prstGeom>
          <a:ln>
            <a:noFill/>
          </a:ln>
        </p:spPr>
      </p:pic>
      <p:pic>
        <p:nvPicPr>
          <p:cNvPr id="35" name="Picture 34"/>
          <p:cNvPicPr/>
          <p:nvPr/>
        </p:nvPicPr>
        <p:blipFill>
          <a:blip r:embed="rId2"/>
          <a:stretch/>
        </p:blipFill>
        <p:spPr>
          <a:xfrm>
            <a:off x="3602520" y="1604520"/>
            <a:ext cx="4985640" cy="3977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sk-SK" sz="44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/>
          <a:lstStyle/>
          <a:p>
            <a:endParaRPr lang="sk-SK" sz="3200" b="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sk-SK" sz="4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32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Click to edit the outline text format</a:t>
            </a:r>
          </a:p>
          <a:p>
            <a:pPr marL="864000" lvl="1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8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Second Outline Level</a:t>
            </a:r>
          </a:p>
          <a:p>
            <a:pPr marL="1296000" lvl="2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4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Third Outline Level</a:t>
            </a:r>
          </a:p>
          <a:p>
            <a:pPr marL="1728000" lvl="3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Fourth Outline Level</a:t>
            </a:r>
          </a:p>
          <a:p>
            <a:pPr marL="2160000" lvl="4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Fifth Outline Level</a:t>
            </a:r>
          </a:p>
          <a:p>
            <a:pPr marL="2592000" lvl="5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Sixth Outline Level</a:t>
            </a:r>
          </a:p>
          <a:p>
            <a:pPr marL="3024000" lvl="6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sk-SK" sz="2000" b="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tiff"/><Relationship Id="rId18" Type="http://schemas.openxmlformats.org/officeDocument/2006/relationships/image" Target="../media/image24.tiff"/><Relationship Id="rId3" Type="http://schemas.openxmlformats.org/officeDocument/2006/relationships/image" Target="../media/image2.png"/><Relationship Id="rId7" Type="http://schemas.openxmlformats.org/officeDocument/2006/relationships/image" Target="../media/image13.png"/><Relationship Id="rId12" Type="http://schemas.openxmlformats.org/officeDocument/2006/relationships/image" Target="../media/image18.tiff"/><Relationship Id="rId17" Type="http://schemas.openxmlformats.org/officeDocument/2006/relationships/image" Target="../media/image23.tiff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2.tif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1.tiff"/><Relationship Id="rId10" Type="http://schemas.openxmlformats.org/officeDocument/2006/relationships/image" Target="../media/image16.png"/><Relationship Id="rId19" Type="http://schemas.openxmlformats.org/officeDocument/2006/relationships/image" Target="../media/image25.tiff"/><Relationship Id="rId4" Type="http://schemas.openxmlformats.org/officeDocument/2006/relationships/image" Target="../media/image10.tif"/><Relationship Id="rId9" Type="http://schemas.openxmlformats.org/officeDocument/2006/relationships/image" Target="../media/image15.jpeg"/><Relationship Id="rId14" Type="http://schemas.openxmlformats.org/officeDocument/2006/relationships/image" Target="../media/image20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xJaKsM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/>
          <p:cNvPicPr/>
          <p:nvPr/>
        </p:nvPicPr>
        <p:blipFill rotWithShape="1">
          <a:blip r:embed="rId2"/>
          <a:srcRect t="-3" b="-453"/>
          <a:stretch/>
        </p:blipFill>
        <p:spPr>
          <a:xfrm>
            <a:off x="-3" y="0"/>
            <a:ext cx="12192000" cy="6887880"/>
          </a:xfrm>
          <a:prstGeom prst="rect">
            <a:avLst/>
          </a:prstGeom>
          <a:ln>
            <a:noFill/>
          </a:ln>
          <a:effectLst>
            <a:innerShdw blurRad="63500" dist="50800" dir="16200000">
              <a:srgbClr val="000000">
                <a:alpha val="25000"/>
              </a:srgbClr>
            </a:innerShdw>
          </a:effectLst>
        </p:spPr>
      </p:pic>
      <p:sp>
        <p:nvSpPr>
          <p:cNvPr id="79" name="CustomShape 1"/>
          <p:cNvSpPr/>
          <p:nvPr/>
        </p:nvSpPr>
        <p:spPr>
          <a:xfrm>
            <a:off x="0" y="-29880"/>
            <a:ext cx="12192001" cy="6887880"/>
          </a:xfrm>
          <a:prstGeom prst="rect">
            <a:avLst/>
          </a:prstGeom>
          <a:solidFill>
            <a:schemeClr val="accent1">
              <a:alpha val="78000"/>
            </a:schemeClr>
          </a:solidFill>
          <a:ln>
            <a:noFill/>
            <a:round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6" name="CustomShape 2"/>
          <p:cNvSpPr/>
          <p:nvPr/>
        </p:nvSpPr>
        <p:spPr>
          <a:xfrm>
            <a:off x="1013609" y="4544208"/>
            <a:ext cx="106668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4400" b="1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The most intuitive social media tool tailored for agencies and clients </a:t>
            </a:r>
            <a:endParaRPr lang="en-US" sz="4400" b="1" dirty="0">
              <a:solidFill>
                <a:schemeClr val="bg1"/>
              </a:solidFill>
              <a:effectLst/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8" name="Picture 4"/>
          <p:cNvPicPr/>
          <p:nvPr/>
        </p:nvPicPr>
        <p:blipFill>
          <a:blip r:embed="rId3"/>
          <a:stretch/>
        </p:blipFill>
        <p:spPr>
          <a:xfrm>
            <a:off x="2547711" y="1032338"/>
            <a:ext cx="7598596" cy="351187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68357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" y="0"/>
            <a:ext cx="770017" cy="6858000"/>
          </a:xfrm>
          <a:prstGeom prst="rect">
            <a:avLst/>
          </a:prstGeom>
        </p:spPr>
      </p:pic>
      <p:sp>
        <p:nvSpPr>
          <p:cNvPr id="12" name="CustomShape 2"/>
          <p:cNvSpPr/>
          <p:nvPr/>
        </p:nvSpPr>
        <p:spPr>
          <a:xfrm>
            <a:off x="388270" y="400490"/>
            <a:ext cx="12191040" cy="295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Social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Media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Managament</a:t>
            </a:r>
            <a:endParaRPr lang="sk-SK" sz="4000" b="1" spc="-1" dirty="0">
              <a:solidFill>
                <a:srgbClr val="3099F9"/>
              </a:solidFill>
              <a:uFill>
                <a:solidFill>
                  <a:srgbClr val="FFFFFF"/>
                </a:solidFill>
              </a:uFill>
              <a:latin typeface="Gotham Book"/>
              <a:ea typeface="Gotham Book"/>
            </a:endParaRPr>
          </a:p>
          <a:p>
            <a:pPr algn="ctr">
              <a:lnSpc>
                <a:spcPct val="100000"/>
              </a:lnSpc>
            </a:pP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has a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complicated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worflow</a:t>
            </a:r>
            <a:endParaRPr lang="sk-SK" sz="1600" b="1" spc="-1" dirty="0">
              <a:solidFill>
                <a:srgbClr val="3099F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1375297" y="2066867"/>
            <a:ext cx="95440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Agencies spend </a:t>
            </a:r>
            <a:r>
              <a:rPr lang="en-US" sz="2000" b="1" dirty="0">
                <a:solidFill>
                  <a:srgbClr val="FF0000"/>
                </a:solidFill>
                <a:latin typeface="Gotham Book" charset="0"/>
                <a:ea typeface="Gotham Book" charset="0"/>
                <a:cs typeface="Gotham Book" charset="0"/>
              </a:rPr>
              <a:t>40% of time</a:t>
            </a:r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 </a:t>
            </a:r>
          </a:p>
          <a:p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on operational tasks*:</a:t>
            </a:r>
          </a:p>
          <a:p>
            <a:endParaRPr lang="en-US" sz="2000" b="1" dirty="0">
              <a:solidFill>
                <a:schemeClr val="tx2"/>
              </a:solidFill>
              <a:latin typeface="Gotham Book" charset="0"/>
              <a:ea typeface="Gotham Book" charset="0"/>
              <a:cs typeface="Gotham Book" charset="0"/>
            </a:endParaRP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Files exchange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Internal communication</a:t>
            </a:r>
          </a:p>
          <a:p>
            <a:pPr marL="342900" indent="-342900">
              <a:buFontTx/>
              <a:buChar char="-"/>
            </a:pPr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Content approvals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2207247" y="6550223"/>
            <a:ext cx="119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* Average estimate according to our own research made with more than 500 companies (brands and agencies)</a:t>
            </a:r>
            <a:endParaRPr lang="en-US" sz="1400" b="1" dirty="0">
              <a:solidFill>
                <a:srgbClr val="FF0000"/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1275912" y="4458922"/>
            <a:ext cx="9544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What if this can be reduced,</a:t>
            </a:r>
          </a:p>
          <a:p>
            <a:r>
              <a:rPr lang="en-US" sz="20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while improving the content quality?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6"/>
          <a:stretch/>
        </p:blipFill>
        <p:spPr>
          <a:xfrm>
            <a:off x="6649955" y="2214088"/>
            <a:ext cx="4990868" cy="357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0079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" y="0"/>
            <a:ext cx="770017" cy="6858000"/>
          </a:xfrm>
          <a:prstGeom prst="rect">
            <a:avLst/>
          </a:prstGeom>
        </p:spPr>
      </p:pic>
      <p:sp>
        <p:nvSpPr>
          <p:cNvPr id="12" name="CustomShape 2"/>
          <p:cNvSpPr/>
          <p:nvPr/>
        </p:nvSpPr>
        <p:spPr>
          <a:xfrm>
            <a:off x="386820" y="601764"/>
            <a:ext cx="12191040" cy="295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k-SK" sz="4000" b="1" strike="noStrike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Introducing</a:t>
            </a:r>
            <a:r>
              <a:rPr lang="sk-SK" sz="4000" b="1" strike="noStrike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trike="noStrike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Kontentino</a:t>
            </a:r>
            <a:endParaRPr lang="sk-SK" sz="1600" b="1" strike="noStrike" spc="-1" dirty="0">
              <a:solidFill>
                <a:srgbClr val="3099F9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496" y="0"/>
            <a:ext cx="11418721" cy="687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729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2">
            <a:extLst>
              <a:ext uri="{FF2B5EF4-FFF2-40B4-BE49-F238E27FC236}">
                <a16:creationId xmlns:a16="http://schemas.microsoft.com/office/drawing/2014/main" id="{5E71FC41-2EC4-9B43-8318-5187C0BC4879}"/>
              </a:ext>
            </a:extLst>
          </p:cNvPr>
          <p:cNvSpPr/>
          <p:nvPr/>
        </p:nvSpPr>
        <p:spPr>
          <a:xfrm>
            <a:off x="494676" y="0"/>
            <a:ext cx="7670800" cy="316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r>
              <a:rPr lang="en-US" sz="4400" b="1" spc="-1" dirty="0">
                <a:solidFill>
                  <a:srgbClr val="2099F9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7013857" y="5158944"/>
            <a:ext cx="50575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A1B4102B-1560-E444-BF01-4C99D08C4A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" y="0"/>
            <a:ext cx="770017" cy="6858000"/>
          </a:xfrm>
          <a:prstGeom prst="rect">
            <a:avLst/>
          </a:prstGeom>
        </p:spPr>
      </p:pic>
      <p:sp>
        <p:nvSpPr>
          <p:cNvPr id="13" name="CustomShape 3"/>
          <p:cNvSpPr/>
          <p:nvPr/>
        </p:nvSpPr>
        <p:spPr>
          <a:xfrm>
            <a:off x="773279" y="719740"/>
            <a:ext cx="112316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Kontentino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reduces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operational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time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when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managing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global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social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media</a:t>
            </a:r>
            <a:r>
              <a:rPr lang="sk-SK" sz="36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content</a:t>
            </a:r>
            <a:endParaRPr lang="sk-SK" sz="3600" b="1" spc="-1" dirty="0">
              <a:solidFill>
                <a:srgbClr val="3099F9"/>
              </a:solidFill>
              <a:uFill>
                <a:solidFill>
                  <a:srgbClr val="FFFFFF"/>
                </a:solidFill>
              </a:uFill>
              <a:latin typeface="Gotham Book"/>
              <a:ea typeface="Gotham Book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1792172" y="3188090"/>
            <a:ext cx="95440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1 hour saved per day =&gt; </a:t>
            </a:r>
          </a:p>
          <a:p>
            <a:r>
              <a:rPr lang="en-US" sz="32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5 hours per week =&gt; </a:t>
            </a:r>
          </a:p>
          <a:p>
            <a:r>
              <a:rPr lang="en-US" sz="3200" b="1" dirty="0">
                <a:solidFill>
                  <a:srgbClr val="00B050"/>
                </a:solidFill>
                <a:latin typeface="Gotham Book" charset="0"/>
                <a:ea typeface="Gotham Book" charset="0"/>
                <a:cs typeface="Gotham Book" charset="0"/>
              </a:rPr>
              <a:t>20 hours per month*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2207247" y="6550223"/>
            <a:ext cx="119164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* Average estimate according to our own research made with more than 500 companies (brands and agencies)</a:t>
            </a:r>
            <a:endParaRPr lang="en-US" sz="1400" b="1" dirty="0">
              <a:solidFill>
                <a:srgbClr val="FF0000"/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7E009C-2F70-0D47-8A67-7AD712B1EA8A}"/>
              </a:ext>
            </a:extLst>
          </p:cNvPr>
          <p:cNvSpPr txBox="1"/>
          <p:nvPr/>
        </p:nvSpPr>
        <p:spPr>
          <a:xfrm>
            <a:off x="7923276" y="3680532"/>
            <a:ext cx="9544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rPr>
              <a:t>PER PERSON</a:t>
            </a:r>
          </a:p>
        </p:txBody>
      </p:sp>
    </p:spTree>
    <p:extLst>
      <p:ext uri="{BB962C8B-B14F-4D97-AF65-F5344CB8AC3E}">
        <p14:creationId xmlns:p14="http://schemas.microsoft.com/office/powerpoint/2010/main" val="7565884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" y="0"/>
            <a:ext cx="770017" cy="6858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830923" y="1622720"/>
            <a:ext cx="31135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r>
              <a:rPr lang="en-US" sz="1800" dirty="0"/>
              <a:t>Social media managers are able to: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assign creative tasks to other team members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co-create creative assets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800" dirty="0"/>
              <a:t>get the overview of created posts in the most intuitive calendar.</a:t>
            </a:r>
          </a:p>
        </p:txBody>
      </p:sp>
      <p:sp>
        <p:nvSpPr>
          <p:cNvPr id="14" name="CustomShape 3"/>
          <p:cNvSpPr/>
          <p:nvPr/>
        </p:nvSpPr>
        <p:spPr>
          <a:xfrm>
            <a:off x="960360" y="480800"/>
            <a:ext cx="112316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All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posts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in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one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intuitive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platform</a:t>
            </a:r>
            <a:endParaRPr lang="sk-SK" sz="4000" b="1" spc="-1" dirty="0">
              <a:solidFill>
                <a:srgbClr val="3099F9"/>
              </a:solidFill>
              <a:uFill>
                <a:solidFill>
                  <a:srgbClr val="FFFFFF"/>
                </a:solidFill>
              </a:uFill>
              <a:latin typeface="Gotham Book"/>
              <a:ea typeface="Gotham Book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078410" y="4808523"/>
            <a:ext cx="311359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tx2"/>
                </a:solidFill>
                <a:latin typeface="Gotham Book" charset="0"/>
                <a:ea typeface="Gotham Book" charset="0"/>
                <a:cs typeface="Gotham Book" charset="0"/>
              </a:defRPr>
            </a:lvl1pPr>
          </a:lstStyle>
          <a:p>
            <a:r>
              <a:rPr lang="en-US" sz="1800" dirty="0" err="1"/>
              <a:t>Kontentino</a:t>
            </a:r>
            <a:r>
              <a:rPr lang="en-US" sz="1800" dirty="0"/>
              <a:t> supports creation and scheduling of all the post formats (including 360 photos, stories and carousels)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" r="3307"/>
          <a:stretch/>
        </p:blipFill>
        <p:spPr>
          <a:xfrm>
            <a:off x="960360" y="1622720"/>
            <a:ext cx="7769408" cy="4204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131239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" y="0"/>
            <a:ext cx="770017" cy="6858000"/>
          </a:xfrm>
          <a:prstGeom prst="rect">
            <a:avLst/>
          </a:prstGeom>
        </p:spPr>
      </p:pic>
      <p:sp>
        <p:nvSpPr>
          <p:cNvPr id="8" name="CustomShape 3"/>
          <p:cNvSpPr/>
          <p:nvPr/>
        </p:nvSpPr>
        <p:spPr>
          <a:xfrm>
            <a:off x="960360" y="660303"/>
            <a:ext cx="1123164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Live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previews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and </a:t>
            </a:r>
            <a:r>
              <a:rPr lang="sk-SK" sz="4000" b="1" spc="-1" dirty="0" err="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immediate</a:t>
            </a:r>
            <a:r>
              <a:rPr lang="sk-SK" sz="4000" b="1" spc="-1" dirty="0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feedback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17025" y="5883061"/>
            <a:ext cx="101418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17365D"/>
                </a:solidFill>
                <a:latin typeface="Gotham Book" charset="0"/>
                <a:ea typeface="Gotham Book" charset="0"/>
                <a:cs typeface="Gotham Book" charset="0"/>
              </a:rPr>
              <a:t>Supervisors can feedback and approve post drafts right next to the pixel perfect </a:t>
            </a:r>
            <a:r>
              <a:rPr lang="en-US" b="1">
                <a:solidFill>
                  <a:srgbClr val="17365D"/>
                </a:solidFill>
                <a:latin typeface="Gotham Book" charset="0"/>
                <a:ea typeface="Gotham Book" charset="0"/>
                <a:cs typeface="Gotham Book" charset="0"/>
              </a:rPr>
              <a:t>previews for all post formats </a:t>
            </a:r>
            <a:endParaRPr lang="en-US" b="1" dirty="0">
              <a:solidFill>
                <a:srgbClr val="17365D"/>
              </a:solidFill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82" t="16827" r="12122" b="7608"/>
          <a:stretch/>
        </p:blipFill>
        <p:spPr>
          <a:xfrm>
            <a:off x="960360" y="1574965"/>
            <a:ext cx="6523347" cy="406997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3" t="4689" r="22148" b="7769"/>
          <a:stretch/>
        </p:blipFill>
        <p:spPr>
          <a:xfrm>
            <a:off x="7670788" y="1574965"/>
            <a:ext cx="4076950" cy="362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661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2"/>
          <p:cNvPicPr/>
          <p:nvPr/>
        </p:nvPicPr>
        <p:blipFill>
          <a:blip r:embed="rId3"/>
          <a:stretch/>
        </p:blipFill>
        <p:spPr>
          <a:xfrm>
            <a:off x="-493920" y="0"/>
            <a:ext cx="12685920" cy="6859800"/>
          </a:xfrm>
          <a:prstGeom prst="rect">
            <a:avLst/>
          </a:prstGeom>
          <a:ln>
            <a:noFill/>
          </a:ln>
          <a:effectLst>
            <a:innerShdw blurRad="63500" dist="50800" dir="16200000">
              <a:srgbClr val="000000">
                <a:alpha val="25000"/>
              </a:srgbClr>
            </a:innerShdw>
          </a:effectLst>
        </p:spPr>
      </p:pic>
      <p:sp>
        <p:nvSpPr>
          <p:cNvPr id="137" name="CustomShape 1"/>
          <p:cNvSpPr/>
          <p:nvPr/>
        </p:nvSpPr>
        <p:spPr>
          <a:xfrm>
            <a:off x="-503635" y="-107075"/>
            <a:ext cx="12685920" cy="7073950"/>
          </a:xfrm>
          <a:prstGeom prst="rect">
            <a:avLst/>
          </a:prstGeom>
          <a:solidFill>
            <a:schemeClr val="accent1">
              <a:alpha val="82000"/>
            </a:schemeClr>
          </a:solidFill>
          <a:ln>
            <a:round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en-US" dirty="0"/>
          </a:p>
        </p:txBody>
      </p:sp>
      <p:sp>
        <p:nvSpPr>
          <p:cNvPr id="5" name="CustomShape 3"/>
          <p:cNvSpPr/>
          <p:nvPr/>
        </p:nvSpPr>
        <p:spPr>
          <a:xfrm>
            <a:off x="0" y="1543591"/>
            <a:ext cx="12472339" cy="248297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endParaRPr lang="sk-SK" sz="28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Open Sans"/>
              <a:ea typeface="DejaVu Sans"/>
            </a:endParaRPr>
          </a:p>
        </p:txBody>
      </p:sp>
      <p:sp>
        <p:nvSpPr>
          <p:cNvPr id="6" name="CustomShape 2"/>
          <p:cNvSpPr/>
          <p:nvPr/>
        </p:nvSpPr>
        <p:spPr>
          <a:xfrm>
            <a:off x="767387" y="348544"/>
            <a:ext cx="10666800" cy="1141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/>
            <a:r>
              <a:rPr lang="sk-SK" sz="3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More </a:t>
            </a:r>
            <a:r>
              <a:rPr lang="sk-SK" sz="36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than</a:t>
            </a:r>
            <a:r>
              <a:rPr lang="sk-SK" sz="3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500 </a:t>
            </a:r>
            <a:r>
              <a:rPr lang="sk-SK" sz="36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global</a:t>
            </a:r>
            <a:r>
              <a:rPr lang="sk-SK" sz="3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agencies</a:t>
            </a:r>
            <a:r>
              <a:rPr lang="sk-SK" sz="3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and </a:t>
            </a:r>
            <a:r>
              <a:rPr lang="sk-SK" sz="36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brands</a:t>
            </a:r>
            <a:endParaRPr lang="sk-SK" sz="36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/>
              <a:ea typeface="Gotham Book"/>
            </a:endParaRPr>
          </a:p>
          <a:p>
            <a:pPr algn="ctr"/>
            <a:r>
              <a:rPr lang="sk-SK" sz="36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enjoying</a:t>
            </a:r>
            <a:r>
              <a:rPr lang="sk-SK" sz="3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</a:t>
            </a:r>
            <a:r>
              <a:rPr lang="sk-SK" sz="36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Kontentino</a:t>
            </a:r>
            <a:r>
              <a:rPr lang="sk-SK" sz="36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rPr>
              <a:t>  </a:t>
            </a:r>
          </a:p>
        </p:txBody>
      </p:sp>
      <p:pic>
        <p:nvPicPr>
          <p:cNvPr id="37" name="Picture 36"/>
          <p:cNvPicPr/>
          <p:nvPr/>
        </p:nvPicPr>
        <p:blipFill>
          <a:blip r:embed="rId4"/>
          <a:stretch/>
        </p:blipFill>
        <p:spPr>
          <a:xfrm>
            <a:off x="9500254" y="3767686"/>
            <a:ext cx="819592" cy="816398"/>
          </a:xfrm>
          <a:prstGeom prst="rect">
            <a:avLst/>
          </a:prstGeom>
          <a:ln>
            <a:noFill/>
          </a:ln>
        </p:spPr>
      </p:pic>
      <p:sp>
        <p:nvSpPr>
          <p:cNvPr id="4" name="Rectangle 3"/>
          <p:cNvSpPr/>
          <p:nvPr/>
        </p:nvSpPr>
        <p:spPr>
          <a:xfrm>
            <a:off x="-641685" y="1789043"/>
            <a:ext cx="12962021" cy="47670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Content Placeholder 3"/>
          <p:cNvPicPr/>
          <p:nvPr/>
        </p:nvPicPr>
        <p:blipFill>
          <a:blip r:embed="rId5"/>
          <a:stretch/>
        </p:blipFill>
        <p:spPr>
          <a:xfrm>
            <a:off x="1495566" y="4295212"/>
            <a:ext cx="1243469" cy="1054176"/>
          </a:xfrm>
          <a:prstGeom prst="rect">
            <a:avLst/>
          </a:prstGeom>
          <a:ln>
            <a:noFill/>
          </a:ln>
        </p:spPr>
      </p:pic>
      <p:pic>
        <p:nvPicPr>
          <p:cNvPr id="24" name="Picture 4"/>
          <p:cNvPicPr/>
          <p:nvPr/>
        </p:nvPicPr>
        <p:blipFill>
          <a:blip r:embed="rId6"/>
          <a:stretch/>
        </p:blipFill>
        <p:spPr>
          <a:xfrm>
            <a:off x="3789658" y="2308616"/>
            <a:ext cx="1149842" cy="446589"/>
          </a:xfrm>
          <a:prstGeom prst="rect">
            <a:avLst/>
          </a:prstGeom>
          <a:ln>
            <a:noFill/>
          </a:ln>
        </p:spPr>
      </p:pic>
      <p:pic>
        <p:nvPicPr>
          <p:cNvPr id="27" name="Picture 5"/>
          <p:cNvPicPr/>
          <p:nvPr/>
        </p:nvPicPr>
        <p:blipFill>
          <a:blip r:embed="rId7"/>
          <a:stretch/>
        </p:blipFill>
        <p:spPr>
          <a:xfrm>
            <a:off x="1456162" y="2257878"/>
            <a:ext cx="1451052" cy="485426"/>
          </a:xfrm>
          <a:prstGeom prst="rect">
            <a:avLst/>
          </a:prstGeom>
          <a:ln>
            <a:noFill/>
          </a:ln>
        </p:spPr>
      </p:pic>
      <p:pic>
        <p:nvPicPr>
          <p:cNvPr id="31" name="Picture 7"/>
          <p:cNvPicPr/>
          <p:nvPr/>
        </p:nvPicPr>
        <p:blipFill>
          <a:blip r:embed="rId8"/>
          <a:stretch/>
        </p:blipFill>
        <p:spPr>
          <a:xfrm>
            <a:off x="3646743" y="4465545"/>
            <a:ext cx="1530712" cy="450930"/>
          </a:xfrm>
          <a:prstGeom prst="rect">
            <a:avLst/>
          </a:prstGeom>
          <a:ln>
            <a:noFill/>
          </a:ln>
        </p:spPr>
      </p:pic>
      <p:pic>
        <p:nvPicPr>
          <p:cNvPr id="33" name="Picture 9"/>
          <p:cNvPicPr/>
          <p:nvPr/>
        </p:nvPicPr>
        <p:blipFill>
          <a:blip r:embed="rId9"/>
          <a:stretch/>
        </p:blipFill>
        <p:spPr>
          <a:xfrm>
            <a:off x="8792906" y="3139405"/>
            <a:ext cx="1089027" cy="838369"/>
          </a:xfrm>
          <a:prstGeom prst="rect">
            <a:avLst/>
          </a:prstGeom>
          <a:ln>
            <a:noFill/>
          </a:ln>
        </p:spPr>
      </p:pic>
      <p:pic>
        <p:nvPicPr>
          <p:cNvPr id="35" name="Picture 13"/>
          <p:cNvPicPr/>
          <p:nvPr/>
        </p:nvPicPr>
        <p:blipFill>
          <a:blip r:embed="rId10"/>
          <a:stretch/>
        </p:blipFill>
        <p:spPr>
          <a:xfrm>
            <a:off x="6367726" y="2332600"/>
            <a:ext cx="1203404" cy="398619"/>
          </a:xfrm>
          <a:prstGeom prst="rect">
            <a:avLst/>
          </a:prstGeom>
          <a:ln>
            <a:noFill/>
          </a:ln>
        </p:spPr>
      </p:pic>
      <p:pic>
        <p:nvPicPr>
          <p:cNvPr id="38" name="Picture 37"/>
          <p:cNvPicPr/>
          <p:nvPr/>
        </p:nvPicPr>
        <p:blipFill>
          <a:blip r:embed="rId11"/>
          <a:stretch/>
        </p:blipFill>
        <p:spPr>
          <a:xfrm>
            <a:off x="8566753" y="2184691"/>
            <a:ext cx="1451738" cy="568573"/>
          </a:xfrm>
          <a:prstGeom prst="rect">
            <a:avLst/>
          </a:prstGeom>
          <a:ln>
            <a:noFill/>
          </a:ln>
        </p:spPr>
      </p:pic>
      <p:pic>
        <p:nvPicPr>
          <p:cNvPr id="39" name="Picture 38"/>
          <p:cNvPicPr/>
          <p:nvPr/>
        </p:nvPicPr>
        <p:blipFill>
          <a:blip r:embed="rId4"/>
          <a:stretch/>
        </p:blipFill>
        <p:spPr>
          <a:xfrm>
            <a:off x="1749486" y="3165780"/>
            <a:ext cx="735630" cy="732763"/>
          </a:xfrm>
          <a:prstGeom prst="rect">
            <a:avLst/>
          </a:prstGeom>
          <a:ln>
            <a:noFill/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236169" y="5570159"/>
            <a:ext cx="1796716" cy="414137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67726" y="4412709"/>
            <a:ext cx="1392748" cy="10331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4"/>
          <a:srcRect t="31519" b="34650"/>
          <a:stretch/>
        </p:blipFill>
        <p:spPr>
          <a:xfrm>
            <a:off x="1223743" y="5491523"/>
            <a:ext cx="1915889" cy="6481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5"/>
          <a:srcRect t="32500" b="24292"/>
          <a:stretch/>
        </p:blipFill>
        <p:spPr>
          <a:xfrm>
            <a:off x="8656730" y="5456330"/>
            <a:ext cx="1687047" cy="72894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01452" y="5349388"/>
            <a:ext cx="1706435" cy="72950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627943" y="4436202"/>
            <a:ext cx="1691903" cy="64292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/>
          <a:srcRect t="33274" b="35075"/>
          <a:stretch/>
        </p:blipFill>
        <p:spPr>
          <a:xfrm>
            <a:off x="6100787" y="3384428"/>
            <a:ext cx="1999219" cy="4429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65455" y="3009960"/>
            <a:ext cx="1942432" cy="1091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1772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stomShape 2">
            <a:extLst>
              <a:ext uri="{FF2B5EF4-FFF2-40B4-BE49-F238E27FC236}">
                <a16:creationId xmlns:a16="http://schemas.microsoft.com/office/drawing/2014/main" id="{6A85B1EB-900D-C749-AF4E-EA3A558F5AB4}"/>
              </a:ext>
            </a:extLst>
          </p:cNvPr>
          <p:cNvSpPr/>
          <p:nvPr/>
        </p:nvSpPr>
        <p:spPr>
          <a:xfrm>
            <a:off x="780426" y="0"/>
            <a:ext cx="7670800" cy="31665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/>
            <a:endParaRPr lang="en-US" sz="4400" b="1" spc="-1" dirty="0">
              <a:solidFill>
                <a:srgbClr val="2099F9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  <a:p>
            <a:pPr algn="ctr"/>
            <a:endParaRPr lang="en-US" sz="4400" b="1" spc="-1" dirty="0">
              <a:solidFill>
                <a:srgbClr val="2099F9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  <a:p>
            <a:pPr algn="ctr"/>
            <a:r>
              <a:rPr lang="en-US" sz="4400" b="1" spc="-1" dirty="0">
                <a:solidFill>
                  <a:srgbClr val="2099F9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BD8FAB-89D9-CC4E-BC48-55F225575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" y="0"/>
            <a:ext cx="770017" cy="6858000"/>
          </a:xfrm>
          <a:prstGeom prst="rect">
            <a:avLst/>
          </a:prstGeom>
        </p:spPr>
      </p:pic>
      <p:pic>
        <p:nvPicPr>
          <p:cNvPr id="4" name="Picture 3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1226" y="2841061"/>
            <a:ext cx="2382869" cy="2419305"/>
          </a:xfrm>
          <a:prstGeom prst="rect">
            <a:avLst/>
          </a:prstGeom>
        </p:spPr>
      </p:pic>
      <p:sp>
        <p:nvSpPr>
          <p:cNvPr id="5" name="Title 2"/>
          <p:cNvSpPr txBox="1">
            <a:spLocks/>
          </p:cNvSpPr>
          <p:nvPr/>
        </p:nvSpPr>
        <p:spPr>
          <a:xfrm>
            <a:off x="1238809" y="693691"/>
            <a:ext cx="1066800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>
            <a:defPPr>
              <a:defRPr lang="en-US"/>
            </a:defPPr>
            <a:lvl1pPr algn="ctr">
              <a:defRPr sz="4000" b="1" spc="-1">
                <a:solidFill>
                  <a:srgbClr val="3099F9"/>
                </a:solidFill>
                <a:uFill>
                  <a:solidFill>
                    <a:srgbClr val="FFFFFF"/>
                  </a:solidFill>
                </a:uFill>
                <a:latin typeface="Gotham Book"/>
                <a:ea typeface="Gotham Book"/>
              </a:defRPr>
            </a:lvl1pPr>
          </a:lstStyle>
          <a:p>
            <a:r>
              <a:rPr lang="en-US" dirty="0"/>
              <a:t>Recognized &amp; awarded solution for marketing teams</a:t>
            </a:r>
          </a:p>
        </p:txBody>
      </p:sp>
      <p:sp>
        <p:nvSpPr>
          <p:cNvPr id="7" name="Rectangle 6"/>
          <p:cNvSpPr/>
          <p:nvPr/>
        </p:nvSpPr>
        <p:spPr>
          <a:xfrm rot="1681872">
            <a:off x="1968283" y="4820549"/>
            <a:ext cx="2495227" cy="9763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 rot="19940174">
            <a:off x="4171782" y="4826161"/>
            <a:ext cx="2495227" cy="97639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3F25DED-F09C-E344-B764-4087AFC4C6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2"/>
          <a:stretch/>
        </p:blipFill>
        <p:spPr>
          <a:xfrm>
            <a:off x="2211904" y="2961656"/>
            <a:ext cx="2708314" cy="229871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2409" y="2902386"/>
            <a:ext cx="2395965" cy="239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83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2"/>
          <p:cNvPicPr/>
          <p:nvPr/>
        </p:nvPicPr>
        <p:blipFill rotWithShape="1">
          <a:blip r:embed="rId2"/>
          <a:srcRect t="-3" b="-453"/>
          <a:stretch/>
        </p:blipFill>
        <p:spPr>
          <a:xfrm>
            <a:off x="-3" y="0"/>
            <a:ext cx="12192000" cy="6887880"/>
          </a:xfrm>
          <a:prstGeom prst="rect">
            <a:avLst/>
          </a:prstGeom>
          <a:ln>
            <a:noFill/>
          </a:ln>
          <a:effectLst>
            <a:innerShdw blurRad="63500" dist="50800" dir="16200000">
              <a:srgbClr val="000000">
                <a:alpha val="25000"/>
              </a:srgbClr>
            </a:innerShdw>
          </a:effectLst>
        </p:spPr>
      </p:pic>
      <p:sp>
        <p:nvSpPr>
          <p:cNvPr id="79" name="CustomShape 1"/>
          <p:cNvSpPr/>
          <p:nvPr/>
        </p:nvSpPr>
        <p:spPr>
          <a:xfrm>
            <a:off x="-3" y="0"/>
            <a:ext cx="12192001" cy="6887880"/>
          </a:xfrm>
          <a:prstGeom prst="rect">
            <a:avLst/>
          </a:prstGeom>
          <a:solidFill>
            <a:schemeClr val="accent1">
              <a:alpha val="89000"/>
            </a:schemeClr>
          </a:solidFill>
          <a:ln>
            <a:noFill/>
            <a:round/>
          </a:ln>
          <a:effectLst>
            <a:outerShdw sx="1000" sy="1000" algn="ctr" rotWithShape="0">
              <a:srgbClr val="000000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9" name="CustomShape 2">
            <a:extLst>
              <a:ext uri="{FF2B5EF4-FFF2-40B4-BE49-F238E27FC236}">
                <a16:creationId xmlns:a16="http://schemas.microsoft.com/office/drawing/2014/main" id="{732AA7E0-A268-3942-9D8E-E88DE26C858B}"/>
              </a:ext>
            </a:extLst>
          </p:cNvPr>
          <p:cNvSpPr/>
          <p:nvPr/>
        </p:nvSpPr>
        <p:spPr>
          <a:xfrm>
            <a:off x="735497" y="299632"/>
            <a:ext cx="10535478" cy="6558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Ready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to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make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your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social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media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</a:p>
          <a:p>
            <a:pPr algn="ctr">
              <a:lnSpc>
                <a:spcPct val="100000"/>
              </a:lnSpc>
            </a:pP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a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piece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of 🍰 ?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Contact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</a:t>
            </a:r>
            <a:r>
              <a:rPr lang="sk-SK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me</a:t>
            </a:r>
            <a:r>
              <a:rPr lang="sk-SK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 👇</a:t>
            </a:r>
            <a:endParaRPr lang="en-US" sz="44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08" t="-672" r="23294" b="425"/>
          <a:stretch/>
        </p:blipFill>
        <p:spPr>
          <a:xfrm>
            <a:off x="579886" y="2201452"/>
            <a:ext cx="3379525" cy="3368234"/>
          </a:xfrm>
          <a:prstGeom prst="ellipse">
            <a:avLst/>
          </a:prstGeom>
        </p:spPr>
      </p:pic>
      <p:sp>
        <p:nvSpPr>
          <p:cNvPr id="6" name="CustomShape 2">
            <a:extLst>
              <a:ext uri="{FF2B5EF4-FFF2-40B4-BE49-F238E27FC236}">
                <a16:creationId xmlns:a16="http://schemas.microsoft.com/office/drawing/2014/main" id="{732AA7E0-A268-3942-9D8E-E88DE26C858B}"/>
              </a:ext>
            </a:extLst>
          </p:cNvPr>
          <p:cNvSpPr/>
          <p:nvPr/>
        </p:nvSpPr>
        <p:spPr>
          <a:xfrm>
            <a:off x="4498422" y="2201452"/>
            <a:ext cx="11424742" cy="655836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44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Juraj </a:t>
            </a:r>
            <a:r>
              <a:rPr lang="en-US" sz="4400" b="1" spc="-1" dirty="0" err="1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Zamborsky</a:t>
            </a:r>
            <a:endParaRPr lang="en-US" sz="44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  <a:p>
            <a:pPr>
              <a:lnSpc>
                <a:spcPct val="100000"/>
              </a:lnSpc>
            </a:pPr>
            <a:r>
              <a:rPr lang="en-US" sz="2400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Head of Sales &amp; Business Development</a:t>
            </a:r>
          </a:p>
          <a:p>
            <a:pPr>
              <a:lnSpc>
                <a:spcPct val="100000"/>
              </a:lnSpc>
            </a:pPr>
            <a:endParaRPr lang="en-US" sz="28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  <a:p>
            <a:pPr>
              <a:lnSpc>
                <a:spcPct val="100000"/>
              </a:lnSpc>
            </a:pPr>
            <a:r>
              <a:rPr lang="en-US" sz="3200" b="1" spc="-1" dirty="0">
                <a:solidFill>
                  <a:schemeClr val="bg1"/>
                </a:solidFill>
                <a:uFill>
                  <a:solidFill>
                    <a:srgbClr val="FFFFFF"/>
                  </a:solidFill>
                </a:uFill>
                <a:latin typeface="Gotham Book" charset="0"/>
                <a:ea typeface="Gotham Book" charset="0"/>
                <a:cs typeface="Gotham Book" charset="0"/>
              </a:rPr>
              <a:t>juraj@kontentino.com</a:t>
            </a:r>
          </a:p>
          <a:p>
            <a:pPr>
              <a:lnSpc>
                <a:spcPct val="100000"/>
              </a:lnSpc>
            </a:pPr>
            <a:endParaRPr lang="en-US" sz="32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  <a:p>
            <a:r>
              <a:rPr lang="en-US" sz="3200" b="1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Arrange a call: </a:t>
            </a:r>
          </a:p>
          <a:p>
            <a:r>
              <a:rPr lang="en-US" sz="24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https://</a:t>
            </a:r>
            <a:r>
              <a:rPr lang="en-US" sz="2400" dirty="0" err="1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calendly.com</a:t>
            </a:r>
            <a:r>
              <a:rPr lang="en-US" sz="24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kontentino</a:t>
            </a:r>
            <a:r>
              <a:rPr lang="en-US" sz="2400" dirty="0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/</a:t>
            </a:r>
            <a:r>
              <a:rPr lang="en-US" sz="2400" dirty="0" err="1">
                <a:solidFill>
                  <a:schemeClr val="bg1"/>
                </a:solidFill>
                <a:latin typeface="Gotham Book" charset="0"/>
                <a:ea typeface="Gotham Book" charset="0"/>
                <a:cs typeface="Gotham Book" charset="0"/>
              </a:rPr>
              <a:t>demo_zambo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</a:p>
          <a:p>
            <a:pPr>
              <a:lnSpc>
                <a:spcPct val="100000"/>
              </a:lnSpc>
            </a:pPr>
            <a:endParaRPr lang="en-US" sz="32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  <a:p>
            <a:pPr algn="ctr">
              <a:lnSpc>
                <a:spcPct val="100000"/>
              </a:lnSpc>
            </a:pPr>
            <a:endParaRPr lang="en-US" sz="4400" b="1" spc="-1" dirty="0">
              <a:solidFill>
                <a:schemeClr val="bg1"/>
              </a:solidFill>
              <a:uFill>
                <a:solidFill>
                  <a:srgbClr val="FFFFFF"/>
                </a:solidFill>
              </a:uFill>
              <a:latin typeface="Gotham Book" charset="0"/>
              <a:ea typeface="Gotham Book" charset="0"/>
              <a:cs typeface="Gotham 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96059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14886</TotalTime>
  <Words>379</Words>
  <Application>Microsoft Macintosh PowerPoint</Application>
  <PresentationFormat>Widescreen</PresentationFormat>
  <Paragraphs>63</Paragraphs>
  <Slides>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7" baseType="lpstr">
      <vt:lpstr>Arial</vt:lpstr>
      <vt:lpstr>DejaVu Sans</vt:lpstr>
      <vt:lpstr>Gotham Book</vt:lpstr>
      <vt:lpstr>Open Sans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Monthly report Jan/feb2017</dc:title>
  <dc:subject/>
  <dc:creator>TRIAD MS08</dc:creator>
  <dc:description/>
  <cp:lastModifiedBy>Bohumil Pokštefl - kontentino.com (before migration to GSUITE)</cp:lastModifiedBy>
  <cp:revision>142</cp:revision>
  <cp:lastPrinted>2018-09-13T15:17:04Z</cp:lastPrinted>
  <dcterms:created xsi:type="dcterms:W3CDTF">2017-03-06T15:30:25Z</dcterms:created>
  <dcterms:modified xsi:type="dcterms:W3CDTF">2018-11-23T12:46:06Z</dcterms:modified>
  <dc:language>sk-SK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15.0026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2</vt:i4>
  </property>
  <property fmtid="{D5CDD505-2E9C-101B-9397-08002B2CF9AE}" pid="7" name="Notes">
    <vt:i4>1</vt:i4>
  </property>
  <property fmtid="{D5CDD505-2E9C-101B-9397-08002B2CF9AE}" pid="8" name="PresentationFormat">
    <vt:lpwstr>Widescreen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10</vt:i4>
  </property>
</Properties>
</file>