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notesMasterIdLst>
    <p:notesMasterId r:id="rId15"/>
  </p:notesMasterIdLst>
  <p:sldIdLst>
    <p:sldId id="291" r:id="rId2"/>
    <p:sldId id="279" r:id="rId3"/>
    <p:sldId id="280" r:id="rId4"/>
    <p:sldId id="259" r:id="rId5"/>
    <p:sldId id="260" r:id="rId6"/>
    <p:sldId id="261" r:id="rId7"/>
    <p:sldId id="287" r:id="rId8"/>
    <p:sldId id="288" r:id="rId9"/>
    <p:sldId id="283" r:id="rId10"/>
    <p:sldId id="289" r:id="rId11"/>
    <p:sldId id="285" r:id="rId12"/>
    <p:sldId id="282" r:id="rId13"/>
    <p:sldId id="284" r:id="rId14"/>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5CBB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2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GB"/>
          </a:p>
        </p:txBody>
      </p:sp>
      <p:sp>
        <p:nvSpPr>
          <p:cNvPr id="4505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15364"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4506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4506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GB"/>
          </a:p>
        </p:txBody>
      </p:sp>
      <p:sp>
        <p:nvSpPr>
          <p:cNvPr id="4506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BED62DFC-B94E-4AAE-86AF-CCAFFB180DAE}"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fld id="{74FFC323-5413-43C8-B8F7-17556746AD5D}" type="slidenum">
              <a:rPr lang="en-GB" smtClean="0"/>
              <a:pPr/>
              <a:t>4</a:t>
            </a:fld>
            <a:endParaRPr lang="en-GB" smtClean="0"/>
          </a:p>
        </p:txBody>
      </p:sp>
      <p:sp>
        <p:nvSpPr>
          <p:cNvPr id="17411" name="Rectangle 2"/>
          <p:cNvSpPr>
            <a:spLocks noRot="1" noChangeArrowheads="1" noTextEdit="1"/>
          </p:cNvSpPr>
          <p:nvPr>
            <p:ph type="sldImg"/>
          </p:nvPr>
        </p:nvSpPr>
        <p:spPr>
          <a:ln/>
        </p:spPr>
      </p:sp>
      <p:sp>
        <p:nvSpPr>
          <p:cNvPr id="1741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8AC3503D-6780-4F37-A0E9-CB3A6A9BD797}" type="slidenum">
              <a:rPr lang="en-GB" smtClean="0"/>
              <a:pPr/>
              <a:t>5</a:t>
            </a:fld>
            <a:endParaRPr lang="en-GB" smtClean="0"/>
          </a:p>
        </p:txBody>
      </p:sp>
      <p:sp>
        <p:nvSpPr>
          <p:cNvPr id="18435" name="Rectangle 2"/>
          <p:cNvSpPr>
            <a:spLocks noRo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E4306F53-A763-40CD-8088-253467AA2F62}" type="slidenum">
              <a:rPr lang="en-GB" smtClean="0"/>
              <a:pPr/>
              <a:t>6</a:t>
            </a:fld>
            <a:endParaRPr lang="en-GB" smtClean="0"/>
          </a:p>
        </p:txBody>
      </p:sp>
      <p:sp>
        <p:nvSpPr>
          <p:cNvPr id="19459" name="Rectangle 2"/>
          <p:cNvSpPr>
            <a:spLocks noRot="1" noChangeArrowheads="1" noTextEdit="1"/>
          </p:cNvSpPr>
          <p:nvPr>
            <p:ph type="sldImg"/>
          </p:nvPr>
        </p:nvSpPr>
        <p:spPr>
          <a:ln/>
        </p:spPr>
      </p:sp>
      <p:sp>
        <p:nvSpPr>
          <p:cNvPr id="1946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pPr>
              <a:defRPr/>
            </a:pPr>
            <a:endParaRPr lang="en-GB"/>
          </a:p>
        </p:txBody>
      </p:sp>
      <p:sp>
        <p:nvSpPr>
          <p:cNvPr id="8" name="Footer Placeholder 7"/>
          <p:cNvSpPr>
            <a:spLocks noGrp="1"/>
          </p:cNvSpPr>
          <p:nvPr>
            <p:ph type="ftr" sz="quarter" idx="11"/>
          </p:nvPr>
        </p:nvSpPr>
        <p:spPr/>
        <p:txBody>
          <a:bodyPr/>
          <a:lstStyle>
            <a:extLst/>
          </a:lstStyle>
          <a:p>
            <a:pPr>
              <a:defRPr/>
            </a:pPr>
            <a:endParaRPr lang="en-GB"/>
          </a:p>
        </p:txBody>
      </p:sp>
      <p:sp>
        <p:nvSpPr>
          <p:cNvPr id="11" name="Slide Number Placeholder 10"/>
          <p:cNvSpPr>
            <a:spLocks noGrp="1"/>
          </p:cNvSpPr>
          <p:nvPr>
            <p:ph type="sldNum" sz="quarter" idx="12"/>
          </p:nvPr>
        </p:nvSpPr>
        <p:spPr/>
        <p:txBody>
          <a:bodyPr/>
          <a:lstStyle>
            <a:extLst/>
          </a:lstStyle>
          <a:p>
            <a:pPr>
              <a:defRPr/>
            </a:pPr>
            <a:fld id="{7A977E85-BF9D-4DE2-9A6F-784132411518}" type="slidenum">
              <a:rPr lang="en-GB" smtClean="0"/>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GB"/>
          </a:p>
        </p:txBody>
      </p:sp>
      <p:sp>
        <p:nvSpPr>
          <p:cNvPr id="5" name="Footer Placeholder 4"/>
          <p:cNvSpPr>
            <a:spLocks noGrp="1"/>
          </p:cNvSpPr>
          <p:nvPr>
            <p:ph type="ftr" sz="quarter" idx="11"/>
          </p:nvPr>
        </p:nvSpPr>
        <p:spPr/>
        <p:txBody>
          <a:bodyPr/>
          <a:lstStyle>
            <a:extLst/>
          </a:lstStyle>
          <a:p>
            <a:pPr>
              <a:defRPr/>
            </a:pPr>
            <a:endParaRPr lang="en-GB"/>
          </a:p>
        </p:txBody>
      </p:sp>
      <p:sp>
        <p:nvSpPr>
          <p:cNvPr id="6" name="Slide Number Placeholder 5"/>
          <p:cNvSpPr>
            <a:spLocks noGrp="1"/>
          </p:cNvSpPr>
          <p:nvPr>
            <p:ph type="sldNum" sz="quarter" idx="12"/>
          </p:nvPr>
        </p:nvSpPr>
        <p:spPr/>
        <p:txBody>
          <a:bodyPr/>
          <a:lstStyle>
            <a:extLst/>
          </a:lstStyle>
          <a:p>
            <a:pPr>
              <a:defRPr/>
            </a:pPr>
            <a:fld id="{16B640EF-C51B-48FB-BD10-C40774E3CE02}" type="slidenum">
              <a:rPr lang="en-GB" smtClean="0"/>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GB"/>
          </a:p>
        </p:txBody>
      </p:sp>
      <p:sp>
        <p:nvSpPr>
          <p:cNvPr id="5" name="Footer Placeholder 4"/>
          <p:cNvSpPr>
            <a:spLocks noGrp="1"/>
          </p:cNvSpPr>
          <p:nvPr>
            <p:ph type="ftr" sz="quarter" idx="11"/>
          </p:nvPr>
        </p:nvSpPr>
        <p:spPr/>
        <p:txBody>
          <a:bodyPr/>
          <a:lstStyle>
            <a:extLst/>
          </a:lstStyle>
          <a:p>
            <a:pPr>
              <a:defRPr/>
            </a:pPr>
            <a:endParaRPr lang="en-GB"/>
          </a:p>
        </p:txBody>
      </p:sp>
      <p:sp>
        <p:nvSpPr>
          <p:cNvPr id="6" name="Slide Number Placeholder 5"/>
          <p:cNvSpPr>
            <a:spLocks noGrp="1"/>
          </p:cNvSpPr>
          <p:nvPr>
            <p:ph type="sldNum" sz="quarter" idx="12"/>
          </p:nvPr>
        </p:nvSpPr>
        <p:spPr/>
        <p:txBody>
          <a:bodyPr/>
          <a:lstStyle>
            <a:extLst/>
          </a:lstStyle>
          <a:p>
            <a:pPr>
              <a:defRPr/>
            </a:pPr>
            <a:fld id="{A74CD198-36F7-492F-BFE4-0319176A6389}" type="slidenum">
              <a:rPr lang="en-GB" smtClean="0"/>
              <a:pPr>
                <a:defRPr/>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2CDDC639-4850-496B-93B8-E18E0F70AF76}"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GB"/>
          </a:p>
        </p:txBody>
      </p:sp>
      <p:sp>
        <p:nvSpPr>
          <p:cNvPr id="5" name="Footer Placeholder 4"/>
          <p:cNvSpPr>
            <a:spLocks noGrp="1"/>
          </p:cNvSpPr>
          <p:nvPr>
            <p:ph type="ftr" sz="quarter" idx="11"/>
          </p:nvPr>
        </p:nvSpPr>
        <p:spPr/>
        <p:txBody>
          <a:bodyPr/>
          <a:lstStyle>
            <a:extLst/>
          </a:lstStyle>
          <a:p>
            <a:pPr>
              <a:defRPr/>
            </a:pPr>
            <a:endParaRPr lang="en-GB"/>
          </a:p>
        </p:txBody>
      </p:sp>
      <p:sp>
        <p:nvSpPr>
          <p:cNvPr id="6" name="Slide Number Placeholder 5"/>
          <p:cNvSpPr>
            <a:spLocks noGrp="1"/>
          </p:cNvSpPr>
          <p:nvPr>
            <p:ph type="sldNum" sz="quarter" idx="12"/>
          </p:nvPr>
        </p:nvSpPr>
        <p:spPr/>
        <p:txBody>
          <a:bodyPr/>
          <a:lstStyle>
            <a:extLst/>
          </a:lstStyle>
          <a:p>
            <a:pPr>
              <a:defRPr/>
            </a:pPr>
            <a:fld id="{8B982F2E-048B-4287-A10D-B2375CD3D268}" type="slidenum">
              <a:rPr lang="en-GB" smtClean="0"/>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pPr>
              <a:defRPr/>
            </a:pPr>
            <a:endParaRPr lang="en-GB"/>
          </a:p>
        </p:txBody>
      </p:sp>
      <p:sp>
        <p:nvSpPr>
          <p:cNvPr id="5" name="Footer Placeholder 4"/>
          <p:cNvSpPr>
            <a:spLocks noGrp="1"/>
          </p:cNvSpPr>
          <p:nvPr>
            <p:ph type="ftr" sz="quarter" idx="11"/>
          </p:nvPr>
        </p:nvSpPr>
        <p:spPr/>
        <p:txBody>
          <a:bodyPr/>
          <a:lstStyle>
            <a:extLst/>
          </a:lstStyle>
          <a:p>
            <a:pPr>
              <a:defRPr/>
            </a:pPr>
            <a:endParaRPr lang="en-GB"/>
          </a:p>
        </p:txBody>
      </p:sp>
      <p:sp>
        <p:nvSpPr>
          <p:cNvPr id="6" name="Slide Number Placeholder 5"/>
          <p:cNvSpPr>
            <a:spLocks noGrp="1"/>
          </p:cNvSpPr>
          <p:nvPr>
            <p:ph type="sldNum" sz="quarter" idx="12"/>
          </p:nvPr>
        </p:nvSpPr>
        <p:spPr/>
        <p:txBody>
          <a:bodyPr/>
          <a:lstStyle>
            <a:extLst/>
          </a:lstStyle>
          <a:p>
            <a:pPr>
              <a:defRPr/>
            </a:pPr>
            <a:fld id="{52C7B465-1D0F-4558-B84C-90D63592F538}" type="slidenum">
              <a:rPr lang="en-GB" smtClean="0"/>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endParaRPr lang="en-GB"/>
          </a:p>
        </p:txBody>
      </p:sp>
      <p:sp>
        <p:nvSpPr>
          <p:cNvPr id="6" name="Footer Placeholder 5"/>
          <p:cNvSpPr>
            <a:spLocks noGrp="1"/>
          </p:cNvSpPr>
          <p:nvPr>
            <p:ph type="ftr" sz="quarter" idx="11"/>
          </p:nvPr>
        </p:nvSpPr>
        <p:spPr/>
        <p:txBody>
          <a:bodyPr/>
          <a:lstStyle>
            <a:extLst/>
          </a:lstStyle>
          <a:p>
            <a:pPr>
              <a:defRPr/>
            </a:pPr>
            <a:endParaRPr lang="en-GB"/>
          </a:p>
        </p:txBody>
      </p:sp>
      <p:sp>
        <p:nvSpPr>
          <p:cNvPr id="7" name="Slide Number Placeholder 6"/>
          <p:cNvSpPr>
            <a:spLocks noGrp="1"/>
          </p:cNvSpPr>
          <p:nvPr>
            <p:ph type="sldNum" sz="quarter" idx="12"/>
          </p:nvPr>
        </p:nvSpPr>
        <p:spPr/>
        <p:txBody>
          <a:bodyPr/>
          <a:lstStyle>
            <a:extLst/>
          </a:lstStyle>
          <a:p>
            <a:pPr>
              <a:defRPr/>
            </a:pPr>
            <a:fld id="{ECEEA1F1-6DB3-4910-A6D0-77672279D360}" type="slidenum">
              <a:rPr lang="en-GB" smtClean="0"/>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pPr>
              <a:defRPr/>
            </a:pPr>
            <a:endParaRPr lang="en-GB"/>
          </a:p>
        </p:txBody>
      </p:sp>
      <p:sp>
        <p:nvSpPr>
          <p:cNvPr id="8" name="Footer Placeholder 7"/>
          <p:cNvSpPr>
            <a:spLocks noGrp="1"/>
          </p:cNvSpPr>
          <p:nvPr>
            <p:ph type="ftr" sz="quarter" idx="11"/>
          </p:nvPr>
        </p:nvSpPr>
        <p:spPr/>
        <p:txBody>
          <a:bodyPr/>
          <a:lstStyle>
            <a:extLst/>
          </a:lstStyle>
          <a:p>
            <a:pPr>
              <a:defRPr/>
            </a:pPr>
            <a:endParaRPr lang="en-GB"/>
          </a:p>
        </p:txBody>
      </p:sp>
      <p:sp>
        <p:nvSpPr>
          <p:cNvPr id="9" name="Slide Number Placeholder 8"/>
          <p:cNvSpPr>
            <a:spLocks noGrp="1"/>
          </p:cNvSpPr>
          <p:nvPr>
            <p:ph type="sldNum" sz="quarter" idx="12"/>
          </p:nvPr>
        </p:nvSpPr>
        <p:spPr/>
        <p:txBody>
          <a:bodyPr/>
          <a:lstStyle>
            <a:extLst/>
          </a:lstStyle>
          <a:p>
            <a:pPr>
              <a:defRPr/>
            </a:pPr>
            <a:fld id="{A447CA8B-BF52-409F-BBFC-880FDC8E1256}" type="slidenum">
              <a:rPr lang="en-GB" smtClean="0"/>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pPr>
              <a:defRPr/>
            </a:pPr>
            <a:endParaRPr lang="en-GB"/>
          </a:p>
        </p:txBody>
      </p:sp>
      <p:sp>
        <p:nvSpPr>
          <p:cNvPr id="4" name="Footer Placeholder 3"/>
          <p:cNvSpPr>
            <a:spLocks noGrp="1"/>
          </p:cNvSpPr>
          <p:nvPr>
            <p:ph type="ftr" sz="quarter" idx="11"/>
          </p:nvPr>
        </p:nvSpPr>
        <p:spPr/>
        <p:txBody>
          <a:bodyPr/>
          <a:lstStyle>
            <a:extLst/>
          </a:lstStyle>
          <a:p>
            <a:pPr>
              <a:defRPr/>
            </a:pPr>
            <a:endParaRPr lang="en-GB"/>
          </a:p>
        </p:txBody>
      </p:sp>
      <p:sp>
        <p:nvSpPr>
          <p:cNvPr id="5" name="Slide Number Placeholder 4"/>
          <p:cNvSpPr>
            <a:spLocks noGrp="1"/>
          </p:cNvSpPr>
          <p:nvPr>
            <p:ph type="sldNum" sz="quarter" idx="12"/>
          </p:nvPr>
        </p:nvSpPr>
        <p:spPr/>
        <p:txBody>
          <a:bodyPr/>
          <a:lstStyle>
            <a:extLst/>
          </a:lstStyle>
          <a:p>
            <a:pPr>
              <a:defRPr/>
            </a:pPr>
            <a:fld id="{214C9256-3F52-4172-95D4-ED1648D60750}" type="slidenum">
              <a:rPr lang="en-GB" smtClean="0"/>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pPr>
              <a:defRPr/>
            </a:pPr>
            <a:endParaRPr lang="en-GB"/>
          </a:p>
        </p:txBody>
      </p:sp>
      <p:sp>
        <p:nvSpPr>
          <p:cNvPr id="3" name="Footer Placeholder 2"/>
          <p:cNvSpPr>
            <a:spLocks noGrp="1"/>
          </p:cNvSpPr>
          <p:nvPr>
            <p:ph type="ftr" sz="quarter" idx="11"/>
          </p:nvPr>
        </p:nvSpPr>
        <p:spPr/>
        <p:txBody>
          <a:bodyPr/>
          <a:lstStyle>
            <a:extLst/>
          </a:lstStyle>
          <a:p>
            <a:pPr>
              <a:defRPr/>
            </a:pPr>
            <a:endParaRPr lang="en-GB"/>
          </a:p>
        </p:txBody>
      </p:sp>
      <p:sp>
        <p:nvSpPr>
          <p:cNvPr id="4" name="Slide Number Placeholder 3"/>
          <p:cNvSpPr>
            <a:spLocks noGrp="1"/>
          </p:cNvSpPr>
          <p:nvPr>
            <p:ph type="sldNum" sz="quarter" idx="12"/>
          </p:nvPr>
        </p:nvSpPr>
        <p:spPr/>
        <p:txBody>
          <a:bodyPr/>
          <a:lstStyle>
            <a:extLst/>
          </a:lstStyle>
          <a:p>
            <a:pPr>
              <a:defRPr/>
            </a:pPr>
            <a:fld id="{E07B0198-C9F0-45E7-B1CD-C0C491DD6A97}" type="slidenum">
              <a:rPr lang="en-GB" smtClean="0"/>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endParaRPr lang="en-GB"/>
          </a:p>
        </p:txBody>
      </p:sp>
      <p:sp>
        <p:nvSpPr>
          <p:cNvPr id="6" name="Footer Placeholder 5"/>
          <p:cNvSpPr>
            <a:spLocks noGrp="1"/>
          </p:cNvSpPr>
          <p:nvPr>
            <p:ph type="ftr" sz="quarter" idx="11"/>
          </p:nvPr>
        </p:nvSpPr>
        <p:spPr/>
        <p:txBody>
          <a:bodyPr/>
          <a:lstStyle>
            <a:extLst/>
          </a:lstStyle>
          <a:p>
            <a:pPr>
              <a:defRPr/>
            </a:pPr>
            <a:endParaRPr lang="en-GB"/>
          </a:p>
        </p:txBody>
      </p:sp>
      <p:sp>
        <p:nvSpPr>
          <p:cNvPr id="7" name="Slide Number Placeholder 6"/>
          <p:cNvSpPr>
            <a:spLocks noGrp="1"/>
          </p:cNvSpPr>
          <p:nvPr>
            <p:ph type="sldNum" sz="quarter" idx="12"/>
          </p:nvPr>
        </p:nvSpPr>
        <p:spPr/>
        <p:txBody>
          <a:bodyPr/>
          <a:lstStyle>
            <a:extLst/>
          </a:lstStyle>
          <a:p>
            <a:pPr>
              <a:defRPr/>
            </a:pPr>
            <a:fld id="{6B4DA42A-9036-45A2-919D-68A80B8E2DD0}" type="slidenum">
              <a:rPr lang="en-GB" smtClean="0"/>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endParaRPr lang="en-GB"/>
          </a:p>
        </p:txBody>
      </p:sp>
      <p:sp>
        <p:nvSpPr>
          <p:cNvPr id="6" name="Footer Placeholder 5"/>
          <p:cNvSpPr>
            <a:spLocks noGrp="1"/>
          </p:cNvSpPr>
          <p:nvPr>
            <p:ph type="ftr" sz="quarter" idx="11"/>
          </p:nvPr>
        </p:nvSpPr>
        <p:spPr/>
        <p:txBody>
          <a:bodyPr/>
          <a:lstStyle>
            <a:extLst/>
          </a:lstStyle>
          <a:p>
            <a:pPr>
              <a:defRPr/>
            </a:pPr>
            <a:endParaRPr lang="en-GB"/>
          </a:p>
        </p:txBody>
      </p:sp>
      <p:sp>
        <p:nvSpPr>
          <p:cNvPr id="7" name="Slide Number Placeholder 6"/>
          <p:cNvSpPr>
            <a:spLocks noGrp="1"/>
          </p:cNvSpPr>
          <p:nvPr>
            <p:ph type="sldNum" sz="quarter" idx="12"/>
          </p:nvPr>
        </p:nvSpPr>
        <p:spPr/>
        <p:txBody>
          <a:bodyPr/>
          <a:lstStyle>
            <a:extLst/>
          </a:lstStyle>
          <a:p>
            <a:pPr>
              <a:defRPr/>
            </a:pPr>
            <a:fld id="{4D66351A-F196-465A-8885-EB2E866CADC9}" type="slidenum">
              <a:rPr lang="en-GB" smtClean="0"/>
              <a:pPr>
                <a:defRPr/>
              </a:pPr>
              <a:t>‹#›</a:t>
            </a:fld>
            <a:endParaRPr lang="en-GB"/>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pPr>
              <a:defRPr/>
            </a:pPr>
            <a:endParaRPr lang="en-GB"/>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pPr>
              <a:defRPr/>
            </a:pPr>
            <a:endParaRPr lang="en-GB"/>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pPr>
              <a:defRPr/>
            </a:pPr>
            <a:fld id="{926630B0-71F8-453A-A7E5-672D624F82F5}" type="slidenum">
              <a:rPr lang="en-GB" smtClean="0"/>
              <a:pPr>
                <a:defRPr/>
              </a:pPr>
              <a:t>‹#›</a:t>
            </a:fld>
            <a:endParaRPr lang="en-GB"/>
          </a:p>
        </p:txBody>
      </p:sp>
    </p:spTree>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8" Type="http://schemas.openxmlformats.org/officeDocument/2006/relationships/image" Target="../media/image18.png"/><Relationship Id="rId13" Type="http://schemas.openxmlformats.org/officeDocument/2006/relationships/image" Target="../media/image3.png"/><Relationship Id="rId3" Type="http://schemas.openxmlformats.org/officeDocument/2006/relationships/image" Target="../media/image13.png"/><Relationship Id="rId7" Type="http://schemas.openxmlformats.org/officeDocument/2006/relationships/image" Target="../media/image17.png"/><Relationship Id="rId12" Type="http://schemas.openxmlformats.org/officeDocument/2006/relationships/image" Target="../media/image4.png"/><Relationship Id="rId2" Type="http://schemas.openxmlformats.org/officeDocument/2006/relationships/image" Target="../media/image12.png"/><Relationship Id="rId1" Type="http://schemas.openxmlformats.org/officeDocument/2006/relationships/slideLayout" Target="../slideLayouts/slideLayout7.xml"/><Relationship Id="rId6" Type="http://schemas.openxmlformats.org/officeDocument/2006/relationships/image" Target="../media/image16.png"/><Relationship Id="rId11" Type="http://schemas.openxmlformats.org/officeDocument/2006/relationships/image" Target="../media/image21.png"/><Relationship Id="rId5" Type="http://schemas.openxmlformats.org/officeDocument/2006/relationships/image" Target="../media/image15.png"/><Relationship Id="rId10" Type="http://schemas.openxmlformats.org/officeDocument/2006/relationships/image" Target="../media/image20.png"/><Relationship Id="rId4" Type="http://schemas.openxmlformats.org/officeDocument/2006/relationships/image" Target="../media/image14.png"/><Relationship Id="rId9" Type="http://schemas.openxmlformats.org/officeDocument/2006/relationships/image" Target="../media/image19.png"/></Relationships>
</file>

<file path=ppt/slides/_rels/slide1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image" Target="../media/image23.png"/><Relationship Id="rId7" Type="http://schemas.openxmlformats.org/officeDocument/2006/relationships/image" Target="../media/image27.png"/><Relationship Id="rId2" Type="http://schemas.openxmlformats.org/officeDocument/2006/relationships/image" Target="../media/image22.png"/><Relationship Id="rId1" Type="http://schemas.openxmlformats.org/officeDocument/2006/relationships/slideLayout" Target="../slideLayouts/slideLayout7.xml"/><Relationship Id="rId6" Type="http://schemas.openxmlformats.org/officeDocument/2006/relationships/image" Target="../media/image26.png"/><Relationship Id="rId5" Type="http://schemas.openxmlformats.org/officeDocument/2006/relationships/image" Target="../media/image25.png"/><Relationship Id="rId4" Type="http://schemas.openxmlformats.org/officeDocument/2006/relationships/image" Target="../media/image24.png"/><Relationship Id="rId9" Type="http://schemas.openxmlformats.org/officeDocument/2006/relationships/image" Target="../media/image4.png"/></Relationships>
</file>

<file path=ppt/slides/_rels/slide12.xml.rels><?xml version="1.0" encoding="UTF-8" standalone="yes"?>
<Relationships xmlns="http://schemas.openxmlformats.org/package/2006/relationships"><Relationship Id="rId8" Type="http://schemas.openxmlformats.org/officeDocument/2006/relationships/hyperlink" Target="https://twitter.com/wakeupsales" TargetMode="External"/><Relationship Id="rId3" Type="http://schemas.openxmlformats.org/officeDocument/2006/relationships/image" Target="../media/image28.jpeg"/><Relationship Id="rId7" Type="http://schemas.openxmlformats.org/officeDocument/2006/relationships/hyperlink" Target="http://www.wakeupsales.org/" TargetMode="External"/><Relationship Id="rId12"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6" Type="http://schemas.openxmlformats.org/officeDocument/2006/relationships/image" Target="../media/image31.jpeg"/><Relationship Id="rId11" Type="http://schemas.openxmlformats.org/officeDocument/2006/relationships/image" Target="../media/image32.png"/><Relationship Id="rId5" Type="http://schemas.openxmlformats.org/officeDocument/2006/relationships/image" Target="../media/image30.png"/><Relationship Id="rId10" Type="http://schemas.openxmlformats.org/officeDocument/2006/relationships/hyperlink" Target="https://plus.google.com/105189506645452302028" TargetMode="External"/><Relationship Id="rId4" Type="http://schemas.openxmlformats.org/officeDocument/2006/relationships/image" Target="../media/image29.png"/><Relationship Id="rId9" Type="http://schemas.openxmlformats.org/officeDocument/2006/relationships/hyperlink" Target="https://www.facebook.com/wakeupsales/" TargetMode="External"/></Relationships>
</file>

<file path=ppt/slides/_rels/slide13.xml.rels><?xml version="1.0" encoding="UTF-8" standalone="yes"?>
<Relationships xmlns="http://schemas.openxmlformats.org/package/2006/relationships"><Relationship Id="rId8" Type="http://schemas.openxmlformats.org/officeDocument/2006/relationships/hyperlink" Target="https://www.wakeupsales.com/users/sign-up" TargetMode="External"/><Relationship Id="rId3" Type="http://schemas.openxmlformats.org/officeDocument/2006/relationships/image" Target="../media/image33.png"/><Relationship Id="rId7" Type="http://schemas.openxmlformats.org/officeDocument/2006/relationships/hyperlink" Target="https://www.wakeupsales.com/users/sign_in" TargetMode="External"/><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hyperlink" Target="http://www.wakeupsales.org/free-download" TargetMode="External"/><Relationship Id="rId5" Type="http://schemas.openxmlformats.org/officeDocument/2006/relationships/hyperlink" Target="http://www.wakeupsales.org/free-download.php" TargetMode="External"/><Relationship Id="rId4" Type="http://schemas.openxmlformats.org/officeDocument/2006/relationships/image" Target="../media/image34.png"/><Relationship Id="rId9" Type="http://schemas.openxmlformats.org/officeDocument/2006/relationships/hyperlink" Target="https://calendly.com/support-wakeupsales"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www.wakeupsales.org/" TargetMode="External"/><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3.xml"/><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4.png"/><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7.xml"/><Relationship Id="rId6" Type="http://schemas.openxmlformats.org/officeDocument/2006/relationships/image" Target="../media/image11.png"/><Relationship Id="rId5" Type="http://schemas.openxmlformats.org/officeDocument/2006/relationships/image" Target="../media/image3.png"/><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Ankeet\Downloads\cover-v1.pn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F:\Work - AS\with Omkar Sir\WUS\New UI\6.png"/>
          <p:cNvPicPr>
            <a:picLocks noChangeAspect="1" noChangeArrowheads="1"/>
          </p:cNvPicPr>
          <p:nvPr/>
        </p:nvPicPr>
        <p:blipFill>
          <a:blip r:embed="rId2"/>
          <a:srcRect/>
          <a:stretch>
            <a:fillRect/>
          </a:stretch>
        </p:blipFill>
        <p:spPr bwMode="auto">
          <a:xfrm>
            <a:off x="6215063" y="3865563"/>
            <a:ext cx="422275" cy="466725"/>
          </a:xfrm>
          <a:prstGeom prst="rect">
            <a:avLst/>
          </a:prstGeom>
          <a:noFill/>
          <a:ln w="9525">
            <a:noFill/>
            <a:miter lim="800000"/>
            <a:headEnd/>
            <a:tailEnd/>
          </a:ln>
        </p:spPr>
      </p:pic>
      <p:pic>
        <p:nvPicPr>
          <p:cNvPr id="11267" name="Picture 3" descr="F:\Work - AS\with Omkar Sir\WUS\New UI\1.png"/>
          <p:cNvPicPr>
            <a:picLocks noChangeAspect="1" noChangeArrowheads="1"/>
          </p:cNvPicPr>
          <p:nvPr/>
        </p:nvPicPr>
        <p:blipFill>
          <a:blip r:embed="rId3"/>
          <a:srcRect/>
          <a:stretch>
            <a:fillRect/>
          </a:stretch>
        </p:blipFill>
        <p:spPr bwMode="auto">
          <a:xfrm>
            <a:off x="3405188" y="3903663"/>
            <a:ext cx="428625" cy="428625"/>
          </a:xfrm>
          <a:prstGeom prst="rect">
            <a:avLst/>
          </a:prstGeom>
          <a:noFill/>
          <a:ln w="9525">
            <a:noFill/>
            <a:miter lim="800000"/>
            <a:headEnd/>
            <a:tailEnd/>
          </a:ln>
        </p:spPr>
      </p:pic>
      <p:pic>
        <p:nvPicPr>
          <p:cNvPr id="11268" name="Picture 6" descr="F:\Work - AS\with Omkar Sir\WUS\New UI\4.png"/>
          <p:cNvPicPr>
            <a:picLocks noChangeAspect="1" noChangeArrowheads="1"/>
          </p:cNvPicPr>
          <p:nvPr/>
        </p:nvPicPr>
        <p:blipFill>
          <a:blip r:embed="rId4"/>
          <a:srcRect/>
          <a:stretch>
            <a:fillRect/>
          </a:stretch>
        </p:blipFill>
        <p:spPr bwMode="auto">
          <a:xfrm>
            <a:off x="574675" y="2913063"/>
            <a:ext cx="401638" cy="276225"/>
          </a:xfrm>
          <a:prstGeom prst="rect">
            <a:avLst/>
          </a:prstGeom>
          <a:noFill/>
          <a:ln w="9525">
            <a:noFill/>
            <a:miter lim="800000"/>
            <a:headEnd/>
            <a:tailEnd/>
          </a:ln>
        </p:spPr>
      </p:pic>
      <p:pic>
        <p:nvPicPr>
          <p:cNvPr id="11269" name="Picture 7" descr="F:\Work - AS\with Omkar Sir\WUS\New UI\5.png"/>
          <p:cNvPicPr>
            <a:picLocks noChangeAspect="1" noChangeArrowheads="1"/>
          </p:cNvPicPr>
          <p:nvPr/>
        </p:nvPicPr>
        <p:blipFill>
          <a:blip r:embed="rId5"/>
          <a:srcRect/>
          <a:stretch>
            <a:fillRect/>
          </a:stretch>
        </p:blipFill>
        <p:spPr bwMode="auto">
          <a:xfrm>
            <a:off x="547688" y="1831975"/>
            <a:ext cx="428625" cy="428625"/>
          </a:xfrm>
          <a:prstGeom prst="rect">
            <a:avLst/>
          </a:prstGeom>
          <a:noFill/>
          <a:ln w="9525">
            <a:noFill/>
            <a:miter lim="800000"/>
            <a:headEnd/>
            <a:tailEnd/>
          </a:ln>
        </p:spPr>
      </p:pic>
      <p:pic>
        <p:nvPicPr>
          <p:cNvPr id="11270" name="Picture 9" descr="F:\Work - AS\with Omkar Sir\WUS\New UI\9.png"/>
          <p:cNvPicPr>
            <a:picLocks noChangeAspect="1" noChangeArrowheads="1"/>
          </p:cNvPicPr>
          <p:nvPr/>
        </p:nvPicPr>
        <p:blipFill>
          <a:blip r:embed="rId6"/>
          <a:srcRect/>
          <a:stretch>
            <a:fillRect/>
          </a:stretch>
        </p:blipFill>
        <p:spPr bwMode="auto">
          <a:xfrm>
            <a:off x="6262688" y="1846263"/>
            <a:ext cx="428625" cy="414337"/>
          </a:xfrm>
          <a:prstGeom prst="rect">
            <a:avLst/>
          </a:prstGeom>
          <a:noFill/>
          <a:ln w="9525">
            <a:noFill/>
            <a:miter lim="800000"/>
            <a:headEnd/>
            <a:tailEnd/>
          </a:ln>
        </p:spPr>
      </p:pic>
      <p:pic>
        <p:nvPicPr>
          <p:cNvPr id="11271" name="Picture 10" descr="F:\Work - AS\with Omkar Sir\WUS\New UI\7.png"/>
          <p:cNvPicPr>
            <a:picLocks noChangeAspect="1" noChangeArrowheads="1"/>
          </p:cNvPicPr>
          <p:nvPr/>
        </p:nvPicPr>
        <p:blipFill>
          <a:blip r:embed="rId7"/>
          <a:srcRect/>
          <a:stretch>
            <a:fillRect/>
          </a:stretch>
        </p:blipFill>
        <p:spPr bwMode="auto">
          <a:xfrm>
            <a:off x="3405188" y="2865438"/>
            <a:ext cx="358775" cy="395287"/>
          </a:xfrm>
          <a:prstGeom prst="rect">
            <a:avLst/>
          </a:prstGeom>
          <a:noFill/>
          <a:ln w="9525">
            <a:noFill/>
            <a:miter lim="800000"/>
            <a:headEnd/>
            <a:tailEnd/>
          </a:ln>
        </p:spPr>
      </p:pic>
      <p:pic>
        <p:nvPicPr>
          <p:cNvPr id="11272" name="Picture 8" descr="F:\Work - AS\with Omkar Sir\WUS\New UI\8.png"/>
          <p:cNvPicPr>
            <a:picLocks noChangeAspect="1" noChangeArrowheads="1"/>
          </p:cNvPicPr>
          <p:nvPr/>
        </p:nvPicPr>
        <p:blipFill>
          <a:blip r:embed="rId8"/>
          <a:srcRect/>
          <a:stretch>
            <a:fillRect/>
          </a:stretch>
        </p:blipFill>
        <p:spPr bwMode="auto">
          <a:xfrm>
            <a:off x="6286500" y="2713038"/>
            <a:ext cx="357188" cy="476250"/>
          </a:xfrm>
          <a:prstGeom prst="rect">
            <a:avLst/>
          </a:prstGeom>
          <a:noFill/>
          <a:ln w="9525">
            <a:noFill/>
            <a:miter lim="800000"/>
            <a:headEnd/>
            <a:tailEnd/>
          </a:ln>
        </p:spPr>
      </p:pic>
      <p:sp>
        <p:nvSpPr>
          <p:cNvPr id="11273" name="TextBox 8"/>
          <p:cNvSpPr txBox="1">
            <a:spLocks noChangeArrowheads="1"/>
          </p:cNvSpPr>
          <p:nvPr/>
        </p:nvSpPr>
        <p:spPr bwMode="auto">
          <a:xfrm>
            <a:off x="3835400" y="2665413"/>
            <a:ext cx="1785938" cy="307975"/>
          </a:xfrm>
          <a:prstGeom prst="rect">
            <a:avLst/>
          </a:prstGeom>
          <a:noFill/>
          <a:ln w="9525">
            <a:noFill/>
            <a:miter lim="800000"/>
            <a:headEnd/>
            <a:tailEnd/>
          </a:ln>
        </p:spPr>
        <p:txBody>
          <a:bodyPr>
            <a:spAutoFit/>
          </a:bodyPr>
          <a:lstStyle/>
          <a:p>
            <a:r>
              <a:rPr lang="en-IN" sz="1400" b="1"/>
              <a:t>Invoice Generator</a:t>
            </a:r>
          </a:p>
        </p:txBody>
      </p:sp>
      <p:sp>
        <p:nvSpPr>
          <p:cNvPr id="11274" name="TextBox 9"/>
          <p:cNvSpPr txBox="1">
            <a:spLocks noChangeArrowheads="1"/>
          </p:cNvSpPr>
          <p:nvPr/>
        </p:nvSpPr>
        <p:spPr bwMode="auto">
          <a:xfrm>
            <a:off x="6762750" y="1665288"/>
            <a:ext cx="1643063" cy="307975"/>
          </a:xfrm>
          <a:prstGeom prst="rect">
            <a:avLst/>
          </a:prstGeom>
          <a:noFill/>
          <a:ln w="9525">
            <a:noFill/>
            <a:miter lim="800000"/>
            <a:headEnd/>
            <a:tailEnd/>
          </a:ln>
        </p:spPr>
        <p:txBody>
          <a:bodyPr>
            <a:spAutoFit/>
          </a:bodyPr>
          <a:lstStyle/>
          <a:p>
            <a:r>
              <a:rPr lang="en-IN" sz="1400" b="1"/>
              <a:t>Google Calendar</a:t>
            </a:r>
          </a:p>
        </p:txBody>
      </p:sp>
      <p:sp>
        <p:nvSpPr>
          <p:cNvPr id="11275" name="TextBox 10"/>
          <p:cNvSpPr txBox="1">
            <a:spLocks noChangeArrowheads="1"/>
          </p:cNvSpPr>
          <p:nvPr/>
        </p:nvSpPr>
        <p:spPr bwMode="auto">
          <a:xfrm>
            <a:off x="1047750" y="2774950"/>
            <a:ext cx="1643063" cy="307975"/>
          </a:xfrm>
          <a:prstGeom prst="rect">
            <a:avLst/>
          </a:prstGeom>
          <a:noFill/>
          <a:ln w="9525">
            <a:noFill/>
            <a:miter lim="800000"/>
            <a:headEnd/>
            <a:tailEnd/>
          </a:ln>
        </p:spPr>
        <p:txBody>
          <a:bodyPr>
            <a:spAutoFit/>
          </a:bodyPr>
          <a:lstStyle/>
          <a:p>
            <a:r>
              <a:rPr lang="en-IN" sz="1400" b="1"/>
              <a:t>Email Tracker</a:t>
            </a:r>
          </a:p>
        </p:txBody>
      </p:sp>
      <p:sp>
        <p:nvSpPr>
          <p:cNvPr id="11276" name="TextBox 11"/>
          <p:cNvSpPr txBox="1">
            <a:spLocks noChangeArrowheads="1"/>
          </p:cNvSpPr>
          <p:nvPr/>
        </p:nvSpPr>
        <p:spPr bwMode="auto">
          <a:xfrm>
            <a:off x="6643688" y="2667000"/>
            <a:ext cx="2119312" cy="307975"/>
          </a:xfrm>
          <a:prstGeom prst="rect">
            <a:avLst/>
          </a:prstGeom>
          <a:noFill/>
          <a:ln w="9525">
            <a:noFill/>
            <a:miter lim="800000"/>
            <a:headEnd/>
            <a:tailEnd/>
          </a:ln>
        </p:spPr>
        <p:txBody>
          <a:bodyPr>
            <a:spAutoFit/>
          </a:bodyPr>
          <a:lstStyle/>
          <a:p>
            <a:r>
              <a:rPr lang="en-IN" sz="1400" b="1"/>
              <a:t>Import Gmail Contacts</a:t>
            </a:r>
          </a:p>
        </p:txBody>
      </p:sp>
      <p:sp>
        <p:nvSpPr>
          <p:cNvPr id="11277" name="TextBox 12"/>
          <p:cNvSpPr txBox="1">
            <a:spLocks noChangeArrowheads="1"/>
          </p:cNvSpPr>
          <p:nvPr/>
        </p:nvSpPr>
        <p:spPr bwMode="auto">
          <a:xfrm>
            <a:off x="1047750" y="1665288"/>
            <a:ext cx="1714500" cy="307975"/>
          </a:xfrm>
          <a:prstGeom prst="rect">
            <a:avLst/>
          </a:prstGeom>
          <a:noFill/>
          <a:ln w="9525">
            <a:noFill/>
            <a:miter lim="800000"/>
            <a:headEnd/>
            <a:tailEnd/>
          </a:ln>
        </p:spPr>
        <p:txBody>
          <a:bodyPr>
            <a:spAutoFit/>
          </a:bodyPr>
          <a:lstStyle/>
          <a:p>
            <a:r>
              <a:rPr lang="en-IN" sz="1400" b="1"/>
              <a:t>Website Integration</a:t>
            </a:r>
          </a:p>
        </p:txBody>
      </p:sp>
      <p:sp>
        <p:nvSpPr>
          <p:cNvPr id="11278" name="TextBox 13"/>
          <p:cNvSpPr txBox="1">
            <a:spLocks noChangeArrowheads="1"/>
          </p:cNvSpPr>
          <p:nvPr/>
        </p:nvSpPr>
        <p:spPr bwMode="auto">
          <a:xfrm>
            <a:off x="3833813" y="3738563"/>
            <a:ext cx="2500312" cy="307975"/>
          </a:xfrm>
          <a:prstGeom prst="rect">
            <a:avLst/>
          </a:prstGeom>
          <a:noFill/>
          <a:ln w="9525">
            <a:noFill/>
            <a:miter lim="800000"/>
            <a:headEnd/>
            <a:tailEnd/>
          </a:ln>
        </p:spPr>
        <p:txBody>
          <a:bodyPr>
            <a:spAutoFit/>
          </a:bodyPr>
          <a:lstStyle/>
          <a:p>
            <a:r>
              <a:rPr lang="en-IN" sz="1400" b="1"/>
              <a:t>Zapier Integration</a:t>
            </a:r>
          </a:p>
        </p:txBody>
      </p:sp>
      <p:pic>
        <p:nvPicPr>
          <p:cNvPr id="11279" name="Picture 11" descr="F:\Work - AS\with Omkar Sir\WUS\New UI\12.png"/>
          <p:cNvPicPr>
            <a:picLocks noChangeAspect="1" noChangeArrowheads="1"/>
          </p:cNvPicPr>
          <p:nvPr/>
        </p:nvPicPr>
        <p:blipFill>
          <a:blip r:embed="rId9"/>
          <a:srcRect/>
          <a:stretch>
            <a:fillRect/>
          </a:stretch>
        </p:blipFill>
        <p:spPr bwMode="auto">
          <a:xfrm>
            <a:off x="3333750" y="1831975"/>
            <a:ext cx="500063" cy="500063"/>
          </a:xfrm>
          <a:prstGeom prst="rect">
            <a:avLst/>
          </a:prstGeom>
          <a:noFill/>
          <a:ln w="9525">
            <a:noFill/>
            <a:miter lim="800000"/>
            <a:headEnd/>
            <a:tailEnd/>
          </a:ln>
        </p:spPr>
      </p:pic>
      <p:sp>
        <p:nvSpPr>
          <p:cNvPr id="11280" name="TextBox 15"/>
          <p:cNvSpPr txBox="1">
            <a:spLocks noChangeArrowheads="1"/>
          </p:cNvSpPr>
          <p:nvPr/>
        </p:nvSpPr>
        <p:spPr bwMode="auto">
          <a:xfrm>
            <a:off x="3833813" y="1665288"/>
            <a:ext cx="2143125" cy="307975"/>
          </a:xfrm>
          <a:prstGeom prst="rect">
            <a:avLst/>
          </a:prstGeom>
          <a:noFill/>
          <a:ln w="9525">
            <a:noFill/>
            <a:miter lim="800000"/>
            <a:headEnd/>
            <a:tailEnd/>
          </a:ln>
        </p:spPr>
        <p:txBody>
          <a:bodyPr>
            <a:spAutoFit/>
          </a:bodyPr>
          <a:lstStyle/>
          <a:p>
            <a:r>
              <a:rPr lang="en-IN" sz="1400" b="1"/>
              <a:t>Segment Integration</a:t>
            </a:r>
          </a:p>
        </p:txBody>
      </p:sp>
      <p:sp>
        <p:nvSpPr>
          <p:cNvPr id="11281" name="TextBox 16"/>
          <p:cNvSpPr txBox="1">
            <a:spLocks noChangeArrowheads="1"/>
          </p:cNvSpPr>
          <p:nvPr/>
        </p:nvSpPr>
        <p:spPr bwMode="auto">
          <a:xfrm>
            <a:off x="6643688" y="3689350"/>
            <a:ext cx="2500312" cy="307975"/>
          </a:xfrm>
          <a:prstGeom prst="rect">
            <a:avLst/>
          </a:prstGeom>
          <a:noFill/>
          <a:ln w="9525">
            <a:noFill/>
            <a:miter lim="800000"/>
            <a:headEnd/>
            <a:tailEnd/>
          </a:ln>
        </p:spPr>
        <p:txBody>
          <a:bodyPr>
            <a:spAutoFit/>
          </a:bodyPr>
          <a:lstStyle/>
          <a:p>
            <a:r>
              <a:rPr lang="en-IN" sz="1400" b="1"/>
              <a:t>Mailchimp Integration</a:t>
            </a:r>
          </a:p>
        </p:txBody>
      </p:sp>
      <p:pic>
        <p:nvPicPr>
          <p:cNvPr id="11282" name="Picture 12" descr="F:\Work - AS\with Omkar Sir\WUS\New UI\13.png"/>
          <p:cNvPicPr>
            <a:picLocks noChangeAspect="1" noChangeArrowheads="1"/>
          </p:cNvPicPr>
          <p:nvPr/>
        </p:nvPicPr>
        <p:blipFill>
          <a:blip r:embed="rId10"/>
          <a:srcRect/>
          <a:stretch>
            <a:fillRect/>
          </a:stretch>
        </p:blipFill>
        <p:spPr bwMode="auto">
          <a:xfrm>
            <a:off x="547688" y="3957638"/>
            <a:ext cx="428625" cy="374650"/>
          </a:xfrm>
          <a:prstGeom prst="rect">
            <a:avLst/>
          </a:prstGeom>
          <a:noFill/>
          <a:ln w="9525">
            <a:noFill/>
            <a:miter lim="800000"/>
            <a:headEnd/>
            <a:tailEnd/>
          </a:ln>
        </p:spPr>
      </p:pic>
      <p:sp>
        <p:nvSpPr>
          <p:cNvPr id="11283" name="TextBox 18"/>
          <p:cNvSpPr txBox="1">
            <a:spLocks noChangeArrowheads="1"/>
          </p:cNvSpPr>
          <p:nvPr/>
        </p:nvSpPr>
        <p:spPr bwMode="auto">
          <a:xfrm>
            <a:off x="1047750" y="3743325"/>
            <a:ext cx="2428875" cy="307975"/>
          </a:xfrm>
          <a:prstGeom prst="rect">
            <a:avLst/>
          </a:prstGeom>
          <a:noFill/>
          <a:ln w="9525">
            <a:noFill/>
            <a:miter lim="800000"/>
            <a:headEnd/>
            <a:tailEnd/>
          </a:ln>
        </p:spPr>
        <p:txBody>
          <a:bodyPr>
            <a:spAutoFit/>
          </a:bodyPr>
          <a:lstStyle/>
          <a:p>
            <a:r>
              <a:rPr lang="en-IN" sz="1400" b="1"/>
              <a:t>Manage Email Inbox</a:t>
            </a:r>
          </a:p>
        </p:txBody>
      </p:sp>
      <p:pic>
        <p:nvPicPr>
          <p:cNvPr id="11284" name="Picture 13" descr="F:\Work - AS\with Omkar Sir\WUS\New UI\11.png"/>
          <p:cNvPicPr>
            <a:picLocks noChangeAspect="1" noChangeArrowheads="1"/>
          </p:cNvPicPr>
          <p:nvPr/>
        </p:nvPicPr>
        <p:blipFill>
          <a:blip r:embed="rId11"/>
          <a:srcRect/>
          <a:stretch>
            <a:fillRect/>
          </a:stretch>
        </p:blipFill>
        <p:spPr bwMode="auto">
          <a:xfrm>
            <a:off x="3071813" y="5143500"/>
            <a:ext cx="538162" cy="538163"/>
          </a:xfrm>
          <a:prstGeom prst="rect">
            <a:avLst/>
          </a:prstGeom>
          <a:noFill/>
          <a:ln w="9525">
            <a:noFill/>
            <a:miter lim="800000"/>
            <a:headEnd/>
            <a:tailEnd/>
          </a:ln>
        </p:spPr>
      </p:pic>
      <p:sp>
        <p:nvSpPr>
          <p:cNvPr id="11285" name="TextBox 20"/>
          <p:cNvSpPr txBox="1">
            <a:spLocks noChangeArrowheads="1"/>
          </p:cNvSpPr>
          <p:nvPr/>
        </p:nvSpPr>
        <p:spPr bwMode="auto">
          <a:xfrm>
            <a:off x="3714750" y="5068888"/>
            <a:ext cx="1857375" cy="708025"/>
          </a:xfrm>
          <a:prstGeom prst="rect">
            <a:avLst/>
          </a:prstGeom>
          <a:noFill/>
          <a:ln w="9525">
            <a:noFill/>
            <a:miter lim="800000"/>
            <a:headEnd/>
            <a:tailEnd/>
          </a:ln>
        </p:spPr>
        <p:txBody>
          <a:bodyPr>
            <a:spAutoFit/>
          </a:bodyPr>
          <a:lstStyle/>
          <a:p>
            <a:r>
              <a:rPr lang="en-IN" b="1"/>
              <a:t>+ Build Your Own</a:t>
            </a:r>
          </a:p>
          <a:p>
            <a:r>
              <a:rPr lang="en-IN" sz="1100"/>
              <a:t>Just ask for it, &amp; we will build it for you.</a:t>
            </a:r>
            <a:endParaRPr lang="en-IN"/>
          </a:p>
        </p:txBody>
      </p:sp>
      <p:sp>
        <p:nvSpPr>
          <p:cNvPr id="11286" name="TextBox 21"/>
          <p:cNvSpPr txBox="1">
            <a:spLocks noChangeArrowheads="1"/>
          </p:cNvSpPr>
          <p:nvPr/>
        </p:nvSpPr>
        <p:spPr bwMode="auto">
          <a:xfrm>
            <a:off x="1047750" y="2132013"/>
            <a:ext cx="1785938" cy="601662"/>
          </a:xfrm>
          <a:prstGeom prst="rect">
            <a:avLst/>
          </a:prstGeom>
          <a:noFill/>
          <a:ln w="9525">
            <a:noFill/>
            <a:miter lim="800000"/>
            <a:headEnd/>
            <a:tailEnd/>
          </a:ln>
        </p:spPr>
        <p:txBody>
          <a:bodyPr>
            <a:spAutoFit/>
          </a:bodyPr>
          <a:lstStyle/>
          <a:p>
            <a:r>
              <a:rPr lang="en-IN" sz="1100"/>
              <a:t>integrate with your contact us / download page with the web integration API</a:t>
            </a:r>
          </a:p>
        </p:txBody>
      </p:sp>
      <p:sp>
        <p:nvSpPr>
          <p:cNvPr id="11287" name="TextBox 22"/>
          <p:cNvSpPr txBox="1">
            <a:spLocks noChangeArrowheads="1"/>
          </p:cNvSpPr>
          <p:nvPr/>
        </p:nvSpPr>
        <p:spPr bwMode="auto">
          <a:xfrm>
            <a:off x="3833813" y="1874838"/>
            <a:ext cx="1428750" cy="600075"/>
          </a:xfrm>
          <a:prstGeom prst="rect">
            <a:avLst/>
          </a:prstGeom>
          <a:noFill/>
          <a:ln w="9525">
            <a:noFill/>
            <a:miter lim="800000"/>
            <a:headEnd/>
            <a:tailEnd/>
          </a:ln>
        </p:spPr>
        <p:txBody>
          <a:bodyPr>
            <a:spAutoFit/>
          </a:bodyPr>
          <a:lstStyle/>
          <a:p>
            <a:r>
              <a:rPr lang="en-IN" sz="1100"/>
              <a:t>Collect user data with one API and send it to hundreds of tools</a:t>
            </a:r>
          </a:p>
        </p:txBody>
      </p:sp>
      <p:sp>
        <p:nvSpPr>
          <p:cNvPr id="11288" name="TextBox 23"/>
          <p:cNvSpPr txBox="1">
            <a:spLocks noChangeArrowheads="1"/>
          </p:cNvSpPr>
          <p:nvPr/>
        </p:nvSpPr>
        <p:spPr bwMode="auto">
          <a:xfrm>
            <a:off x="6762750" y="1879600"/>
            <a:ext cx="1714500" cy="600075"/>
          </a:xfrm>
          <a:prstGeom prst="rect">
            <a:avLst/>
          </a:prstGeom>
          <a:noFill/>
          <a:ln w="9525">
            <a:noFill/>
            <a:miter lim="800000"/>
            <a:headEnd/>
            <a:tailEnd/>
          </a:ln>
        </p:spPr>
        <p:txBody>
          <a:bodyPr>
            <a:spAutoFit/>
          </a:bodyPr>
          <a:lstStyle/>
          <a:p>
            <a:r>
              <a:rPr lang="en-IN" sz="1100"/>
              <a:t>Use the Google Calendar API to interact with my Rails App</a:t>
            </a:r>
          </a:p>
        </p:txBody>
      </p:sp>
      <p:sp>
        <p:nvSpPr>
          <p:cNvPr id="11289" name="TextBox 24"/>
          <p:cNvSpPr txBox="1">
            <a:spLocks noChangeArrowheads="1"/>
          </p:cNvSpPr>
          <p:nvPr/>
        </p:nvSpPr>
        <p:spPr bwMode="auto">
          <a:xfrm>
            <a:off x="1047750" y="3060700"/>
            <a:ext cx="1785938" cy="601663"/>
          </a:xfrm>
          <a:prstGeom prst="rect">
            <a:avLst/>
          </a:prstGeom>
          <a:noFill/>
          <a:ln w="9525">
            <a:noFill/>
            <a:miter lim="800000"/>
            <a:headEnd/>
            <a:tailEnd/>
          </a:ln>
        </p:spPr>
        <p:txBody>
          <a:bodyPr>
            <a:spAutoFit/>
          </a:bodyPr>
          <a:lstStyle/>
          <a:p>
            <a:r>
              <a:rPr lang="en-IN" sz="1100"/>
              <a:t>Monitor the email delivery to intended recipients, track the click/open counts</a:t>
            </a:r>
          </a:p>
        </p:txBody>
      </p:sp>
      <p:sp>
        <p:nvSpPr>
          <p:cNvPr id="11290" name="TextBox 25"/>
          <p:cNvSpPr txBox="1">
            <a:spLocks noChangeArrowheads="1"/>
          </p:cNvSpPr>
          <p:nvPr/>
        </p:nvSpPr>
        <p:spPr bwMode="auto">
          <a:xfrm>
            <a:off x="3833813" y="2892425"/>
            <a:ext cx="1785937" cy="600075"/>
          </a:xfrm>
          <a:prstGeom prst="rect">
            <a:avLst/>
          </a:prstGeom>
          <a:noFill/>
          <a:ln w="9525">
            <a:noFill/>
            <a:miter lim="800000"/>
            <a:headEnd/>
            <a:tailEnd/>
          </a:ln>
        </p:spPr>
        <p:txBody>
          <a:bodyPr>
            <a:spAutoFit/>
          </a:bodyPr>
          <a:lstStyle/>
          <a:p>
            <a:r>
              <a:rPr lang="en-IN" sz="1100"/>
              <a:t>Send invoice to your contacts or a new user, track all payments</a:t>
            </a:r>
          </a:p>
        </p:txBody>
      </p:sp>
      <p:sp>
        <p:nvSpPr>
          <p:cNvPr id="11291" name="TextBox 26"/>
          <p:cNvSpPr txBox="1">
            <a:spLocks noChangeArrowheads="1"/>
          </p:cNvSpPr>
          <p:nvPr/>
        </p:nvSpPr>
        <p:spPr bwMode="auto">
          <a:xfrm>
            <a:off x="6643688" y="2903538"/>
            <a:ext cx="1976437" cy="601662"/>
          </a:xfrm>
          <a:prstGeom prst="rect">
            <a:avLst/>
          </a:prstGeom>
          <a:noFill/>
          <a:ln w="9525">
            <a:noFill/>
            <a:miter lim="800000"/>
            <a:headEnd/>
            <a:tailEnd/>
          </a:ln>
        </p:spPr>
        <p:txBody>
          <a:bodyPr>
            <a:spAutoFit/>
          </a:bodyPr>
          <a:lstStyle/>
          <a:p>
            <a:r>
              <a:rPr lang="en-IN" sz="1100"/>
              <a:t>Import all your Gmail contacts by just one click &amp; convert those to leads.</a:t>
            </a:r>
          </a:p>
        </p:txBody>
      </p:sp>
      <p:sp>
        <p:nvSpPr>
          <p:cNvPr id="11292" name="TextBox 27"/>
          <p:cNvSpPr txBox="1">
            <a:spLocks noChangeArrowheads="1"/>
          </p:cNvSpPr>
          <p:nvPr/>
        </p:nvSpPr>
        <p:spPr bwMode="auto">
          <a:xfrm>
            <a:off x="1047750" y="3975100"/>
            <a:ext cx="1785938" cy="601663"/>
          </a:xfrm>
          <a:prstGeom prst="rect">
            <a:avLst/>
          </a:prstGeom>
          <a:noFill/>
          <a:ln w="9525">
            <a:noFill/>
            <a:miter lim="800000"/>
            <a:headEnd/>
            <a:tailEnd/>
          </a:ln>
        </p:spPr>
        <p:txBody>
          <a:bodyPr>
            <a:spAutoFit/>
          </a:bodyPr>
          <a:lstStyle/>
          <a:p>
            <a:r>
              <a:rPr lang="en-IN" sz="1100"/>
              <a:t>View your Inbox emails without logging into your Gmail account.</a:t>
            </a:r>
          </a:p>
        </p:txBody>
      </p:sp>
      <p:sp>
        <p:nvSpPr>
          <p:cNvPr id="11293" name="TextBox 28"/>
          <p:cNvSpPr txBox="1">
            <a:spLocks noChangeArrowheads="1"/>
          </p:cNvSpPr>
          <p:nvPr/>
        </p:nvSpPr>
        <p:spPr bwMode="auto">
          <a:xfrm>
            <a:off x="6643688" y="3960813"/>
            <a:ext cx="2095500" cy="600075"/>
          </a:xfrm>
          <a:prstGeom prst="rect">
            <a:avLst/>
          </a:prstGeom>
          <a:noFill/>
          <a:ln w="9525">
            <a:noFill/>
            <a:miter lim="800000"/>
            <a:headEnd/>
            <a:tailEnd/>
          </a:ln>
        </p:spPr>
        <p:txBody>
          <a:bodyPr>
            <a:spAutoFit/>
          </a:bodyPr>
          <a:lstStyle/>
          <a:p>
            <a:r>
              <a:rPr lang="en-IN" sz="1100"/>
              <a:t>Create integrations that connect Mailchimp to a CMS, blog, shopping cart, and more. </a:t>
            </a:r>
          </a:p>
        </p:txBody>
      </p:sp>
      <p:sp>
        <p:nvSpPr>
          <p:cNvPr id="11294" name="TextBox 29"/>
          <p:cNvSpPr txBox="1">
            <a:spLocks noChangeArrowheads="1"/>
          </p:cNvSpPr>
          <p:nvPr/>
        </p:nvSpPr>
        <p:spPr bwMode="auto">
          <a:xfrm>
            <a:off x="3833813" y="3975100"/>
            <a:ext cx="2000250" cy="601663"/>
          </a:xfrm>
          <a:prstGeom prst="rect">
            <a:avLst/>
          </a:prstGeom>
          <a:noFill/>
          <a:ln w="9525">
            <a:noFill/>
            <a:miter lim="800000"/>
            <a:headEnd/>
            <a:tailEnd/>
          </a:ln>
        </p:spPr>
        <p:txBody>
          <a:bodyPr>
            <a:spAutoFit/>
          </a:bodyPr>
          <a:lstStyle/>
          <a:p>
            <a:r>
              <a:rPr lang="en-IN" sz="1100"/>
              <a:t>It enables you to automate tasks between other online apps like Basecamp &amp; Gmail. </a:t>
            </a:r>
          </a:p>
        </p:txBody>
      </p:sp>
      <p:sp>
        <p:nvSpPr>
          <p:cNvPr id="33" name="Rectangle 32"/>
          <p:cNvSpPr/>
          <p:nvPr/>
        </p:nvSpPr>
        <p:spPr>
          <a:xfrm>
            <a:off x="-23813" y="5851525"/>
            <a:ext cx="320676" cy="21590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IN" sz="1200" b="1" dirty="0">
                <a:solidFill>
                  <a:schemeClr val="tx1">
                    <a:lumMod val="65000"/>
                    <a:lumOff val="35000"/>
                  </a:schemeClr>
                </a:solidFill>
              </a:rPr>
              <a:t>6</a:t>
            </a:r>
          </a:p>
        </p:txBody>
      </p:sp>
      <p:sp>
        <p:nvSpPr>
          <p:cNvPr id="34" name="Title 1"/>
          <p:cNvSpPr txBox="1">
            <a:spLocks/>
          </p:cNvSpPr>
          <p:nvPr/>
        </p:nvSpPr>
        <p:spPr>
          <a:xfrm>
            <a:off x="476251" y="357166"/>
            <a:ext cx="7768050" cy="724955"/>
          </a:xfrm>
          <a:prstGeom prst="rect">
            <a:avLst/>
          </a:prstGeom>
        </p:spPr>
        <p:txBody>
          <a:bodyPr anchor="ct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en-IN" sz="36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a typeface="+mn-ea"/>
                <a:cs typeface="+mn-cs"/>
              </a:rPr>
              <a:t>Plugins &amp; Integrations</a:t>
            </a:r>
            <a:endParaRPr lang="en-IN" sz="36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a typeface="+mn-ea"/>
              <a:cs typeface="+mn-cs"/>
            </a:endParaRPr>
          </a:p>
        </p:txBody>
      </p:sp>
      <p:sp>
        <p:nvSpPr>
          <p:cNvPr id="11297" name="TextBox 34"/>
          <p:cNvSpPr txBox="1">
            <a:spLocks noChangeArrowheads="1"/>
          </p:cNvSpPr>
          <p:nvPr/>
        </p:nvSpPr>
        <p:spPr bwMode="auto">
          <a:xfrm>
            <a:off x="476250" y="1060450"/>
            <a:ext cx="7820025" cy="554038"/>
          </a:xfrm>
          <a:prstGeom prst="rect">
            <a:avLst/>
          </a:prstGeom>
          <a:noFill/>
          <a:ln w="9525">
            <a:noFill/>
            <a:miter lim="800000"/>
            <a:headEnd/>
            <a:tailEnd/>
          </a:ln>
        </p:spPr>
        <p:txBody>
          <a:bodyPr>
            <a:spAutoFit/>
          </a:bodyPr>
          <a:lstStyle/>
          <a:p>
            <a:r>
              <a:rPr lang="en-IN" sz="1500" i="1"/>
              <a:t>The plugins and integrations makes enterprise edition more powerful, making your sales process much more easier. </a:t>
            </a:r>
          </a:p>
        </p:txBody>
      </p:sp>
      <p:pic>
        <p:nvPicPr>
          <p:cNvPr id="11298" name="Picture 6" descr="C:\Users\Swagatika\Desktop\wus-by-andolasoft-color'.png"/>
          <p:cNvPicPr>
            <a:picLocks noChangeAspect="1" noChangeArrowheads="1"/>
          </p:cNvPicPr>
          <p:nvPr/>
        </p:nvPicPr>
        <p:blipFill>
          <a:blip r:embed="rId12"/>
          <a:srcRect/>
          <a:stretch>
            <a:fillRect/>
          </a:stretch>
        </p:blipFill>
        <p:spPr bwMode="auto">
          <a:xfrm>
            <a:off x="5357818" y="5786454"/>
            <a:ext cx="3481388" cy="714375"/>
          </a:xfrm>
          <a:prstGeom prst="rect">
            <a:avLst/>
          </a:prstGeom>
          <a:noFill/>
          <a:ln w="9525">
            <a:noFill/>
            <a:miter lim="800000"/>
            <a:headEnd/>
            <a:tailEnd/>
          </a:ln>
        </p:spPr>
      </p:pic>
      <p:pic>
        <p:nvPicPr>
          <p:cNvPr id="11299" name="Picture 5" descr="Wakeupsales-logo.png"/>
          <p:cNvPicPr>
            <a:picLocks noChangeAspect="1"/>
          </p:cNvPicPr>
          <p:nvPr/>
        </p:nvPicPr>
        <p:blipFill>
          <a:blip r:embed="rId13"/>
          <a:srcRect/>
          <a:stretch>
            <a:fillRect/>
          </a:stretch>
        </p:blipFill>
        <p:spPr bwMode="auto">
          <a:xfrm>
            <a:off x="7786688" y="357188"/>
            <a:ext cx="1143000" cy="857250"/>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14546" y="500042"/>
            <a:ext cx="4382355" cy="646331"/>
          </a:xfrm>
          <a:prstGeom prst="rect">
            <a:avLst/>
          </a:prstGeom>
        </p:spPr>
        <p:txBody>
          <a:bodyPr wrap="none">
            <a:spAutoFit/>
          </a:bodyPr>
          <a:lstStyle/>
          <a:p>
            <a:pPr algn="ctr">
              <a:defRPr/>
            </a:pPr>
            <a:r>
              <a:rPr lang="en-IN" sz="36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mj-lt"/>
              </a:rPr>
              <a:t>Technologies Used</a:t>
            </a:r>
          </a:p>
        </p:txBody>
      </p:sp>
      <p:pic>
        <p:nvPicPr>
          <p:cNvPr id="12291" name="Picture 2" descr="C:\Users\Ankeet\Downloads\18.png"/>
          <p:cNvPicPr>
            <a:picLocks noChangeAspect="1" noChangeArrowheads="1"/>
          </p:cNvPicPr>
          <p:nvPr/>
        </p:nvPicPr>
        <p:blipFill>
          <a:blip r:embed="rId2"/>
          <a:srcRect/>
          <a:stretch>
            <a:fillRect/>
          </a:stretch>
        </p:blipFill>
        <p:spPr bwMode="auto">
          <a:xfrm>
            <a:off x="2714625" y="4786313"/>
            <a:ext cx="1504950" cy="371475"/>
          </a:xfrm>
          <a:prstGeom prst="rect">
            <a:avLst/>
          </a:prstGeom>
          <a:noFill/>
          <a:ln w="9525">
            <a:noFill/>
            <a:miter lim="800000"/>
            <a:headEnd/>
            <a:tailEnd/>
          </a:ln>
        </p:spPr>
      </p:pic>
      <p:pic>
        <p:nvPicPr>
          <p:cNvPr id="12292" name="Picture 3" descr="C:\Users\Ankeet\Downloads\17.png"/>
          <p:cNvPicPr>
            <a:picLocks noChangeAspect="1" noChangeArrowheads="1"/>
          </p:cNvPicPr>
          <p:nvPr/>
        </p:nvPicPr>
        <p:blipFill>
          <a:blip r:embed="rId3"/>
          <a:srcRect/>
          <a:stretch>
            <a:fillRect/>
          </a:stretch>
        </p:blipFill>
        <p:spPr bwMode="auto">
          <a:xfrm>
            <a:off x="1625600" y="3090863"/>
            <a:ext cx="517525" cy="649287"/>
          </a:xfrm>
          <a:prstGeom prst="rect">
            <a:avLst/>
          </a:prstGeom>
          <a:noFill/>
          <a:ln w="9525">
            <a:noFill/>
            <a:miter lim="800000"/>
            <a:headEnd/>
            <a:tailEnd/>
          </a:ln>
        </p:spPr>
      </p:pic>
      <p:pic>
        <p:nvPicPr>
          <p:cNvPr id="12293" name="Picture 4" descr="C:\Users\Ankeet\Downloads\22.png"/>
          <p:cNvPicPr>
            <a:picLocks noChangeAspect="1" noChangeArrowheads="1"/>
          </p:cNvPicPr>
          <p:nvPr/>
        </p:nvPicPr>
        <p:blipFill>
          <a:blip r:embed="rId4"/>
          <a:srcRect/>
          <a:stretch>
            <a:fillRect/>
          </a:stretch>
        </p:blipFill>
        <p:spPr bwMode="auto">
          <a:xfrm>
            <a:off x="785813" y="1717675"/>
            <a:ext cx="1357312" cy="715963"/>
          </a:xfrm>
          <a:prstGeom prst="rect">
            <a:avLst/>
          </a:prstGeom>
          <a:noFill/>
          <a:ln w="9525">
            <a:noFill/>
            <a:miter lim="800000"/>
            <a:headEnd/>
            <a:tailEnd/>
          </a:ln>
        </p:spPr>
      </p:pic>
      <p:pic>
        <p:nvPicPr>
          <p:cNvPr id="12294" name="Picture 5" descr="C:\Users\Ankeet\Downloads\21.png"/>
          <p:cNvPicPr>
            <a:picLocks noChangeAspect="1" noChangeArrowheads="1"/>
          </p:cNvPicPr>
          <p:nvPr/>
        </p:nvPicPr>
        <p:blipFill>
          <a:blip r:embed="rId5"/>
          <a:srcRect/>
          <a:stretch>
            <a:fillRect/>
          </a:stretch>
        </p:blipFill>
        <p:spPr bwMode="auto">
          <a:xfrm>
            <a:off x="693738" y="3076575"/>
            <a:ext cx="806450" cy="642938"/>
          </a:xfrm>
          <a:prstGeom prst="rect">
            <a:avLst/>
          </a:prstGeom>
          <a:noFill/>
          <a:ln w="9525">
            <a:noFill/>
            <a:miter lim="800000"/>
            <a:headEnd/>
            <a:tailEnd/>
          </a:ln>
        </p:spPr>
      </p:pic>
      <p:pic>
        <p:nvPicPr>
          <p:cNvPr id="12295" name="Picture 6" descr="C:\Users\Ankeet\Downloads\20.png"/>
          <p:cNvPicPr>
            <a:picLocks noChangeAspect="1" noChangeArrowheads="1"/>
          </p:cNvPicPr>
          <p:nvPr/>
        </p:nvPicPr>
        <p:blipFill>
          <a:blip r:embed="rId6"/>
          <a:srcRect/>
          <a:stretch>
            <a:fillRect/>
          </a:stretch>
        </p:blipFill>
        <p:spPr bwMode="auto">
          <a:xfrm>
            <a:off x="4929188" y="1616075"/>
            <a:ext cx="1428750" cy="817563"/>
          </a:xfrm>
          <a:prstGeom prst="rect">
            <a:avLst/>
          </a:prstGeom>
          <a:noFill/>
          <a:ln w="9525">
            <a:noFill/>
            <a:miter lim="800000"/>
            <a:headEnd/>
            <a:tailEnd/>
          </a:ln>
        </p:spPr>
      </p:pic>
      <p:pic>
        <p:nvPicPr>
          <p:cNvPr id="12296" name="Picture 7" descr="C:\Users\Ankeet\Downloads\19.png"/>
          <p:cNvPicPr>
            <a:picLocks noChangeAspect="1" noChangeArrowheads="1"/>
          </p:cNvPicPr>
          <p:nvPr/>
        </p:nvPicPr>
        <p:blipFill>
          <a:blip r:embed="rId7"/>
          <a:srcRect/>
          <a:stretch>
            <a:fillRect/>
          </a:stretch>
        </p:blipFill>
        <p:spPr bwMode="auto">
          <a:xfrm>
            <a:off x="5000625" y="3005138"/>
            <a:ext cx="1143000" cy="796925"/>
          </a:xfrm>
          <a:prstGeom prst="rect">
            <a:avLst/>
          </a:prstGeom>
          <a:noFill/>
          <a:ln w="9525">
            <a:noFill/>
            <a:miter lim="800000"/>
            <a:headEnd/>
            <a:tailEnd/>
          </a:ln>
        </p:spPr>
      </p:pic>
      <p:sp>
        <p:nvSpPr>
          <p:cNvPr id="12297" name="TextBox 9"/>
          <p:cNvSpPr txBox="1">
            <a:spLocks noChangeArrowheads="1"/>
          </p:cNvSpPr>
          <p:nvPr/>
        </p:nvSpPr>
        <p:spPr bwMode="auto">
          <a:xfrm>
            <a:off x="2214563" y="1785938"/>
            <a:ext cx="2000250" cy="862012"/>
          </a:xfrm>
          <a:prstGeom prst="rect">
            <a:avLst/>
          </a:prstGeom>
          <a:noFill/>
          <a:ln w="9525">
            <a:noFill/>
            <a:miter lim="800000"/>
            <a:headEnd/>
            <a:tailEnd/>
          </a:ln>
        </p:spPr>
        <p:txBody>
          <a:bodyPr>
            <a:spAutoFit/>
          </a:bodyPr>
          <a:lstStyle/>
          <a:p>
            <a:pPr>
              <a:buFont typeface="Arial" charset="0"/>
              <a:buChar char="•"/>
            </a:pPr>
            <a:r>
              <a:rPr lang="en-IN" sz="1600"/>
              <a:t> Reliable</a:t>
            </a:r>
          </a:p>
          <a:p>
            <a:pPr>
              <a:buFont typeface="Arial" charset="0"/>
              <a:buChar char="•"/>
            </a:pPr>
            <a:r>
              <a:rPr lang="en-IN" sz="1600"/>
              <a:t> Rich Documentation</a:t>
            </a:r>
          </a:p>
          <a:p>
            <a:endParaRPr lang="en-IN"/>
          </a:p>
        </p:txBody>
      </p:sp>
      <p:sp>
        <p:nvSpPr>
          <p:cNvPr id="12298" name="TextBox 10"/>
          <p:cNvSpPr txBox="1">
            <a:spLocks noChangeArrowheads="1"/>
          </p:cNvSpPr>
          <p:nvPr/>
        </p:nvSpPr>
        <p:spPr bwMode="auto">
          <a:xfrm>
            <a:off x="2214563" y="3076575"/>
            <a:ext cx="2000250" cy="862013"/>
          </a:xfrm>
          <a:prstGeom prst="rect">
            <a:avLst/>
          </a:prstGeom>
          <a:noFill/>
          <a:ln w="9525">
            <a:noFill/>
            <a:miter lim="800000"/>
            <a:headEnd/>
            <a:tailEnd/>
          </a:ln>
        </p:spPr>
        <p:txBody>
          <a:bodyPr>
            <a:spAutoFit/>
          </a:bodyPr>
          <a:lstStyle/>
          <a:p>
            <a:pPr>
              <a:buFont typeface="Arial" charset="0"/>
              <a:buChar char="•"/>
            </a:pPr>
            <a:r>
              <a:rPr lang="en-IN" sz="1600"/>
              <a:t> Fantastic Tooling</a:t>
            </a:r>
          </a:p>
          <a:p>
            <a:pPr>
              <a:buFont typeface="Arial" charset="0"/>
              <a:buChar char="•"/>
            </a:pPr>
            <a:r>
              <a:rPr lang="en-IN" sz="1600"/>
              <a:t> High Quality Code</a:t>
            </a:r>
          </a:p>
          <a:p>
            <a:endParaRPr lang="en-IN"/>
          </a:p>
        </p:txBody>
      </p:sp>
      <p:sp>
        <p:nvSpPr>
          <p:cNvPr id="12299" name="TextBox 11"/>
          <p:cNvSpPr txBox="1">
            <a:spLocks noChangeArrowheads="1"/>
          </p:cNvSpPr>
          <p:nvPr/>
        </p:nvSpPr>
        <p:spPr bwMode="auto">
          <a:xfrm>
            <a:off x="6357938" y="1785938"/>
            <a:ext cx="2000250" cy="862012"/>
          </a:xfrm>
          <a:prstGeom prst="rect">
            <a:avLst/>
          </a:prstGeom>
          <a:noFill/>
          <a:ln w="9525">
            <a:noFill/>
            <a:miter lim="800000"/>
            <a:headEnd/>
            <a:tailEnd/>
          </a:ln>
        </p:spPr>
        <p:txBody>
          <a:bodyPr>
            <a:spAutoFit/>
          </a:bodyPr>
          <a:lstStyle/>
          <a:p>
            <a:pPr>
              <a:buFont typeface="Arial" charset="0"/>
              <a:buChar char="•"/>
            </a:pPr>
            <a:r>
              <a:rPr lang="en-IN" sz="1600"/>
              <a:t> Scalable, flexible</a:t>
            </a:r>
          </a:p>
          <a:p>
            <a:pPr>
              <a:buFont typeface="Arial" charset="0"/>
              <a:buChar char="•"/>
            </a:pPr>
            <a:r>
              <a:rPr lang="en-IN" sz="1600"/>
              <a:t> High Performance</a:t>
            </a:r>
          </a:p>
          <a:p>
            <a:endParaRPr lang="en-IN"/>
          </a:p>
        </p:txBody>
      </p:sp>
      <p:sp>
        <p:nvSpPr>
          <p:cNvPr id="12300" name="TextBox 12"/>
          <p:cNvSpPr txBox="1">
            <a:spLocks noChangeArrowheads="1"/>
          </p:cNvSpPr>
          <p:nvPr/>
        </p:nvSpPr>
        <p:spPr bwMode="auto">
          <a:xfrm>
            <a:off x="4214813" y="4643438"/>
            <a:ext cx="2357437" cy="862012"/>
          </a:xfrm>
          <a:prstGeom prst="rect">
            <a:avLst/>
          </a:prstGeom>
          <a:noFill/>
          <a:ln w="9525">
            <a:noFill/>
            <a:miter lim="800000"/>
            <a:headEnd/>
            <a:tailEnd/>
          </a:ln>
        </p:spPr>
        <p:txBody>
          <a:bodyPr>
            <a:spAutoFit/>
          </a:bodyPr>
          <a:lstStyle/>
          <a:p>
            <a:pPr>
              <a:buFont typeface="Arial" charset="0"/>
              <a:buChar char="•"/>
            </a:pPr>
            <a:r>
              <a:rPr lang="en-IN" sz="1600"/>
              <a:t> Consistent, Responsive</a:t>
            </a:r>
          </a:p>
          <a:p>
            <a:pPr>
              <a:buFont typeface="Arial" charset="0"/>
              <a:buChar char="•"/>
            </a:pPr>
            <a:r>
              <a:rPr lang="en-IN" sz="1600"/>
              <a:t> Customizable</a:t>
            </a:r>
          </a:p>
          <a:p>
            <a:endParaRPr lang="en-IN"/>
          </a:p>
        </p:txBody>
      </p:sp>
      <p:sp>
        <p:nvSpPr>
          <p:cNvPr id="12301" name="TextBox 13"/>
          <p:cNvSpPr txBox="1">
            <a:spLocks noChangeArrowheads="1"/>
          </p:cNvSpPr>
          <p:nvPr/>
        </p:nvSpPr>
        <p:spPr bwMode="auto">
          <a:xfrm>
            <a:off x="6357938" y="3076575"/>
            <a:ext cx="2000250" cy="862013"/>
          </a:xfrm>
          <a:prstGeom prst="rect">
            <a:avLst/>
          </a:prstGeom>
          <a:noFill/>
          <a:ln w="9525">
            <a:noFill/>
            <a:miter lim="800000"/>
            <a:headEnd/>
            <a:tailEnd/>
          </a:ln>
        </p:spPr>
        <p:txBody>
          <a:bodyPr>
            <a:spAutoFit/>
          </a:bodyPr>
          <a:lstStyle/>
          <a:p>
            <a:pPr>
              <a:buFont typeface="Arial" charset="0"/>
              <a:buChar char="•"/>
            </a:pPr>
            <a:r>
              <a:rPr lang="en-IN" sz="1600"/>
              <a:t> Report Generation</a:t>
            </a:r>
          </a:p>
          <a:p>
            <a:pPr>
              <a:buFont typeface="Arial" charset="0"/>
              <a:buChar char="•"/>
            </a:pPr>
            <a:r>
              <a:rPr lang="en-IN" sz="1600"/>
              <a:t> Analytics to pdf</a:t>
            </a:r>
          </a:p>
          <a:p>
            <a:endParaRPr lang="en-IN"/>
          </a:p>
        </p:txBody>
      </p:sp>
      <p:pic>
        <p:nvPicPr>
          <p:cNvPr id="12302" name="Picture 5" descr="Wakeupsales-logo.png"/>
          <p:cNvPicPr>
            <a:picLocks noChangeAspect="1"/>
          </p:cNvPicPr>
          <p:nvPr/>
        </p:nvPicPr>
        <p:blipFill>
          <a:blip r:embed="rId8"/>
          <a:srcRect/>
          <a:stretch>
            <a:fillRect/>
          </a:stretch>
        </p:blipFill>
        <p:spPr bwMode="auto">
          <a:xfrm>
            <a:off x="7786688" y="357188"/>
            <a:ext cx="1143000" cy="857250"/>
          </a:xfrm>
          <a:prstGeom prst="rect">
            <a:avLst/>
          </a:prstGeom>
          <a:noFill/>
          <a:ln w="9525">
            <a:noFill/>
            <a:miter lim="800000"/>
            <a:headEnd/>
            <a:tailEnd/>
          </a:ln>
        </p:spPr>
      </p:pic>
      <p:pic>
        <p:nvPicPr>
          <p:cNvPr id="12303" name="Picture 6" descr="C:\Users\Swagatika\Desktop\wus-by-andolasoft-color'.png"/>
          <p:cNvPicPr>
            <a:picLocks noChangeAspect="1" noChangeArrowheads="1"/>
          </p:cNvPicPr>
          <p:nvPr/>
        </p:nvPicPr>
        <p:blipFill>
          <a:blip r:embed="rId9"/>
          <a:srcRect/>
          <a:stretch>
            <a:fillRect/>
          </a:stretch>
        </p:blipFill>
        <p:spPr bwMode="auto">
          <a:xfrm>
            <a:off x="5500694" y="5929330"/>
            <a:ext cx="3214715" cy="659654"/>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5" descr="Wakeupsales-logo.png"/>
          <p:cNvPicPr>
            <a:picLocks noChangeAspect="1"/>
          </p:cNvPicPr>
          <p:nvPr/>
        </p:nvPicPr>
        <p:blipFill>
          <a:blip r:embed="rId2"/>
          <a:srcRect/>
          <a:stretch>
            <a:fillRect/>
          </a:stretch>
        </p:blipFill>
        <p:spPr bwMode="auto">
          <a:xfrm>
            <a:off x="7786688" y="357188"/>
            <a:ext cx="1143000" cy="857250"/>
          </a:xfrm>
          <a:prstGeom prst="rect">
            <a:avLst/>
          </a:prstGeom>
          <a:noFill/>
          <a:ln w="9525">
            <a:noFill/>
            <a:miter lim="800000"/>
            <a:headEnd/>
            <a:tailEnd/>
          </a:ln>
        </p:spPr>
      </p:pic>
      <p:sp>
        <p:nvSpPr>
          <p:cNvPr id="3" name="Rectangle 2"/>
          <p:cNvSpPr/>
          <p:nvPr/>
        </p:nvSpPr>
        <p:spPr>
          <a:xfrm>
            <a:off x="2714612" y="928670"/>
            <a:ext cx="3873946" cy="1200329"/>
          </a:xfrm>
          <a:prstGeom prst="rect">
            <a:avLst/>
          </a:prstGeom>
        </p:spPr>
        <p:txBody>
          <a:bodyPr>
            <a:spAutoFit/>
          </a:bodyPr>
          <a:lstStyle/>
          <a:p>
            <a:pPr>
              <a:defRPr/>
            </a:pPr>
            <a:r>
              <a:rPr lang="en-US" sz="36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mj-lt"/>
              </a:rPr>
              <a:t>Conclusion</a:t>
            </a:r>
          </a:p>
          <a:p>
            <a:pPr>
              <a:defRPr/>
            </a:pPr>
            <a:endParaRPr lang="en-IN" sz="36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mj-lt"/>
            </a:endParaRPr>
          </a:p>
        </p:txBody>
      </p:sp>
      <p:sp>
        <p:nvSpPr>
          <p:cNvPr id="13316" name="TextBox 3"/>
          <p:cNvSpPr txBox="1">
            <a:spLocks noChangeArrowheads="1"/>
          </p:cNvSpPr>
          <p:nvPr/>
        </p:nvSpPr>
        <p:spPr bwMode="auto">
          <a:xfrm>
            <a:off x="1000125" y="1785938"/>
            <a:ext cx="7286625" cy="369887"/>
          </a:xfrm>
          <a:prstGeom prst="rect">
            <a:avLst/>
          </a:prstGeom>
          <a:noFill/>
          <a:ln w="9525">
            <a:noFill/>
            <a:miter lim="800000"/>
            <a:headEnd/>
            <a:tailEnd/>
          </a:ln>
        </p:spPr>
        <p:txBody>
          <a:bodyPr>
            <a:spAutoFit/>
          </a:bodyPr>
          <a:lstStyle/>
          <a:p>
            <a:pPr algn="ctr"/>
            <a:r>
              <a:rPr lang="en-IN">
                <a:solidFill>
                  <a:srgbClr val="C00000"/>
                </a:solidFill>
                <a:latin typeface="Aharoni" pitchFamily="2" charset="-79"/>
                <a:cs typeface="Aharoni" pitchFamily="2" charset="-79"/>
              </a:rPr>
              <a:t>Please Feel Free to Contact Us. Happy to hear from You</a:t>
            </a:r>
            <a:endParaRPr lang="en-US">
              <a:solidFill>
                <a:srgbClr val="C00000"/>
              </a:solidFill>
            </a:endParaRPr>
          </a:p>
        </p:txBody>
      </p:sp>
      <p:pic>
        <p:nvPicPr>
          <p:cNvPr id="13317" name="Picture 4" descr="C:\Documents and Settings\cbob\My Documents\Downloads\web_icon.jpg"/>
          <p:cNvPicPr>
            <a:picLocks noChangeAspect="1" noChangeArrowheads="1"/>
          </p:cNvPicPr>
          <p:nvPr/>
        </p:nvPicPr>
        <p:blipFill>
          <a:blip r:embed="rId3"/>
          <a:srcRect/>
          <a:stretch>
            <a:fillRect/>
          </a:stretch>
        </p:blipFill>
        <p:spPr bwMode="auto">
          <a:xfrm>
            <a:off x="857250" y="3071813"/>
            <a:ext cx="407988" cy="407987"/>
          </a:xfrm>
          <a:prstGeom prst="rect">
            <a:avLst/>
          </a:prstGeom>
          <a:noFill/>
          <a:ln w="9525">
            <a:noFill/>
            <a:miter lim="800000"/>
            <a:headEnd/>
            <a:tailEnd/>
          </a:ln>
        </p:spPr>
      </p:pic>
      <p:pic>
        <p:nvPicPr>
          <p:cNvPr id="13318" name="Picture 5"/>
          <p:cNvPicPr>
            <a:picLocks noChangeAspect="1"/>
          </p:cNvPicPr>
          <p:nvPr/>
        </p:nvPicPr>
        <p:blipFill>
          <a:blip r:embed="rId4"/>
          <a:srcRect/>
          <a:stretch>
            <a:fillRect/>
          </a:stretch>
        </p:blipFill>
        <p:spPr bwMode="auto">
          <a:xfrm>
            <a:off x="785813" y="3929063"/>
            <a:ext cx="446087" cy="446087"/>
          </a:xfrm>
          <a:prstGeom prst="rect">
            <a:avLst/>
          </a:prstGeom>
          <a:noFill/>
          <a:ln w="9525">
            <a:noFill/>
            <a:miter lim="800000"/>
            <a:headEnd/>
            <a:tailEnd/>
          </a:ln>
        </p:spPr>
      </p:pic>
      <p:pic>
        <p:nvPicPr>
          <p:cNvPr id="13319" name="Picture 6"/>
          <p:cNvPicPr>
            <a:picLocks noChangeAspect="1"/>
          </p:cNvPicPr>
          <p:nvPr/>
        </p:nvPicPr>
        <p:blipFill>
          <a:blip r:embed="rId5"/>
          <a:srcRect/>
          <a:stretch>
            <a:fillRect/>
          </a:stretch>
        </p:blipFill>
        <p:spPr bwMode="auto">
          <a:xfrm>
            <a:off x="857250" y="4643438"/>
            <a:ext cx="434975" cy="434975"/>
          </a:xfrm>
          <a:prstGeom prst="rect">
            <a:avLst/>
          </a:prstGeom>
          <a:noFill/>
          <a:ln w="9525">
            <a:noFill/>
            <a:miter lim="800000"/>
            <a:headEnd/>
            <a:tailEnd/>
          </a:ln>
        </p:spPr>
      </p:pic>
      <p:pic>
        <p:nvPicPr>
          <p:cNvPr id="13320" name="Picture 8"/>
          <p:cNvPicPr>
            <a:picLocks noChangeAspect="1"/>
          </p:cNvPicPr>
          <p:nvPr/>
        </p:nvPicPr>
        <p:blipFill>
          <a:blip r:embed="rId6"/>
          <a:srcRect/>
          <a:stretch>
            <a:fillRect/>
          </a:stretch>
        </p:blipFill>
        <p:spPr bwMode="auto">
          <a:xfrm>
            <a:off x="785813" y="2286000"/>
            <a:ext cx="436562" cy="657225"/>
          </a:xfrm>
          <a:prstGeom prst="rect">
            <a:avLst/>
          </a:prstGeom>
          <a:noFill/>
          <a:ln w="9525">
            <a:noFill/>
            <a:miter lim="800000"/>
            <a:headEnd/>
            <a:tailEnd/>
          </a:ln>
        </p:spPr>
      </p:pic>
      <p:sp>
        <p:nvSpPr>
          <p:cNvPr id="13321" name="TextBox 9"/>
          <p:cNvSpPr txBox="1">
            <a:spLocks noChangeArrowheads="1"/>
          </p:cNvSpPr>
          <p:nvPr/>
        </p:nvSpPr>
        <p:spPr bwMode="auto">
          <a:xfrm>
            <a:off x="1571625" y="3000375"/>
            <a:ext cx="3643313" cy="646113"/>
          </a:xfrm>
          <a:prstGeom prst="rect">
            <a:avLst/>
          </a:prstGeom>
          <a:noFill/>
          <a:ln w="9525">
            <a:noFill/>
            <a:miter lim="800000"/>
            <a:headEnd/>
            <a:tailEnd/>
          </a:ln>
        </p:spPr>
        <p:txBody>
          <a:bodyPr>
            <a:spAutoFit/>
          </a:bodyPr>
          <a:lstStyle/>
          <a:p>
            <a:pPr algn="ctr"/>
            <a:r>
              <a:rPr lang="en-US" u="sng" dirty="0">
                <a:hlinkClick r:id="rId7"/>
              </a:rPr>
              <a:t>http://www.wakeupsales.org/</a:t>
            </a:r>
            <a:endParaRPr lang="en-US" dirty="0"/>
          </a:p>
          <a:p>
            <a:pPr algn="ctr"/>
            <a:endParaRPr lang="en-US" dirty="0"/>
          </a:p>
        </p:txBody>
      </p:sp>
      <p:sp>
        <p:nvSpPr>
          <p:cNvPr id="13322" name="TextBox 10"/>
          <p:cNvSpPr txBox="1">
            <a:spLocks noChangeArrowheads="1"/>
          </p:cNvSpPr>
          <p:nvPr/>
        </p:nvSpPr>
        <p:spPr bwMode="auto">
          <a:xfrm>
            <a:off x="2000250" y="4643438"/>
            <a:ext cx="5572125" cy="646112"/>
          </a:xfrm>
          <a:prstGeom prst="rect">
            <a:avLst/>
          </a:prstGeom>
          <a:noFill/>
          <a:ln w="9525">
            <a:noFill/>
            <a:miter lim="800000"/>
            <a:headEnd/>
            <a:tailEnd/>
          </a:ln>
        </p:spPr>
        <p:txBody>
          <a:bodyPr>
            <a:spAutoFit/>
          </a:bodyPr>
          <a:lstStyle/>
          <a:p>
            <a:r>
              <a:rPr lang="en-US" u="sng">
                <a:hlinkClick r:id="rId8"/>
              </a:rPr>
              <a:t>https://twitter.com/wakeupsales</a:t>
            </a:r>
            <a:endParaRPr lang="en-US"/>
          </a:p>
          <a:p>
            <a:endParaRPr lang="en-US"/>
          </a:p>
        </p:txBody>
      </p:sp>
      <p:sp>
        <p:nvSpPr>
          <p:cNvPr id="13323" name="TextBox 11"/>
          <p:cNvSpPr txBox="1">
            <a:spLocks noChangeArrowheads="1"/>
          </p:cNvSpPr>
          <p:nvPr/>
        </p:nvSpPr>
        <p:spPr bwMode="auto">
          <a:xfrm>
            <a:off x="1928813" y="3929063"/>
            <a:ext cx="4500562" cy="642937"/>
          </a:xfrm>
          <a:prstGeom prst="rect">
            <a:avLst/>
          </a:prstGeom>
          <a:noFill/>
          <a:ln w="9525">
            <a:noFill/>
            <a:miter lim="800000"/>
            <a:headEnd/>
            <a:tailEnd/>
          </a:ln>
        </p:spPr>
        <p:txBody>
          <a:bodyPr>
            <a:spAutoFit/>
          </a:bodyPr>
          <a:lstStyle/>
          <a:p>
            <a:r>
              <a:rPr lang="en-US" u="sng">
                <a:hlinkClick r:id="rId9"/>
              </a:rPr>
              <a:t>https://www.facebook.com/wakeupsales</a:t>
            </a:r>
            <a:r>
              <a:rPr lang="en-US">
                <a:hlinkClick r:id="rId9"/>
              </a:rPr>
              <a:t>/</a:t>
            </a:r>
            <a:endParaRPr lang="en-US"/>
          </a:p>
          <a:p>
            <a:endParaRPr lang="en-US"/>
          </a:p>
        </p:txBody>
      </p:sp>
      <p:sp>
        <p:nvSpPr>
          <p:cNvPr id="13324" name="TextBox 12"/>
          <p:cNvSpPr txBox="1">
            <a:spLocks noChangeArrowheads="1"/>
          </p:cNvSpPr>
          <p:nvPr/>
        </p:nvSpPr>
        <p:spPr bwMode="auto">
          <a:xfrm>
            <a:off x="2000250" y="5286375"/>
            <a:ext cx="6429375" cy="369888"/>
          </a:xfrm>
          <a:prstGeom prst="rect">
            <a:avLst/>
          </a:prstGeom>
          <a:noFill/>
          <a:ln w="9525">
            <a:noFill/>
            <a:miter lim="800000"/>
            <a:headEnd/>
            <a:tailEnd/>
          </a:ln>
        </p:spPr>
        <p:txBody>
          <a:bodyPr>
            <a:spAutoFit/>
          </a:bodyPr>
          <a:lstStyle/>
          <a:p>
            <a:r>
              <a:rPr lang="en-US">
                <a:hlinkClick r:id="rId10"/>
              </a:rPr>
              <a:t>https://plus.google.com/105189506645452302028</a:t>
            </a:r>
            <a:endParaRPr lang="en-US"/>
          </a:p>
        </p:txBody>
      </p:sp>
      <p:pic>
        <p:nvPicPr>
          <p:cNvPr id="13325" name="Picture 13" descr="google-plus-icon.png"/>
          <p:cNvPicPr>
            <a:picLocks noChangeAspect="1"/>
          </p:cNvPicPr>
          <p:nvPr/>
        </p:nvPicPr>
        <p:blipFill>
          <a:blip r:embed="rId11"/>
          <a:srcRect/>
          <a:stretch>
            <a:fillRect/>
          </a:stretch>
        </p:blipFill>
        <p:spPr bwMode="auto">
          <a:xfrm>
            <a:off x="785813" y="5286375"/>
            <a:ext cx="481012" cy="481013"/>
          </a:xfrm>
          <a:prstGeom prst="rect">
            <a:avLst/>
          </a:prstGeom>
          <a:noFill/>
          <a:ln w="9525">
            <a:noFill/>
            <a:miter lim="800000"/>
            <a:headEnd/>
            <a:tailEnd/>
          </a:ln>
        </p:spPr>
      </p:pic>
      <p:sp>
        <p:nvSpPr>
          <p:cNvPr id="13326" name="TextBox 14"/>
          <p:cNvSpPr txBox="1">
            <a:spLocks noChangeArrowheads="1"/>
          </p:cNvSpPr>
          <p:nvPr/>
        </p:nvSpPr>
        <p:spPr bwMode="auto">
          <a:xfrm>
            <a:off x="1571625" y="2428875"/>
            <a:ext cx="3643313" cy="369888"/>
          </a:xfrm>
          <a:prstGeom prst="rect">
            <a:avLst/>
          </a:prstGeom>
          <a:noFill/>
          <a:ln w="9525">
            <a:noFill/>
            <a:miter lim="800000"/>
            <a:headEnd/>
            <a:tailEnd/>
          </a:ln>
        </p:spPr>
        <p:txBody>
          <a:bodyPr>
            <a:spAutoFit/>
          </a:bodyPr>
          <a:lstStyle/>
          <a:p>
            <a:r>
              <a:rPr lang="en-US"/>
              <a:t>     support@wakeupsales.org</a:t>
            </a:r>
          </a:p>
        </p:txBody>
      </p:sp>
      <p:pic>
        <p:nvPicPr>
          <p:cNvPr id="13327" name="Picture 6" descr="C:\Users\Swagatika\Desktop\wus-by-andolasoft-color'.png"/>
          <p:cNvPicPr>
            <a:picLocks noChangeAspect="1" noChangeArrowheads="1"/>
          </p:cNvPicPr>
          <p:nvPr/>
        </p:nvPicPr>
        <p:blipFill>
          <a:blip r:embed="rId12"/>
          <a:srcRect/>
          <a:stretch>
            <a:fillRect/>
          </a:stretch>
        </p:blipFill>
        <p:spPr bwMode="auto">
          <a:xfrm>
            <a:off x="5500694" y="5857892"/>
            <a:ext cx="3286148" cy="6743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6" descr="C:\Users\Swagatika\Desktop\wus-by-andolasoft-color'.png"/>
          <p:cNvPicPr>
            <a:picLocks noChangeAspect="1" noChangeArrowheads="1"/>
          </p:cNvPicPr>
          <p:nvPr/>
        </p:nvPicPr>
        <p:blipFill>
          <a:blip r:embed="rId2"/>
          <a:srcRect/>
          <a:stretch>
            <a:fillRect/>
          </a:stretch>
        </p:blipFill>
        <p:spPr bwMode="auto">
          <a:xfrm>
            <a:off x="6354072" y="6000768"/>
            <a:ext cx="2432756" cy="500066"/>
          </a:xfrm>
          <a:prstGeom prst="rect">
            <a:avLst/>
          </a:prstGeom>
          <a:noFill/>
          <a:ln w="9525">
            <a:noFill/>
            <a:miter lim="800000"/>
            <a:headEnd/>
            <a:tailEnd/>
          </a:ln>
        </p:spPr>
      </p:pic>
      <p:sp>
        <p:nvSpPr>
          <p:cNvPr id="3" name="TextBox 2"/>
          <p:cNvSpPr txBox="1"/>
          <p:nvPr/>
        </p:nvSpPr>
        <p:spPr>
          <a:xfrm>
            <a:off x="2000232" y="928670"/>
            <a:ext cx="4857784" cy="646331"/>
          </a:xfrm>
          <a:prstGeom prst="rect">
            <a:avLst/>
          </a:prstGeom>
          <a:noFill/>
        </p:spPr>
        <p:txBody>
          <a:bodyPr>
            <a:spAutoFit/>
          </a:bodyPr>
          <a:lstStyle/>
          <a:p>
            <a:pPr algn="ctr">
              <a:defRPr/>
            </a:pPr>
            <a:r>
              <a:rPr lang="en-US" sz="36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mj-lt"/>
              </a:rPr>
              <a:t>Thank You</a:t>
            </a:r>
          </a:p>
        </p:txBody>
      </p:sp>
      <p:pic>
        <p:nvPicPr>
          <p:cNvPr id="14340" name="Picture 3" descr="C:\Users\Swagatika\Downloads\wakeup-salelogo.png"/>
          <p:cNvPicPr>
            <a:picLocks noChangeAspect="1" noChangeArrowheads="1"/>
          </p:cNvPicPr>
          <p:nvPr/>
        </p:nvPicPr>
        <p:blipFill>
          <a:blip r:embed="rId3"/>
          <a:srcRect/>
          <a:stretch>
            <a:fillRect/>
          </a:stretch>
        </p:blipFill>
        <p:spPr bwMode="auto">
          <a:xfrm>
            <a:off x="642938" y="1785938"/>
            <a:ext cx="3243262" cy="928687"/>
          </a:xfrm>
          <a:prstGeom prst="rect">
            <a:avLst/>
          </a:prstGeom>
          <a:noFill/>
          <a:ln w="9525">
            <a:noFill/>
            <a:miter lim="800000"/>
            <a:headEnd/>
            <a:tailEnd/>
          </a:ln>
        </p:spPr>
      </p:pic>
      <p:pic>
        <p:nvPicPr>
          <p:cNvPr id="14341" name="Picture 4" descr="C:\Users\Swagatika\Downloads\wus-all-in-one.png"/>
          <p:cNvPicPr>
            <a:picLocks noChangeAspect="1" noChangeArrowheads="1"/>
          </p:cNvPicPr>
          <p:nvPr/>
        </p:nvPicPr>
        <p:blipFill>
          <a:blip r:embed="rId4"/>
          <a:srcRect/>
          <a:stretch>
            <a:fillRect/>
          </a:stretch>
        </p:blipFill>
        <p:spPr bwMode="auto">
          <a:xfrm>
            <a:off x="5286375" y="1928813"/>
            <a:ext cx="3168650" cy="798512"/>
          </a:xfrm>
          <a:prstGeom prst="rect">
            <a:avLst/>
          </a:prstGeom>
          <a:noFill/>
          <a:ln w="9525">
            <a:noFill/>
            <a:miter lim="800000"/>
            <a:headEnd/>
            <a:tailEnd/>
          </a:ln>
        </p:spPr>
      </p:pic>
      <p:sp>
        <p:nvSpPr>
          <p:cNvPr id="12" name="Rounded Rectangle 11">
            <a:hlinkClick r:id="rId5"/>
          </p:cNvPr>
          <p:cNvSpPr/>
          <p:nvPr/>
        </p:nvSpPr>
        <p:spPr>
          <a:xfrm>
            <a:off x="785786" y="3000372"/>
            <a:ext cx="3143272" cy="785818"/>
          </a:xfrm>
          <a:prstGeom prst="roundRect">
            <a:avLst/>
          </a:prstGeom>
          <a:ln w="38100">
            <a:solidFill>
              <a:srgbClr val="65CBB3"/>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2">
                    <a:lumMod val="75000"/>
                    <a:lumOff val="25000"/>
                  </a:schemeClr>
                </a:solidFill>
                <a:hlinkClick r:id="rId6"/>
              </a:rPr>
              <a:t>Download Now</a:t>
            </a:r>
            <a:endParaRPr lang="en-US" dirty="0">
              <a:solidFill>
                <a:schemeClr val="tx2">
                  <a:lumMod val="75000"/>
                  <a:lumOff val="25000"/>
                </a:schemeClr>
              </a:solidFill>
            </a:endParaRPr>
          </a:p>
        </p:txBody>
      </p:sp>
      <p:sp>
        <p:nvSpPr>
          <p:cNvPr id="13" name="Rounded Rectangle 12">
            <a:hlinkClick r:id="rId7"/>
          </p:cNvPr>
          <p:cNvSpPr/>
          <p:nvPr/>
        </p:nvSpPr>
        <p:spPr>
          <a:xfrm>
            <a:off x="5357818" y="3000372"/>
            <a:ext cx="3214710" cy="785818"/>
          </a:xfrm>
          <a:prstGeom prst="roundRect">
            <a:avLst/>
          </a:prstGeom>
          <a:ln w="38100">
            <a:solidFill>
              <a:srgbClr val="65CBB3"/>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2">
                    <a:lumMod val="75000"/>
                    <a:lumOff val="25000"/>
                  </a:schemeClr>
                </a:solidFill>
                <a:hlinkClick r:id="rId8"/>
              </a:rPr>
              <a:t>Sign Up Today</a:t>
            </a:r>
            <a:endParaRPr lang="en-US" dirty="0">
              <a:solidFill>
                <a:schemeClr val="tx2">
                  <a:lumMod val="75000"/>
                  <a:lumOff val="25000"/>
                </a:schemeClr>
              </a:solidFill>
            </a:endParaRPr>
          </a:p>
        </p:txBody>
      </p:sp>
      <p:sp>
        <p:nvSpPr>
          <p:cNvPr id="14" name="Rounded Rectangle 13">
            <a:hlinkClick r:id="rId9"/>
          </p:cNvPr>
          <p:cNvSpPr/>
          <p:nvPr/>
        </p:nvSpPr>
        <p:spPr>
          <a:xfrm>
            <a:off x="2857488" y="4857760"/>
            <a:ext cx="3071834" cy="642942"/>
          </a:xfrm>
          <a:prstGeom prst="roundRect">
            <a:avLst/>
          </a:prstGeom>
          <a:ln w="38100">
            <a:solidFill>
              <a:srgbClr val="65CBB3"/>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2">
                    <a:lumMod val="75000"/>
                    <a:lumOff val="25000"/>
                  </a:schemeClr>
                </a:solidFill>
                <a:hlinkClick r:id="rId9"/>
              </a:rPr>
              <a:t>Book a Demo</a:t>
            </a:r>
            <a:endParaRPr lang="en-US" dirty="0">
              <a:solidFill>
                <a:schemeClr val="tx2">
                  <a:lumMod val="75000"/>
                  <a:lumOff val="25000"/>
                </a:schemeClr>
              </a:solidFill>
            </a:endParaRPr>
          </a:p>
        </p:txBody>
      </p:sp>
      <p:sp>
        <p:nvSpPr>
          <p:cNvPr id="14351" name="TextBox 14"/>
          <p:cNvSpPr txBox="1">
            <a:spLocks noChangeArrowheads="1"/>
          </p:cNvSpPr>
          <p:nvPr/>
        </p:nvSpPr>
        <p:spPr bwMode="auto">
          <a:xfrm>
            <a:off x="3071813" y="5786438"/>
            <a:ext cx="3214687" cy="369887"/>
          </a:xfrm>
          <a:prstGeom prst="rect">
            <a:avLst/>
          </a:prstGeom>
          <a:noFill/>
          <a:ln w="9525">
            <a:noFill/>
            <a:miter lim="800000"/>
            <a:headEnd/>
            <a:tailEnd/>
          </a:ln>
        </p:spPr>
        <p:txBody>
          <a:bodyPr>
            <a:spAutoFit/>
          </a:bodyPr>
          <a:lstStyle/>
          <a:p>
            <a:r>
              <a:rPr lang="en-US" b="1"/>
              <a:t>blog.wakeupsales.com</a:t>
            </a:r>
          </a:p>
        </p:txBody>
      </p:sp>
      <p:sp>
        <p:nvSpPr>
          <p:cNvPr id="14352" name="TextBox 15"/>
          <p:cNvSpPr txBox="1">
            <a:spLocks noChangeArrowheads="1"/>
          </p:cNvSpPr>
          <p:nvPr/>
        </p:nvSpPr>
        <p:spPr bwMode="auto">
          <a:xfrm>
            <a:off x="1000125" y="3857625"/>
            <a:ext cx="3071813" cy="369888"/>
          </a:xfrm>
          <a:prstGeom prst="rect">
            <a:avLst/>
          </a:prstGeom>
          <a:noFill/>
          <a:ln w="9525">
            <a:noFill/>
            <a:miter lim="800000"/>
            <a:headEnd/>
            <a:tailEnd/>
          </a:ln>
        </p:spPr>
        <p:txBody>
          <a:bodyPr>
            <a:spAutoFit/>
          </a:bodyPr>
          <a:lstStyle/>
          <a:p>
            <a:r>
              <a:rPr lang="en-US" b="1"/>
              <a:t>www.wakeupsales.org</a:t>
            </a:r>
          </a:p>
        </p:txBody>
      </p:sp>
      <p:sp>
        <p:nvSpPr>
          <p:cNvPr id="14353" name="TextBox 16"/>
          <p:cNvSpPr txBox="1">
            <a:spLocks noChangeArrowheads="1"/>
          </p:cNvSpPr>
          <p:nvPr/>
        </p:nvSpPr>
        <p:spPr bwMode="auto">
          <a:xfrm>
            <a:off x="5572125" y="3857625"/>
            <a:ext cx="3000375" cy="369888"/>
          </a:xfrm>
          <a:prstGeom prst="rect">
            <a:avLst/>
          </a:prstGeom>
          <a:noFill/>
          <a:ln w="9525">
            <a:noFill/>
            <a:miter lim="800000"/>
            <a:headEnd/>
            <a:tailEnd/>
          </a:ln>
        </p:spPr>
        <p:txBody>
          <a:bodyPr>
            <a:spAutoFit/>
          </a:bodyPr>
          <a:lstStyle/>
          <a:p>
            <a:r>
              <a:rPr lang="en-US" b="1"/>
              <a:t>www.wakeupsales.com</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5" descr="Wakeupsales-logo.png"/>
          <p:cNvPicPr>
            <a:picLocks noChangeAspect="1"/>
          </p:cNvPicPr>
          <p:nvPr/>
        </p:nvPicPr>
        <p:blipFill>
          <a:blip r:embed="rId2"/>
          <a:srcRect/>
          <a:stretch>
            <a:fillRect/>
          </a:stretch>
        </p:blipFill>
        <p:spPr bwMode="auto">
          <a:xfrm>
            <a:off x="7786688" y="357188"/>
            <a:ext cx="1143000" cy="857250"/>
          </a:xfrm>
          <a:prstGeom prst="rect">
            <a:avLst/>
          </a:prstGeom>
          <a:noFill/>
          <a:ln w="9525">
            <a:noFill/>
            <a:miter lim="800000"/>
            <a:headEnd/>
            <a:tailEnd/>
          </a:ln>
        </p:spPr>
      </p:pic>
      <p:sp>
        <p:nvSpPr>
          <p:cNvPr id="3" name="Rectangle 2"/>
          <p:cNvSpPr/>
          <p:nvPr/>
        </p:nvSpPr>
        <p:spPr>
          <a:xfrm>
            <a:off x="2928926" y="714356"/>
            <a:ext cx="3286148" cy="646331"/>
          </a:xfrm>
          <a:prstGeom prst="rect">
            <a:avLst/>
          </a:prstGeom>
        </p:spPr>
        <p:txBody>
          <a:bodyPr>
            <a:spAutoFit/>
          </a:bodyPr>
          <a:lstStyle/>
          <a:p>
            <a:pPr algn="ctr">
              <a:defRPr/>
            </a:pPr>
            <a:r>
              <a:rPr lang="en-US" sz="36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mj-lt"/>
              </a:rPr>
              <a:t>About Us</a:t>
            </a:r>
            <a:r>
              <a:rPr lang="en-GB" sz="36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mj-lt"/>
              </a:rPr>
              <a:t> </a:t>
            </a:r>
            <a:endParaRPr lang="en-US" sz="36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mj-lt"/>
            </a:endParaRPr>
          </a:p>
        </p:txBody>
      </p:sp>
      <p:sp>
        <p:nvSpPr>
          <p:cNvPr id="4" name="TextBox 3"/>
          <p:cNvSpPr txBox="1"/>
          <p:nvPr/>
        </p:nvSpPr>
        <p:spPr>
          <a:xfrm>
            <a:off x="571500" y="1785938"/>
            <a:ext cx="7929563" cy="4062412"/>
          </a:xfrm>
          <a:prstGeom prst="rect">
            <a:avLst/>
          </a:prstGeom>
          <a:noFill/>
        </p:spPr>
        <p:txBody>
          <a:bodyPr>
            <a:spAutoFit/>
          </a:bodyPr>
          <a:lstStyle/>
          <a:p>
            <a:pPr>
              <a:defRPr/>
            </a:pPr>
            <a:r>
              <a:rPr lang="en-US" dirty="0"/>
              <a:t>“</a:t>
            </a:r>
            <a:r>
              <a:rPr lang="en-US" sz="2400" dirty="0">
                <a:solidFill>
                  <a:schemeClr val="accent2"/>
                </a:solidFill>
                <a:latin typeface="+mn-lt"/>
              </a:rPr>
              <a:t>We understand the complexity involved in sales process. Now Streamline your sales activities and improve your productivity through the simple and easy-to-use </a:t>
            </a:r>
            <a:r>
              <a:rPr lang="en-US" sz="2400" dirty="0">
                <a:solidFill>
                  <a:schemeClr val="accent2"/>
                </a:solidFill>
                <a:latin typeface="+mn-lt"/>
                <a:hlinkClick r:id="rId3"/>
              </a:rPr>
              <a:t>open source CRM</a:t>
            </a:r>
            <a:r>
              <a:rPr lang="en-US" sz="2400" dirty="0">
                <a:solidFill>
                  <a:schemeClr val="accent2"/>
                </a:solidFill>
                <a:latin typeface="+mn-lt"/>
              </a:rPr>
              <a:t>.”</a:t>
            </a:r>
            <a:br>
              <a:rPr lang="en-US" sz="2400" dirty="0">
                <a:solidFill>
                  <a:schemeClr val="accent2"/>
                </a:solidFill>
                <a:latin typeface="+mn-lt"/>
              </a:rPr>
            </a:br>
            <a:endParaRPr lang="en-US" sz="2400" dirty="0">
              <a:solidFill>
                <a:schemeClr val="accent2"/>
              </a:solidFill>
              <a:latin typeface="+mn-lt"/>
            </a:endParaRPr>
          </a:p>
          <a:p>
            <a:pPr>
              <a:defRPr/>
            </a:pPr>
            <a:r>
              <a:rPr lang="en-US" sz="2400" dirty="0">
                <a:solidFill>
                  <a:schemeClr val="accent2"/>
                </a:solidFill>
                <a:latin typeface="+mn-lt"/>
              </a:rPr>
              <a:t>“WakeUpSales helps businesses create powerful &amp; lasting customer relationships. No doubt it's the most innovative and affordable CRM solution available in the market for Free!”</a:t>
            </a:r>
          </a:p>
          <a:p>
            <a:pPr>
              <a:defRPr/>
            </a:pPr>
            <a:endParaRPr lang="en-US" sz="2400" dirty="0">
              <a:solidFill>
                <a:schemeClr val="accent2"/>
              </a:solidFill>
              <a:latin typeface="+mn-lt"/>
            </a:endParaRPr>
          </a:p>
          <a:p>
            <a:pPr>
              <a:defRPr/>
            </a:pPr>
            <a:endParaRPr lang="en-US" dirty="0"/>
          </a:p>
        </p:txBody>
      </p:sp>
      <p:pic>
        <p:nvPicPr>
          <p:cNvPr id="3077" name="Picture 6" descr="C:\Users\Swagatika\Desktop\wus-by-andolasoft-color'.png"/>
          <p:cNvPicPr>
            <a:picLocks noChangeAspect="1" noChangeArrowheads="1"/>
          </p:cNvPicPr>
          <p:nvPr/>
        </p:nvPicPr>
        <p:blipFill>
          <a:blip r:embed="rId4"/>
          <a:srcRect/>
          <a:stretch>
            <a:fillRect/>
          </a:stretch>
        </p:blipFill>
        <p:spPr bwMode="auto">
          <a:xfrm>
            <a:off x="5357813" y="5572125"/>
            <a:ext cx="3481387" cy="10715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5" descr="Wakeupsales-logo.png"/>
          <p:cNvPicPr>
            <a:picLocks noChangeAspect="1"/>
          </p:cNvPicPr>
          <p:nvPr/>
        </p:nvPicPr>
        <p:blipFill>
          <a:blip r:embed="rId2"/>
          <a:srcRect/>
          <a:stretch>
            <a:fillRect/>
          </a:stretch>
        </p:blipFill>
        <p:spPr bwMode="auto">
          <a:xfrm>
            <a:off x="7786688" y="357188"/>
            <a:ext cx="1143000" cy="857250"/>
          </a:xfrm>
          <a:prstGeom prst="rect">
            <a:avLst/>
          </a:prstGeom>
          <a:noFill/>
          <a:ln w="9525">
            <a:noFill/>
            <a:miter lim="800000"/>
            <a:headEnd/>
            <a:tailEnd/>
          </a:ln>
        </p:spPr>
      </p:pic>
      <p:sp>
        <p:nvSpPr>
          <p:cNvPr id="3" name="Rectangle 2"/>
          <p:cNvSpPr/>
          <p:nvPr/>
        </p:nvSpPr>
        <p:spPr>
          <a:xfrm>
            <a:off x="2928926" y="928670"/>
            <a:ext cx="3288080" cy="646331"/>
          </a:xfrm>
          <a:prstGeom prst="rect">
            <a:avLst/>
          </a:prstGeom>
        </p:spPr>
        <p:txBody>
          <a:bodyPr wrap="none">
            <a:spAutoFit/>
          </a:bodyPr>
          <a:lstStyle/>
          <a:p>
            <a:pPr algn="ctr">
              <a:defRPr/>
            </a:pPr>
            <a:r>
              <a:rPr lang="en-GB" sz="36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mj-lt"/>
              </a:rPr>
              <a:t>What is CRM?</a:t>
            </a:r>
            <a:endParaRPr lang="en-US" sz="36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mj-lt"/>
            </a:endParaRPr>
          </a:p>
        </p:txBody>
      </p:sp>
      <p:sp>
        <p:nvSpPr>
          <p:cNvPr id="5" name="TextBox 4"/>
          <p:cNvSpPr txBox="1"/>
          <p:nvPr/>
        </p:nvSpPr>
        <p:spPr>
          <a:xfrm>
            <a:off x="1071563" y="1785938"/>
            <a:ext cx="7572375" cy="4062412"/>
          </a:xfrm>
          <a:prstGeom prst="rect">
            <a:avLst/>
          </a:prstGeom>
          <a:noFill/>
        </p:spPr>
        <p:txBody>
          <a:bodyPr>
            <a:spAutoFit/>
          </a:bodyPr>
          <a:lstStyle/>
          <a:p>
            <a:pPr>
              <a:buFont typeface="Arial" pitchFamily="34" charset="0"/>
              <a:buChar char="•"/>
              <a:defRPr/>
            </a:pPr>
            <a:r>
              <a:rPr lang="en-GB" sz="2400" dirty="0">
                <a:solidFill>
                  <a:schemeClr val="accent2"/>
                </a:solidFill>
                <a:latin typeface="+mn-lt"/>
              </a:rPr>
              <a:t>CRM is known as Customer relationship management </a:t>
            </a:r>
            <a:r>
              <a:rPr lang="en-US" sz="2400" dirty="0">
                <a:solidFill>
                  <a:schemeClr val="accent2"/>
                </a:solidFill>
                <a:latin typeface="+mn-lt"/>
              </a:rPr>
              <a:t>and was first coined in the 1990s</a:t>
            </a:r>
            <a:br>
              <a:rPr lang="en-US" sz="2400" dirty="0">
                <a:solidFill>
                  <a:schemeClr val="accent2"/>
                </a:solidFill>
                <a:latin typeface="+mn-lt"/>
              </a:rPr>
            </a:br>
            <a:endParaRPr lang="en-US" sz="2400" dirty="0">
              <a:solidFill>
                <a:schemeClr val="accent2"/>
              </a:solidFill>
              <a:latin typeface="+mn-lt"/>
            </a:endParaRPr>
          </a:p>
          <a:p>
            <a:pPr>
              <a:buFont typeface="Arial" pitchFamily="34" charset="0"/>
              <a:buChar char="•"/>
              <a:defRPr/>
            </a:pPr>
            <a:r>
              <a:rPr lang="en-US" sz="2400" dirty="0">
                <a:solidFill>
                  <a:schemeClr val="accent2"/>
                </a:solidFill>
                <a:latin typeface="+mn-lt"/>
              </a:rPr>
              <a:t>CRM “is a business strategies and technologies that companies use to manage and analyze customer interactions and data throughout the customer lifecycle.</a:t>
            </a:r>
            <a:br>
              <a:rPr lang="en-US" sz="2400" dirty="0">
                <a:solidFill>
                  <a:schemeClr val="accent2"/>
                </a:solidFill>
                <a:latin typeface="+mn-lt"/>
              </a:rPr>
            </a:br>
            <a:endParaRPr lang="en-US" sz="2400" dirty="0">
              <a:solidFill>
                <a:schemeClr val="accent2"/>
              </a:solidFill>
              <a:latin typeface="+mn-lt"/>
            </a:endParaRPr>
          </a:p>
          <a:p>
            <a:pPr>
              <a:buFont typeface="Arial" pitchFamily="34" charset="0"/>
              <a:buChar char="•"/>
              <a:defRPr/>
            </a:pPr>
            <a:r>
              <a:rPr lang="en-US" sz="2400" dirty="0">
                <a:solidFill>
                  <a:schemeClr val="accent2"/>
                </a:solidFill>
                <a:latin typeface="+mn-lt"/>
              </a:rPr>
              <a:t>It is a </a:t>
            </a:r>
            <a:r>
              <a:rPr lang="en-GB" sz="2400" dirty="0">
                <a:solidFill>
                  <a:schemeClr val="accent2"/>
                </a:solidFill>
                <a:latin typeface="+mn-lt"/>
              </a:rPr>
              <a:t>comprehensive approach for creating, maintaining and expanding customer’s relationship.</a:t>
            </a:r>
            <a:br>
              <a:rPr lang="en-GB" sz="2400" dirty="0">
                <a:solidFill>
                  <a:schemeClr val="accent2"/>
                </a:solidFill>
                <a:latin typeface="+mn-lt"/>
              </a:rPr>
            </a:br>
            <a:endParaRPr lang="en-US" dirty="0"/>
          </a:p>
        </p:txBody>
      </p:sp>
      <p:sp>
        <p:nvSpPr>
          <p:cNvPr id="4101" name="TextBox 5"/>
          <p:cNvSpPr txBox="1">
            <a:spLocks noChangeArrowheads="1"/>
          </p:cNvSpPr>
          <p:nvPr/>
        </p:nvSpPr>
        <p:spPr bwMode="auto">
          <a:xfrm>
            <a:off x="4357688" y="5643563"/>
            <a:ext cx="1571625" cy="369887"/>
          </a:xfrm>
          <a:prstGeom prst="rect">
            <a:avLst/>
          </a:prstGeom>
          <a:noFill/>
          <a:ln w="9525">
            <a:noFill/>
            <a:miter lim="800000"/>
            <a:headEnd/>
            <a:tailEnd/>
          </a:ln>
        </p:spPr>
        <p:txBody>
          <a:bodyPr>
            <a:spAutoFit/>
          </a:bodyPr>
          <a:lstStyle/>
          <a:p>
            <a:r>
              <a:rPr lang="en-US"/>
              <a:t>Continue…</a:t>
            </a:r>
          </a:p>
        </p:txBody>
      </p:sp>
      <p:pic>
        <p:nvPicPr>
          <p:cNvPr id="4102" name="Picture 6" descr="C:\Users\Swagatika\Desktop\wus-by-andolasoft-color'.png"/>
          <p:cNvPicPr>
            <a:picLocks noChangeAspect="1" noChangeArrowheads="1"/>
          </p:cNvPicPr>
          <p:nvPr/>
        </p:nvPicPr>
        <p:blipFill>
          <a:blip r:embed="rId3"/>
          <a:srcRect/>
          <a:stretch>
            <a:fillRect/>
          </a:stretch>
        </p:blipFill>
        <p:spPr bwMode="auto">
          <a:xfrm>
            <a:off x="5500688" y="5857875"/>
            <a:ext cx="3500437" cy="7858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type="body" sz="half" idx="1"/>
          </p:nvPr>
        </p:nvSpPr>
        <p:spPr>
          <a:xfrm>
            <a:off x="457200" y="1600200"/>
            <a:ext cx="7786688" cy="4525963"/>
          </a:xfrm>
        </p:spPr>
        <p:txBody>
          <a:bodyPr/>
          <a:lstStyle/>
          <a:p>
            <a:pPr>
              <a:buFont typeface="Arial" pitchFamily="34" charset="0"/>
              <a:buChar char="•"/>
              <a:defRPr/>
            </a:pPr>
            <a:endParaRPr lang="en-US" sz="2000" dirty="0" smtClean="0">
              <a:solidFill>
                <a:schemeClr val="accent2"/>
              </a:solidFill>
            </a:endParaRPr>
          </a:p>
          <a:p>
            <a:pPr>
              <a:buFont typeface="Arial" pitchFamily="34" charset="0"/>
              <a:buChar char="•"/>
              <a:defRPr/>
            </a:pPr>
            <a:r>
              <a:rPr lang="en-US" sz="2400" kern="1200" dirty="0" smtClean="0">
                <a:solidFill>
                  <a:schemeClr val="accent2"/>
                </a:solidFill>
              </a:rPr>
              <a:t>Information tracked in a CRM system includes contacts, clients, contract wins and sales leads and more</a:t>
            </a:r>
          </a:p>
          <a:p>
            <a:pPr>
              <a:buFont typeface="Arial" pitchFamily="34" charset="0"/>
              <a:buChar char="•"/>
              <a:defRPr/>
            </a:pPr>
            <a:r>
              <a:rPr lang="en-US" sz="2400" kern="1200" dirty="0" smtClean="0">
                <a:solidFill>
                  <a:schemeClr val="accent2"/>
                </a:solidFill>
              </a:rPr>
              <a:t>It's easily the simplest CRM tool around. Get leads, nurture them &amp; convert them into customers; thus growing your business. </a:t>
            </a:r>
          </a:p>
          <a:p>
            <a:pPr>
              <a:defRPr/>
            </a:pPr>
            <a:endParaRPr lang="en-US" sz="2000" dirty="0" smtClean="0"/>
          </a:p>
          <a:p>
            <a:pPr eaLnBrk="1" hangingPunct="1">
              <a:lnSpc>
                <a:spcPct val="80000"/>
              </a:lnSpc>
              <a:defRPr/>
            </a:pPr>
            <a:endParaRPr lang="en-GB" sz="1600" dirty="0" smtClean="0"/>
          </a:p>
        </p:txBody>
      </p:sp>
      <p:pic>
        <p:nvPicPr>
          <p:cNvPr id="5123" name="Picture 5" descr="Wakeupsales-logo.png"/>
          <p:cNvPicPr>
            <a:picLocks noChangeAspect="1"/>
          </p:cNvPicPr>
          <p:nvPr/>
        </p:nvPicPr>
        <p:blipFill>
          <a:blip r:embed="rId3"/>
          <a:srcRect/>
          <a:stretch>
            <a:fillRect/>
          </a:stretch>
        </p:blipFill>
        <p:spPr bwMode="auto">
          <a:xfrm>
            <a:off x="7381875" y="285750"/>
            <a:ext cx="1333500" cy="1000125"/>
          </a:xfrm>
          <a:prstGeom prst="rect">
            <a:avLst/>
          </a:prstGeom>
          <a:noFill/>
          <a:ln w="9525">
            <a:noFill/>
            <a:miter lim="800000"/>
            <a:headEnd/>
            <a:tailEnd/>
          </a:ln>
        </p:spPr>
      </p:pic>
      <p:pic>
        <p:nvPicPr>
          <p:cNvPr id="5124" name="Picture 6" descr="C:\Users\Swagatika\Desktop\wus-by-andolasoft-color'.png"/>
          <p:cNvPicPr>
            <a:picLocks noChangeAspect="1" noChangeArrowheads="1"/>
          </p:cNvPicPr>
          <p:nvPr/>
        </p:nvPicPr>
        <p:blipFill>
          <a:blip r:embed="rId4"/>
          <a:srcRect/>
          <a:stretch>
            <a:fillRect/>
          </a:stretch>
        </p:blipFill>
        <p:spPr bwMode="auto">
          <a:xfrm>
            <a:off x="5357813" y="5572125"/>
            <a:ext cx="3481387" cy="10715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500034" y="214290"/>
            <a:ext cx="8229600" cy="1143000"/>
          </a:xfrm>
        </p:spPr>
        <p:txBody>
          <a:bodyPr/>
          <a:lstStyle/>
          <a:p>
            <a:pPr>
              <a:defRPr/>
            </a:pPr>
            <a:r>
              <a:rPr lang="en-GB" sz="3600" b="1" kern="12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a typeface="+mn-ea"/>
                <a:cs typeface="+mn-cs"/>
              </a:rPr>
              <a:t>What is </a:t>
            </a:r>
            <a:r>
              <a:rPr lang="en-GB" sz="3600" b="1" kern="120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a typeface="+mn-ea"/>
                <a:cs typeface="+mn-cs"/>
              </a:rPr>
              <a:t>Opensource</a:t>
            </a:r>
            <a:r>
              <a:rPr lang="en-GB" sz="3600" b="1" kern="12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a typeface="+mn-ea"/>
                <a:cs typeface="+mn-cs"/>
              </a:rPr>
              <a:t> CRM?</a:t>
            </a:r>
            <a:endParaRPr lang="en-US" sz="3600" b="1" kern="12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a typeface="+mn-ea"/>
              <a:cs typeface="+mn-cs"/>
            </a:endParaRPr>
          </a:p>
        </p:txBody>
      </p:sp>
      <p:sp>
        <p:nvSpPr>
          <p:cNvPr id="6147" name="Rectangle 3"/>
          <p:cNvSpPr>
            <a:spLocks noGrp="1" noChangeArrowheads="1"/>
          </p:cNvSpPr>
          <p:nvPr>
            <p:ph type="body" sz="half" idx="1"/>
          </p:nvPr>
        </p:nvSpPr>
        <p:spPr>
          <a:xfrm>
            <a:off x="457200" y="1600200"/>
            <a:ext cx="8002588" cy="4525963"/>
          </a:xfrm>
        </p:spPr>
        <p:txBody>
          <a:bodyPr>
            <a:normAutofit fontScale="92500"/>
          </a:bodyPr>
          <a:lstStyle/>
          <a:p>
            <a:pPr>
              <a:defRPr/>
            </a:pPr>
            <a:r>
              <a:rPr lang="en-US" sz="2400" kern="1200" dirty="0" smtClean="0">
                <a:solidFill>
                  <a:schemeClr val="accent2"/>
                </a:solidFill>
              </a:rPr>
              <a:t>The open source CRM is the phrase to describe an open CRM solution. </a:t>
            </a:r>
          </a:p>
          <a:p>
            <a:pPr>
              <a:defRPr/>
            </a:pPr>
            <a:r>
              <a:rPr lang="en-US" sz="2400" kern="1200" dirty="0" smtClean="0">
                <a:solidFill>
                  <a:schemeClr val="accent2"/>
                </a:solidFill>
              </a:rPr>
              <a:t>Open source programs is used by CRM system where the source code is available to the public for use and/or modification from its original design free of charge.</a:t>
            </a:r>
          </a:p>
          <a:p>
            <a:pPr>
              <a:defRPr/>
            </a:pPr>
            <a:r>
              <a:rPr lang="en-US" sz="2400" kern="1200" dirty="0" smtClean="0">
                <a:solidFill>
                  <a:schemeClr val="accent2"/>
                </a:solidFill>
              </a:rPr>
              <a:t>Open CRM gives organizations control over the CRM solution and can further develop the open source CRM software to best meet its own business goals.</a:t>
            </a:r>
          </a:p>
          <a:p>
            <a:pPr>
              <a:defRPr/>
            </a:pPr>
            <a:r>
              <a:rPr lang="en-US" sz="2400" kern="1200" dirty="0" smtClean="0">
                <a:solidFill>
                  <a:schemeClr val="accent2"/>
                </a:solidFill>
              </a:rPr>
              <a:t>Open source CRM is used by businesses of all sizes from small business to the enterprise across all vertical markets.</a:t>
            </a:r>
            <a:endParaRPr lang="en-GB" sz="2400" kern="1200" dirty="0" smtClean="0">
              <a:solidFill>
                <a:schemeClr val="accent2"/>
              </a:solidFill>
            </a:endParaRPr>
          </a:p>
          <a:p>
            <a:pPr eaLnBrk="1" hangingPunct="1">
              <a:lnSpc>
                <a:spcPct val="90000"/>
              </a:lnSpc>
              <a:defRPr/>
            </a:pPr>
            <a:endParaRPr lang="en-GB" sz="2800" dirty="0" smtClean="0"/>
          </a:p>
        </p:txBody>
      </p:sp>
      <p:pic>
        <p:nvPicPr>
          <p:cNvPr id="6148" name="Picture 5" descr="Wakeupsales-logo.png"/>
          <p:cNvPicPr>
            <a:picLocks noChangeAspect="1"/>
          </p:cNvPicPr>
          <p:nvPr/>
        </p:nvPicPr>
        <p:blipFill>
          <a:blip r:embed="rId3"/>
          <a:srcRect/>
          <a:stretch>
            <a:fillRect/>
          </a:stretch>
        </p:blipFill>
        <p:spPr bwMode="auto">
          <a:xfrm>
            <a:off x="7786688" y="357188"/>
            <a:ext cx="1143000" cy="857250"/>
          </a:xfrm>
          <a:prstGeom prst="rect">
            <a:avLst/>
          </a:prstGeom>
          <a:noFill/>
          <a:ln w="9525">
            <a:noFill/>
            <a:miter lim="800000"/>
            <a:headEnd/>
            <a:tailEnd/>
          </a:ln>
        </p:spPr>
      </p:pic>
      <p:pic>
        <p:nvPicPr>
          <p:cNvPr id="6149" name="Picture 6" descr="C:\Users\Swagatika\Desktop\wus-by-andolasoft-color'.png"/>
          <p:cNvPicPr>
            <a:picLocks noChangeAspect="1" noChangeArrowheads="1"/>
          </p:cNvPicPr>
          <p:nvPr/>
        </p:nvPicPr>
        <p:blipFill>
          <a:blip r:embed="rId4"/>
          <a:srcRect/>
          <a:stretch>
            <a:fillRect/>
          </a:stretch>
        </p:blipFill>
        <p:spPr bwMode="auto">
          <a:xfrm>
            <a:off x="5357813" y="5572125"/>
            <a:ext cx="3481387" cy="10715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algn="ctr" eaLnBrk="1" hangingPunct="1">
              <a:defRPr/>
            </a:pPr>
            <a:r>
              <a:rPr lang="en-GB" sz="3600" b="1" kern="12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a typeface="+mn-ea"/>
                <a:cs typeface="+mn-cs"/>
              </a:rPr>
              <a:t>Importance of CRM </a:t>
            </a:r>
          </a:p>
        </p:txBody>
      </p:sp>
      <p:sp>
        <p:nvSpPr>
          <p:cNvPr id="7171" name="Rectangle 3"/>
          <p:cNvSpPr>
            <a:spLocks noGrp="1" noChangeArrowheads="1"/>
          </p:cNvSpPr>
          <p:nvPr>
            <p:ph type="body" sz="half" idx="1"/>
          </p:nvPr>
        </p:nvSpPr>
        <p:spPr>
          <a:xfrm>
            <a:off x="285720" y="1571612"/>
            <a:ext cx="8329613" cy="3900488"/>
          </a:xfrm>
        </p:spPr>
        <p:txBody>
          <a:bodyPr/>
          <a:lstStyle/>
          <a:p>
            <a:pPr algn="just" eaLnBrk="1" hangingPunct="1">
              <a:lnSpc>
                <a:spcPct val="90000"/>
              </a:lnSpc>
              <a:buFontTx/>
              <a:buNone/>
              <a:defRPr/>
            </a:pPr>
            <a:endParaRPr lang="en-US" sz="2400" kern="1200" dirty="0" smtClean="0">
              <a:solidFill>
                <a:schemeClr val="accent2"/>
              </a:solidFill>
            </a:endParaRPr>
          </a:p>
          <a:p>
            <a:pPr algn="just" eaLnBrk="1" hangingPunct="1">
              <a:lnSpc>
                <a:spcPct val="90000"/>
              </a:lnSpc>
              <a:buFontTx/>
              <a:buNone/>
              <a:defRPr/>
            </a:pPr>
            <a:r>
              <a:rPr lang="en-US" sz="2400" kern="1200" dirty="0" smtClean="0">
                <a:solidFill>
                  <a:schemeClr val="accent2"/>
                </a:solidFill>
              </a:rPr>
              <a:t>    CRM is not only business but also ideate strong personal bonding within people. It is the strongest and the most efficient approach in maintaining and creating relationships with customers. Details kept centralized in CRM which can be available easily and anytime. This reduces the process time and increases productivity. The better you understand your customers, the more responsive you can be to their needs.</a:t>
            </a:r>
          </a:p>
          <a:p>
            <a:pPr eaLnBrk="1" hangingPunct="1">
              <a:lnSpc>
                <a:spcPct val="90000"/>
              </a:lnSpc>
              <a:buFontTx/>
              <a:buNone/>
              <a:defRPr/>
            </a:pPr>
            <a:endParaRPr lang="en-GB" sz="2400" dirty="0" smtClean="0"/>
          </a:p>
        </p:txBody>
      </p:sp>
      <p:pic>
        <p:nvPicPr>
          <p:cNvPr id="7172" name="Picture 4" descr="MCj03631680000[1]"/>
          <p:cNvPicPr>
            <a:picLocks noGrp="1" noChangeAspect="1" noChangeArrowheads="1"/>
          </p:cNvPicPr>
          <p:nvPr>
            <p:ph sz="half" idx="2"/>
          </p:nvPr>
        </p:nvPicPr>
        <p:blipFill>
          <a:blip r:embed="rId3"/>
          <a:srcRect/>
          <a:stretch>
            <a:fillRect/>
          </a:stretch>
        </p:blipFill>
        <p:spPr>
          <a:xfrm>
            <a:off x="1428728" y="714356"/>
            <a:ext cx="542556" cy="714380"/>
          </a:xfrm>
          <a:noFill/>
        </p:spPr>
      </p:pic>
      <p:pic>
        <p:nvPicPr>
          <p:cNvPr id="7173" name="Picture 5" descr="Wakeupsales-logo.png"/>
          <p:cNvPicPr>
            <a:picLocks noChangeAspect="1"/>
          </p:cNvPicPr>
          <p:nvPr/>
        </p:nvPicPr>
        <p:blipFill>
          <a:blip r:embed="rId4"/>
          <a:srcRect/>
          <a:stretch>
            <a:fillRect/>
          </a:stretch>
        </p:blipFill>
        <p:spPr bwMode="auto">
          <a:xfrm>
            <a:off x="7786688" y="357188"/>
            <a:ext cx="1143000" cy="857250"/>
          </a:xfrm>
          <a:prstGeom prst="rect">
            <a:avLst/>
          </a:prstGeom>
          <a:noFill/>
          <a:ln w="9525">
            <a:noFill/>
            <a:miter lim="800000"/>
            <a:headEnd/>
            <a:tailEnd/>
          </a:ln>
        </p:spPr>
      </p:pic>
      <p:pic>
        <p:nvPicPr>
          <p:cNvPr id="7174" name="Picture 6" descr="C:\Users\Swagatika\Desktop\wus-by-andolasoft-color'.png"/>
          <p:cNvPicPr>
            <a:picLocks noChangeAspect="1" noChangeArrowheads="1"/>
          </p:cNvPicPr>
          <p:nvPr/>
        </p:nvPicPr>
        <p:blipFill>
          <a:blip r:embed="rId5"/>
          <a:srcRect/>
          <a:stretch>
            <a:fillRect/>
          </a:stretch>
        </p:blipFill>
        <p:spPr bwMode="auto">
          <a:xfrm>
            <a:off x="5357813" y="5643563"/>
            <a:ext cx="3481387" cy="10001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71604" y="642918"/>
            <a:ext cx="6297430" cy="646331"/>
          </a:xfrm>
          <a:prstGeom prst="rect">
            <a:avLst/>
          </a:prstGeom>
        </p:spPr>
        <p:txBody>
          <a:bodyPr wrap="none">
            <a:spAutoFit/>
          </a:bodyPr>
          <a:lstStyle/>
          <a:p>
            <a:pPr algn="ctr">
              <a:defRPr/>
            </a:pPr>
            <a:r>
              <a:rPr lang="en-IN" sz="36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mj-lt"/>
              </a:rPr>
              <a:t>Why to go for </a:t>
            </a:r>
            <a:r>
              <a:rPr lang="en-IN" sz="36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mj-lt"/>
              </a:rPr>
              <a:t>WakeUpSales</a:t>
            </a:r>
            <a:endParaRPr lang="en-IN" sz="36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mj-lt"/>
            </a:endParaRPr>
          </a:p>
        </p:txBody>
      </p:sp>
      <p:pic>
        <p:nvPicPr>
          <p:cNvPr id="8195" name="Picture 10" descr="C:\Users\Ankeet\Downloads\9 (1).png"/>
          <p:cNvPicPr>
            <a:picLocks noChangeAspect="1" noChangeArrowheads="1"/>
          </p:cNvPicPr>
          <p:nvPr/>
        </p:nvPicPr>
        <p:blipFill>
          <a:blip r:embed="rId2"/>
          <a:srcRect/>
          <a:stretch>
            <a:fillRect/>
          </a:stretch>
        </p:blipFill>
        <p:spPr bwMode="auto">
          <a:xfrm>
            <a:off x="679450" y="2381250"/>
            <a:ext cx="365125" cy="401638"/>
          </a:xfrm>
          <a:prstGeom prst="rect">
            <a:avLst/>
          </a:prstGeom>
          <a:noFill/>
          <a:ln w="9525">
            <a:noFill/>
            <a:miter lim="800000"/>
            <a:headEnd/>
            <a:tailEnd/>
          </a:ln>
        </p:spPr>
      </p:pic>
      <p:pic>
        <p:nvPicPr>
          <p:cNvPr id="8196" name="Picture 2" descr="C:\Users\Ankeet\Downloads\13.png"/>
          <p:cNvPicPr>
            <a:picLocks noChangeAspect="1" noChangeArrowheads="1"/>
          </p:cNvPicPr>
          <p:nvPr/>
        </p:nvPicPr>
        <p:blipFill>
          <a:blip r:embed="rId3"/>
          <a:srcRect/>
          <a:stretch>
            <a:fillRect/>
          </a:stretch>
        </p:blipFill>
        <p:spPr bwMode="auto">
          <a:xfrm>
            <a:off x="650875" y="3913188"/>
            <a:ext cx="419100" cy="244475"/>
          </a:xfrm>
          <a:prstGeom prst="rect">
            <a:avLst/>
          </a:prstGeom>
          <a:noFill/>
          <a:ln w="9525">
            <a:noFill/>
            <a:miter lim="800000"/>
            <a:headEnd/>
            <a:tailEnd/>
          </a:ln>
        </p:spPr>
      </p:pic>
      <p:sp>
        <p:nvSpPr>
          <p:cNvPr id="8197" name="TextBox 8"/>
          <p:cNvSpPr txBox="1">
            <a:spLocks noChangeArrowheads="1"/>
          </p:cNvSpPr>
          <p:nvPr/>
        </p:nvSpPr>
        <p:spPr bwMode="auto">
          <a:xfrm>
            <a:off x="571500" y="1643063"/>
            <a:ext cx="7820025" cy="554037"/>
          </a:xfrm>
          <a:prstGeom prst="rect">
            <a:avLst/>
          </a:prstGeom>
          <a:noFill/>
          <a:ln w="9525">
            <a:noFill/>
            <a:miter lim="800000"/>
            <a:headEnd/>
            <a:tailEnd/>
          </a:ln>
        </p:spPr>
        <p:txBody>
          <a:bodyPr>
            <a:spAutoFit/>
          </a:bodyPr>
          <a:lstStyle/>
          <a:p>
            <a:r>
              <a:rPr lang="en-IN" sz="1500" i="1"/>
              <a:t>Its built to make your sales activity processes run smoother without any dependencies or restrains. The most important ones are -</a:t>
            </a:r>
          </a:p>
        </p:txBody>
      </p:sp>
      <p:pic>
        <p:nvPicPr>
          <p:cNvPr id="8198" name="Picture 4" descr="C:\Users\Ankeet\Downloads\3 (1).png"/>
          <p:cNvPicPr>
            <a:picLocks noChangeAspect="1" noChangeArrowheads="1"/>
          </p:cNvPicPr>
          <p:nvPr/>
        </p:nvPicPr>
        <p:blipFill>
          <a:blip r:embed="rId4"/>
          <a:srcRect/>
          <a:stretch>
            <a:fillRect/>
          </a:stretch>
        </p:blipFill>
        <p:spPr bwMode="auto">
          <a:xfrm>
            <a:off x="679450" y="3095625"/>
            <a:ext cx="365125" cy="365125"/>
          </a:xfrm>
          <a:prstGeom prst="rect">
            <a:avLst/>
          </a:prstGeom>
          <a:noFill/>
          <a:ln w="9525">
            <a:noFill/>
            <a:miter lim="800000"/>
            <a:headEnd/>
            <a:tailEnd/>
          </a:ln>
        </p:spPr>
      </p:pic>
      <p:sp>
        <p:nvSpPr>
          <p:cNvPr id="8199" name="Rectangle 11"/>
          <p:cNvSpPr>
            <a:spLocks noChangeArrowheads="1"/>
          </p:cNvSpPr>
          <p:nvPr/>
        </p:nvSpPr>
        <p:spPr bwMode="auto">
          <a:xfrm>
            <a:off x="1103313" y="3030538"/>
            <a:ext cx="7288212" cy="646112"/>
          </a:xfrm>
          <a:prstGeom prst="rect">
            <a:avLst/>
          </a:prstGeom>
          <a:noFill/>
          <a:ln w="9525">
            <a:noFill/>
            <a:miter lim="800000"/>
            <a:headEnd/>
            <a:tailEnd/>
          </a:ln>
        </p:spPr>
        <p:txBody>
          <a:bodyPr>
            <a:spAutoFit/>
          </a:bodyPr>
          <a:lstStyle/>
          <a:p>
            <a:r>
              <a:rPr lang="en-IN"/>
              <a:t>Build it your way and </a:t>
            </a:r>
            <a:r>
              <a:rPr lang="en-IN" b="1"/>
              <a:t>customize it </a:t>
            </a:r>
            <a:r>
              <a:rPr lang="en-IN"/>
              <a:t>according to your business-process workflow</a:t>
            </a:r>
          </a:p>
        </p:txBody>
      </p:sp>
      <p:sp>
        <p:nvSpPr>
          <p:cNvPr id="8200" name="Rectangle 12"/>
          <p:cNvSpPr>
            <a:spLocks noChangeArrowheads="1"/>
          </p:cNvSpPr>
          <p:nvPr/>
        </p:nvSpPr>
        <p:spPr bwMode="auto">
          <a:xfrm>
            <a:off x="1103313" y="3841750"/>
            <a:ext cx="7640637" cy="646113"/>
          </a:xfrm>
          <a:prstGeom prst="rect">
            <a:avLst/>
          </a:prstGeom>
          <a:noFill/>
          <a:ln w="9525">
            <a:noFill/>
            <a:miter lim="800000"/>
            <a:headEnd/>
            <a:tailEnd/>
          </a:ln>
        </p:spPr>
        <p:txBody>
          <a:bodyPr>
            <a:spAutoFit/>
          </a:bodyPr>
          <a:lstStyle/>
          <a:p>
            <a:r>
              <a:rPr lang="en-IN"/>
              <a:t>Wakeupsales makes sure you have </a:t>
            </a:r>
            <a:r>
              <a:rPr lang="en-IN" b="1"/>
              <a:t>total visibility</a:t>
            </a:r>
            <a:r>
              <a:rPr lang="en-IN"/>
              <a:t> on what your team is doing in real-time and their performance with lead statuses</a:t>
            </a:r>
          </a:p>
        </p:txBody>
      </p:sp>
      <p:sp>
        <p:nvSpPr>
          <p:cNvPr id="8201" name="TextBox 15"/>
          <p:cNvSpPr txBox="1">
            <a:spLocks noChangeArrowheads="1"/>
          </p:cNvSpPr>
          <p:nvPr/>
        </p:nvSpPr>
        <p:spPr bwMode="auto">
          <a:xfrm>
            <a:off x="1189038" y="2357438"/>
            <a:ext cx="7007225" cy="646112"/>
          </a:xfrm>
          <a:prstGeom prst="rect">
            <a:avLst/>
          </a:prstGeom>
          <a:noFill/>
          <a:ln w="9525">
            <a:noFill/>
            <a:miter lim="800000"/>
            <a:headEnd/>
            <a:tailEnd/>
          </a:ln>
        </p:spPr>
        <p:txBody>
          <a:bodyPr wrap="none">
            <a:spAutoFit/>
          </a:bodyPr>
          <a:lstStyle/>
          <a:p>
            <a:r>
              <a:rPr lang="en-US"/>
              <a:t>Choose from two options: Cloud or Enterprise Edition according to </a:t>
            </a:r>
          </a:p>
          <a:p>
            <a:r>
              <a:rPr lang="en-US"/>
              <a:t>your preference</a:t>
            </a:r>
          </a:p>
        </p:txBody>
      </p:sp>
      <p:pic>
        <p:nvPicPr>
          <p:cNvPr id="8202" name="Picture 6" descr="C:\Users\Swagatika\Desktop\wus-by-andolasoft-color'.png"/>
          <p:cNvPicPr>
            <a:picLocks noChangeAspect="1" noChangeArrowheads="1"/>
          </p:cNvPicPr>
          <p:nvPr/>
        </p:nvPicPr>
        <p:blipFill>
          <a:blip r:embed="rId5"/>
          <a:srcRect/>
          <a:stretch>
            <a:fillRect/>
          </a:stretch>
        </p:blipFill>
        <p:spPr bwMode="auto">
          <a:xfrm>
            <a:off x="5357813" y="5572125"/>
            <a:ext cx="3481387" cy="1071563"/>
          </a:xfrm>
          <a:prstGeom prst="rect">
            <a:avLst/>
          </a:prstGeom>
          <a:noFill/>
          <a:ln w="9525">
            <a:noFill/>
            <a:miter lim="800000"/>
            <a:headEnd/>
            <a:tailEnd/>
          </a:ln>
        </p:spPr>
      </p:pic>
      <p:pic>
        <p:nvPicPr>
          <p:cNvPr id="8203" name="Picture 5" descr="Wakeupsales-logo.png"/>
          <p:cNvPicPr>
            <a:picLocks noChangeAspect="1"/>
          </p:cNvPicPr>
          <p:nvPr/>
        </p:nvPicPr>
        <p:blipFill>
          <a:blip r:embed="rId6"/>
          <a:srcRect/>
          <a:stretch>
            <a:fillRect/>
          </a:stretch>
        </p:blipFill>
        <p:spPr bwMode="auto">
          <a:xfrm>
            <a:off x="7786688" y="357188"/>
            <a:ext cx="1143000" cy="857250"/>
          </a:xfrm>
          <a:prstGeom prst="rect">
            <a:avLst/>
          </a:prstGeom>
          <a:noFill/>
          <a:ln w="9525">
            <a:noFill/>
            <a:miter lim="800000"/>
            <a:headEnd/>
            <a:tailEnd/>
          </a:ln>
        </p:spPr>
      </p:pic>
      <p:sp>
        <p:nvSpPr>
          <p:cNvPr id="8204" name="TextBox 5"/>
          <p:cNvSpPr txBox="1">
            <a:spLocks noChangeArrowheads="1"/>
          </p:cNvSpPr>
          <p:nvPr/>
        </p:nvSpPr>
        <p:spPr bwMode="auto">
          <a:xfrm>
            <a:off x="6072188" y="4929188"/>
            <a:ext cx="1571625" cy="369887"/>
          </a:xfrm>
          <a:prstGeom prst="rect">
            <a:avLst/>
          </a:prstGeom>
          <a:noFill/>
          <a:ln w="9525">
            <a:noFill/>
            <a:miter lim="800000"/>
            <a:headEnd/>
            <a:tailEnd/>
          </a:ln>
        </p:spPr>
        <p:txBody>
          <a:bodyPr>
            <a:spAutoFit/>
          </a:bodyPr>
          <a:lstStyle/>
          <a:p>
            <a:r>
              <a:rPr lang="en-US"/>
              <a:t>Continue…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5" descr="C:\Users\Ankeet\Downloads\2.png"/>
          <p:cNvPicPr>
            <a:picLocks noChangeAspect="1" noChangeArrowheads="1"/>
          </p:cNvPicPr>
          <p:nvPr/>
        </p:nvPicPr>
        <p:blipFill>
          <a:blip r:embed="rId2"/>
          <a:srcRect/>
          <a:stretch>
            <a:fillRect/>
          </a:stretch>
        </p:blipFill>
        <p:spPr bwMode="auto">
          <a:xfrm>
            <a:off x="617538" y="2744788"/>
            <a:ext cx="423862" cy="371475"/>
          </a:xfrm>
          <a:prstGeom prst="rect">
            <a:avLst/>
          </a:prstGeom>
          <a:noFill/>
          <a:ln w="9525">
            <a:noFill/>
            <a:miter lim="800000"/>
            <a:headEnd/>
            <a:tailEnd/>
          </a:ln>
        </p:spPr>
      </p:pic>
      <p:sp>
        <p:nvSpPr>
          <p:cNvPr id="9219" name="TextBox 2"/>
          <p:cNvSpPr txBox="1">
            <a:spLocks noChangeArrowheads="1"/>
          </p:cNvSpPr>
          <p:nvPr/>
        </p:nvSpPr>
        <p:spPr bwMode="auto">
          <a:xfrm>
            <a:off x="1071563" y="2000250"/>
            <a:ext cx="7708900" cy="646113"/>
          </a:xfrm>
          <a:prstGeom prst="rect">
            <a:avLst/>
          </a:prstGeom>
          <a:noFill/>
          <a:ln w="9525">
            <a:noFill/>
            <a:miter lim="800000"/>
            <a:headEnd/>
            <a:tailEnd/>
          </a:ln>
        </p:spPr>
        <p:txBody>
          <a:bodyPr>
            <a:spAutoFit/>
          </a:bodyPr>
          <a:lstStyle/>
          <a:p>
            <a:r>
              <a:rPr lang="en-IN"/>
              <a:t>Estimate future sales, make informed business decisions &amp; predict short-term performances.</a:t>
            </a:r>
          </a:p>
        </p:txBody>
      </p:sp>
      <p:pic>
        <p:nvPicPr>
          <p:cNvPr id="9220" name="Picture 5" descr="C:\Users\Ankeet\Downloads\14 (1).png"/>
          <p:cNvPicPr>
            <a:picLocks noChangeAspect="1" noChangeArrowheads="1"/>
          </p:cNvPicPr>
          <p:nvPr/>
        </p:nvPicPr>
        <p:blipFill>
          <a:blip r:embed="rId3"/>
          <a:srcRect/>
          <a:stretch>
            <a:fillRect/>
          </a:stretch>
        </p:blipFill>
        <p:spPr bwMode="auto">
          <a:xfrm>
            <a:off x="642938" y="2125663"/>
            <a:ext cx="379412" cy="319087"/>
          </a:xfrm>
          <a:prstGeom prst="rect">
            <a:avLst/>
          </a:prstGeom>
          <a:noFill/>
          <a:ln w="9525">
            <a:noFill/>
            <a:miter lim="800000"/>
            <a:headEnd/>
            <a:tailEnd/>
          </a:ln>
        </p:spPr>
      </p:pic>
      <p:sp>
        <p:nvSpPr>
          <p:cNvPr id="9221" name="TextBox 4"/>
          <p:cNvSpPr txBox="1">
            <a:spLocks noChangeArrowheads="1"/>
          </p:cNvSpPr>
          <p:nvPr/>
        </p:nvSpPr>
        <p:spPr bwMode="auto">
          <a:xfrm>
            <a:off x="1060450" y="2746375"/>
            <a:ext cx="7685088" cy="646113"/>
          </a:xfrm>
          <a:prstGeom prst="rect">
            <a:avLst/>
          </a:prstGeom>
          <a:noFill/>
          <a:ln w="9525">
            <a:noFill/>
            <a:miter lim="800000"/>
            <a:headEnd/>
            <a:tailEnd/>
          </a:ln>
        </p:spPr>
        <p:txBody>
          <a:bodyPr>
            <a:spAutoFit/>
          </a:bodyPr>
          <a:lstStyle/>
          <a:p>
            <a:r>
              <a:rPr lang="en-IN"/>
              <a:t>100% ownership: if you’re using the Enterprise Edition – you own the software, code, data and can use it automate your sales customer relationship.</a:t>
            </a:r>
          </a:p>
        </p:txBody>
      </p:sp>
      <p:pic>
        <p:nvPicPr>
          <p:cNvPr id="9222" name="Picture 6" descr="C:\Users\Swagatika\Desktop\wus-by-andolasoft-color'.png"/>
          <p:cNvPicPr>
            <a:picLocks noChangeAspect="1" noChangeArrowheads="1"/>
          </p:cNvPicPr>
          <p:nvPr/>
        </p:nvPicPr>
        <p:blipFill>
          <a:blip r:embed="rId4"/>
          <a:srcRect/>
          <a:stretch>
            <a:fillRect/>
          </a:stretch>
        </p:blipFill>
        <p:spPr bwMode="auto">
          <a:xfrm>
            <a:off x="5357813" y="5572125"/>
            <a:ext cx="3481387" cy="1071563"/>
          </a:xfrm>
          <a:prstGeom prst="rect">
            <a:avLst/>
          </a:prstGeom>
          <a:noFill/>
          <a:ln w="9525">
            <a:noFill/>
            <a:miter lim="800000"/>
            <a:headEnd/>
            <a:tailEnd/>
          </a:ln>
        </p:spPr>
      </p:pic>
      <p:pic>
        <p:nvPicPr>
          <p:cNvPr id="9223" name="Picture 5" descr="Wakeupsales-logo.png"/>
          <p:cNvPicPr>
            <a:picLocks noChangeAspect="1"/>
          </p:cNvPicPr>
          <p:nvPr/>
        </p:nvPicPr>
        <p:blipFill>
          <a:blip r:embed="rId5"/>
          <a:srcRect/>
          <a:stretch>
            <a:fillRect/>
          </a:stretch>
        </p:blipFill>
        <p:spPr bwMode="auto">
          <a:xfrm>
            <a:off x="7786688" y="357188"/>
            <a:ext cx="1143000" cy="857250"/>
          </a:xfrm>
          <a:prstGeom prst="rect">
            <a:avLst/>
          </a:prstGeom>
          <a:noFill/>
          <a:ln w="9525">
            <a:noFill/>
            <a:miter lim="800000"/>
            <a:headEnd/>
            <a:tailEnd/>
          </a:ln>
        </p:spPr>
      </p:pic>
      <p:pic>
        <p:nvPicPr>
          <p:cNvPr id="9224" name="Picture 4" descr="C:\Users\Ankeet\Downloads\11.png"/>
          <p:cNvPicPr>
            <a:picLocks noChangeAspect="1" noChangeArrowheads="1"/>
          </p:cNvPicPr>
          <p:nvPr/>
        </p:nvPicPr>
        <p:blipFill>
          <a:blip r:embed="rId6"/>
          <a:srcRect/>
          <a:stretch>
            <a:fillRect/>
          </a:stretch>
        </p:blipFill>
        <p:spPr bwMode="auto">
          <a:xfrm>
            <a:off x="747713" y="4067175"/>
            <a:ext cx="311150" cy="396875"/>
          </a:xfrm>
          <a:prstGeom prst="rect">
            <a:avLst/>
          </a:prstGeom>
          <a:noFill/>
          <a:ln w="9525">
            <a:noFill/>
            <a:miter lim="800000"/>
            <a:headEnd/>
            <a:tailEnd/>
          </a:ln>
        </p:spPr>
      </p:pic>
      <p:sp>
        <p:nvSpPr>
          <p:cNvPr id="9225" name="Rectangle 8"/>
          <p:cNvSpPr>
            <a:spLocks noChangeArrowheads="1"/>
          </p:cNvSpPr>
          <p:nvPr/>
        </p:nvSpPr>
        <p:spPr bwMode="auto">
          <a:xfrm>
            <a:off x="1143000" y="4071938"/>
            <a:ext cx="6353175" cy="369887"/>
          </a:xfrm>
          <a:prstGeom prst="rect">
            <a:avLst/>
          </a:prstGeom>
          <a:noFill/>
          <a:ln w="9525">
            <a:noFill/>
            <a:miter lim="800000"/>
            <a:headEnd/>
            <a:tailEnd/>
          </a:ln>
        </p:spPr>
        <p:txBody>
          <a:bodyPr wrap="none">
            <a:spAutoFit/>
          </a:bodyPr>
          <a:lstStyle/>
          <a:p>
            <a:r>
              <a:rPr lang="en-IN"/>
              <a:t>Let </a:t>
            </a:r>
            <a:r>
              <a:rPr lang="en-IN" b="1"/>
              <a:t>no deal slip </a:t>
            </a:r>
            <a:r>
              <a:rPr lang="en-IN"/>
              <a:t>through the cracks. Shift your team into High Gear.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6" descr="C:\Users\Swagatika\Desktop\wus-by-andolasoft-color'.png"/>
          <p:cNvPicPr>
            <a:picLocks noChangeAspect="1" noChangeArrowheads="1"/>
          </p:cNvPicPr>
          <p:nvPr/>
        </p:nvPicPr>
        <p:blipFill>
          <a:blip r:embed="rId2"/>
          <a:srcRect/>
          <a:stretch>
            <a:fillRect/>
          </a:stretch>
        </p:blipFill>
        <p:spPr bwMode="auto">
          <a:xfrm>
            <a:off x="5143484" y="5500703"/>
            <a:ext cx="3481407" cy="714379"/>
          </a:xfrm>
          <a:prstGeom prst="rect">
            <a:avLst/>
          </a:prstGeom>
          <a:noFill/>
          <a:ln w="9525">
            <a:noFill/>
            <a:miter lim="800000"/>
            <a:headEnd/>
            <a:tailEnd/>
          </a:ln>
        </p:spPr>
      </p:pic>
      <p:sp>
        <p:nvSpPr>
          <p:cNvPr id="3" name="TextBox 2"/>
          <p:cNvSpPr txBox="1"/>
          <p:nvPr/>
        </p:nvSpPr>
        <p:spPr>
          <a:xfrm>
            <a:off x="1500166" y="642918"/>
            <a:ext cx="6000792" cy="646331"/>
          </a:xfrm>
          <a:prstGeom prst="rect">
            <a:avLst/>
          </a:prstGeom>
          <a:noFill/>
        </p:spPr>
        <p:txBody>
          <a:bodyPr>
            <a:spAutoFit/>
          </a:bodyPr>
          <a:lstStyle/>
          <a:p>
            <a:pPr algn="ctr">
              <a:defRPr/>
            </a:pPr>
            <a:r>
              <a:rPr lang="en-US" sz="36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mj-lt"/>
              </a:rPr>
              <a:t>Features Of </a:t>
            </a:r>
            <a:r>
              <a:rPr lang="en-US" sz="36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mj-lt"/>
              </a:rPr>
              <a:t>WakeUpSales</a:t>
            </a:r>
            <a:endParaRPr lang="en-US" sz="36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mj-lt"/>
            </a:endParaRPr>
          </a:p>
        </p:txBody>
      </p:sp>
      <p:sp>
        <p:nvSpPr>
          <p:cNvPr id="4" name="TextBox 3"/>
          <p:cNvSpPr txBox="1"/>
          <p:nvPr/>
        </p:nvSpPr>
        <p:spPr>
          <a:xfrm>
            <a:off x="5143500" y="3429000"/>
            <a:ext cx="3143250" cy="830997"/>
          </a:xfrm>
          <a:prstGeom prst="rect">
            <a:avLst/>
          </a:prstGeom>
          <a:noFill/>
        </p:spPr>
        <p:txBody>
          <a:bodyPr>
            <a:spAutoFit/>
          </a:bodyPr>
          <a:lstStyle/>
          <a:p>
            <a:pPr algn="just">
              <a:buFont typeface="Arial" pitchFamily="34" charset="0"/>
              <a:buChar char="•"/>
              <a:defRPr/>
            </a:pPr>
            <a:r>
              <a:rPr lang="en-US" dirty="0"/>
              <a:t> </a:t>
            </a:r>
            <a:r>
              <a:rPr lang="en-US" sz="2400" dirty="0" smtClean="0">
                <a:solidFill>
                  <a:schemeClr val="accent2"/>
                </a:solidFill>
                <a:latin typeface="+mn-lt"/>
              </a:rPr>
              <a:t>White-label </a:t>
            </a:r>
            <a:r>
              <a:rPr lang="en-US" sz="2400" dirty="0" err="1" smtClean="0">
                <a:solidFill>
                  <a:schemeClr val="accent2"/>
                </a:solidFill>
                <a:latin typeface="+mn-lt"/>
              </a:rPr>
              <a:t>licencing</a:t>
            </a:r>
            <a:endParaRPr lang="en-US" sz="2400" dirty="0">
              <a:solidFill>
                <a:schemeClr val="accent2"/>
              </a:solidFill>
              <a:latin typeface="+mn-lt"/>
            </a:endParaRPr>
          </a:p>
        </p:txBody>
      </p:sp>
      <p:sp>
        <p:nvSpPr>
          <p:cNvPr id="5" name="TextBox 4"/>
          <p:cNvSpPr txBox="1"/>
          <p:nvPr/>
        </p:nvSpPr>
        <p:spPr>
          <a:xfrm>
            <a:off x="785813" y="3500438"/>
            <a:ext cx="4286250" cy="461962"/>
          </a:xfrm>
          <a:prstGeom prst="rect">
            <a:avLst/>
          </a:prstGeom>
          <a:noFill/>
        </p:spPr>
        <p:txBody>
          <a:bodyPr>
            <a:spAutoFit/>
          </a:bodyPr>
          <a:lstStyle/>
          <a:p>
            <a:pPr algn="just">
              <a:buFont typeface="Arial" pitchFamily="34" charset="0"/>
              <a:buChar char="•"/>
              <a:defRPr/>
            </a:pPr>
            <a:r>
              <a:rPr lang="en-US" dirty="0"/>
              <a:t> </a:t>
            </a:r>
            <a:r>
              <a:rPr lang="en-US" sz="2400" dirty="0">
                <a:solidFill>
                  <a:schemeClr val="accent2"/>
                </a:solidFill>
                <a:latin typeface="+mn-lt"/>
              </a:rPr>
              <a:t>Expense Management</a:t>
            </a:r>
          </a:p>
        </p:txBody>
      </p:sp>
      <p:sp>
        <p:nvSpPr>
          <p:cNvPr id="6" name="TextBox 5"/>
          <p:cNvSpPr txBox="1"/>
          <p:nvPr/>
        </p:nvSpPr>
        <p:spPr>
          <a:xfrm>
            <a:off x="785813" y="2857500"/>
            <a:ext cx="4143375" cy="461963"/>
          </a:xfrm>
          <a:prstGeom prst="rect">
            <a:avLst/>
          </a:prstGeom>
          <a:noFill/>
        </p:spPr>
        <p:txBody>
          <a:bodyPr>
            <a:spAutoFit/>
          </a:bodyPr>
          <a:lstStyle/>
          <a:p>
            <a:pPr algn="just">
              <a:buFont typeface="Arial" pitchFamily="34" charset="0"/>
              <a:buChar char="•"/>
              <a:defRPr/>
            </a:pPr>
            <a:r>
              <a:rPr lang="en-US" dirty="0"/>
              <a:t> </a:t>
            </a:r>
            <a:r>
              <a:rPr lang="en-US" sz="2400" dirty="0">
                <a:solidFill>
                  <a:schemeClr val="accent2"/>
                </a:solidFill>
                <a:latin typeface="+mn-lt"/>
              </a:rPr>
              <a:t>Portfolio Management</a:t>
            </a:r>
          </a:p>
        </p:txBody>
      </p:sp>
      <p:sp>
        <p:nvSpPr>
          <p:cNvPr id="7" name="Rectangle 6"/>
          <p:cNvSpPr/>
          <p:nvPr/>
        </p:nvSpPr>
        <p:spPr>
          <a:xfrm>
            <a:off x="785786" y="4143380"/>
            <a:ext cx="3735387" cy="461962"/>
          </a:xfrm>
          <a:prstGeom prst="rect">
            <a:avLst/>
          </a:prstGeom>
        </p:spPr>
        <p:txBody>
          <a:bodyPr wrap="none" anchor="ctr">
            <a:spAutoFit/>
          </a:bodyPr>
          <a:lstStyle/>
          <a:p>
            <a:pPr algn="just">
              <a:buFont typeface="Arial" pitchFamily="34" charset="0"/>
              <a:buChar char="•"/>
              <a:defRPr/>
            </a:pPr>
            <a:r>
              <a:rPr lang="en-US" dirty="0"/>
              <a:t> </a:t>
            </a:r>
            <a:r>
              <a:rPr lang="en-US" sz="2400" dirty="0" err="1">
                <a:solidFill>
                  <a:schemeClr val="accent2"/>
                </a:solidFill>
                <a:latin typeface="+mn-lt"/>
              </a:rPr>
              <a:t>Orangescrum</a:t>
            </a:r>
            <a:r>
              <a:rPr lang="en-US" sz="2400" dirty="0">
                <a:solidFill>
                  <a:schemeClr val="accent2"/>
                </a:solidFill>
                <a:latin typeface="+mn-lt"/>
              </a:rPr>
              <a:t> Integration</a:t>
            </a:r>
          </a:p>
        </p:txBody>
      </p:sp>
      <p:sp>
        <p:nvSpPr>
          <p:cNvPr id="9" name="Rectangle 8"/>
          <p:cNvSpPr/>
          <p:nvPr/>
        </p:nvSpPr>
        <p:spPr>
          <a:xfrm>
            <a:off x="5143500" y="2286000"/>
            <a:ext cx="3513138" cy="461963"/>
          </a:xfrm>
          <a:prstGeom prst="rect">
            <a:avLst/>
          </a:prstGeom>
        </p:spPr>
        <p:txBody>
          <a:bodyPr wrap="none">
            <a:spAutoFit/>
          </a:bodyPr>
          <a:lstStyle/>
          <a:p>
            <a:pPr algn="just">
              <a:buFont typeface="Arial" pitchFamily="34" charset="0"/>
              <a:buChar char="•"/>
              <a:defRPr/>
            </a:pPr>
            <a:r>
              <a:rPr lang="en-US" dirty="0"/>
              <a:t> </a:t>
            </a:r>
            <a:r>
              <a:rPr lang="en-US" sz="2400" dirty="0">
                <a:solidFill>
                  <a:schemeClr val="accent2"/>
                </a:solidFill>
                <a:latin typeface="+mn-lt"/>
              </a:rPr>
              <a:t>QuickBooks Integration</a:t>
            </a:r>
          </a:p>
        </p:txBody>
      </p:sp>
      <p:sp>
        <p:nvSpPr>
          <p:cNvPr id="10" name="Rectangle 9"/>
          <p:cNvSpPr/>
          <p:nvPr/>
        </p:nvSpPr>
        <p:spPr>
          <a:xfrm>
            <a:off x="5143504" y="4143380"/>
            <a:ext cx="3513138" cy="461963"/>
          </a:xfrm>
          <a:prstGeom prst="rect">
            <a:avLst/>
          </a:prstGeom>
        </p:spPr>
        <p:txBody>
          <a:bodyPr wrap="none" anchor="ctr">
            <a:spAutoFit/>
          </a:bodyPr>
          <a:lstStyle/>
          <a:p>
            <a:pPr algn="just">
              <a:buFont typeface="Arial" pitchFamily="34" charset="0"/>
              <a:buChar char="•"/>
              <a:defRPr/>
            </a:pPr>
            <a:r>
              <a:rPr lang="en-US" dirty="0"/>
              <a:t> </a:t>
            </a:r>
            <a:r>
              <a:rPr lang="en-US" sz="2400" dirty="0">
                <a:solidFill>
                  <a:schemeClr val="accent2"/>
                </a:solidFill>
                <a:latin typeface="+mn-lt"/>
              </a:rPr>
              <a:t>Payment Management </a:t>
            </a:r>
          </a:p>
        </p:txBody>
      </p:sp>
      <p:sp>
        <p:nvSpPr>
          <p:cNvPr id="11" name="Rectangle 10"/>
          <p:cNvSpPr/>
          <p:nvPr/>
        </p:nvSpPr>
        <p:spPr>
          <a:xfrm>
            <a:off x="785813" y="2286000"/>
            <a:ext cx="3214687" cy="461963"/>
          </a:xfrm>
          <a:prstGeom prst="rect">
            <a:avLst/>
          </a:prstGeom>
        </p:spPr>
        <p:txBody>
          <a:bodyPr>
            <a:spAutoFit/>
          </a:bodyPr>
          <a:lstStyle/>
          <a:p>
            <a:pPr algn="just">
              <a:buFont typeface="Arial" pitchFamily="34" charset="0"/>
              <a:buChar char="•"/>
              <a:defRPr/>
            </a:pPr>
            <a:r>
              <a:rPr lang="en-US" dirty="0"/>
              <a:t> </a:t>
            </a:r>
            <a:r>
              <a:rPr lang="en-US" sz="2400" dirty="0">
                <a:solidFill>
                  <a:schemeClr val="accent2"/>
                </a:solidFill>
                <a:latin typeface="+mn-lt"/>
              </a:rPr>
              <a:t>Google</a:t>
            </a:r>
            <a:r>
              <a:rPr lang="en-US" dirty="0"/>
              <a:t> </a:t>
            </a:r>
            <a:r>
              <a:rPr lang="en-US" sz="2400" dirty="0">
                <a:solidFill>
                  <a:schemeClr val="accent2"/>
                </a:solidFill>
                <a:latin typeface="+mn-lt"/>
              </a:rPr>
              <a:t>Apps</a:t>
            </a:r>
            <a:r>
              <a:rPr lang="en-US" dirty="0"/>
              <a:t> </a:t>
            </a:r>
          </a:p>
        </p:txBody>
      </p:sp>
      <p:sp>
        <p:nvSpPr>
          <p:cNvPr id="12" name="Rectangle 11"/>
          <p:cNvSpPr/>
          <p:nvPr/>
        </p:nvSpPr>
        <p:spPr>
          <a:xfrm>
            <a:off x="5143500" y="2857500"/>
            <a:ext cx="3184525" cy="461963"/>
          </a:xfrm>
          <a:prstGeom prst="rect">
            <a:avLst/>
          </a:prstGeom>
        </p:spPr>
        <p:txBody>
          <a:bodyPr wrap="none">
            <a:spAutoFit/>
          </a:bodyPr>
          <a:lstStyle/>
          <a:p>
            <a:pPr algn="just">
              <a:buFont typeface="Arial" pitchFamily="34" charset="0"/>
              <a:buChar char="•"/>
              <a:defRPr/>
            </a:pPr>
            <a:r>
              <a:rPr lang="en-US" sz="2400" dirty="0">
                <a:solidFill>
                  <a:schemeClr val="accent2"/>
                </a:solidFill>
                <a:latin typeface="+mn-lt"/>
              </a:rPr>
              <a:t> Quote Management </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906</TotalTime>
  <Words>591</Words>
  <Application>Microsoft PowerPoint</Application>
  <PresentationFormat>On-screen Show (4:3)</PresentationFormat>
  <Paragraphs>89</Paragraphs>
  <Slides>13</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Arial Black</vt:lpstr>
      <vt:lpstr>Aharoni</vt:lpstr>
      <vt:lpstr>Aspect</vt:lpstr>
      <vt:lpstr>Slide 1</vt:lpstr>
      <vt:lpstr>Slide 2</vt:lpstr>
      <vt:lpstr>Slide 3</vt:lpstr>
      <vt:lpstr>Slide 4</vt:lpstr>
      <vt:lpstr>What is Opensource CRM?</vt:lpstr>
      <vt:lpstr>Importance of CRM </vt:lpstr>
      <vt:lpstr>Slide 7</vt:lpstr>
      <vt:lpstr>Slide 8</vt:lpstr>
      <vt:lpstr>Slide 9</vt:lpstr>
      <vt:lpstr>Slide 10</vt:lpstr>
      <vt:lpstr>Slide 11</vt:lpstr>
      <vt:lpstr>Slide 12</vt:lpstr>
      <vt:lpstr>Slide 13</vt:lpstr>
    </vt:vector>
  </TitlesOfParts>
  <Company>Your Company Name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Customer Relationship Management (CRM)</dc:title>
  <dc:creator>Your User Name</dc:creator>
  <cp:lastModifiedBy>Swagatika</cp:lastModifiedBy>
  <cp:revision>132</cp:revision>
  <dcterms:created xsi:type="dcterms:W3CDTF">2006-06-20T08:42:01Z</dcterms:created>
  <dcterms:modified xsi:type="dcterms:W3CDTF">2017-04-10T12:30:51Z</dcterms:modified>
</cp:coreProperties>
</file>