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7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9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0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1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12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3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4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5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16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7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8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722" r:id="rId2"/>
    <p:sldId id="14998770" r:id="rId3"/>
    <p:sldId id="14998705" r:id="rId4"/>
    <p:sldId id="14998863" r:id="rId5"/>
    <p:sldId id="14998731" r:id="rId6"/>
    <p:sldId id="14998522" r:id="rId7"/>
    <p:sldId id="14998732" r:id="rId8"/>
    <p:sldId id="14998774" r:id="rId9"/>
    <p:sldId id="14998733" r:id="rId10"/>
    <p:sldId id="14998639" r:id="rId11"/>
    <p:sldId id="14998674" r:id="rId12"/>
    <p:sldId id="14998738" r:id="rId13"/>
    <p:sldId id="14998736" r:id="rId14"/>
    <p:sldId id="14998737" r:id="rId15"/>
    <p:sldId id="14998735" r:id="rId16"/>
    <p:sldId id="14998741" r:id="rId17"/>
    <p:sldId id="14998742" r:id="rId18"/>
    <p:sldId id="14998734" r:id="rId19"/>
    <p:sldId id="14998775" r:id="rId20"/>
    <p:sldId id="14998860" r:id="rId21"/>
    <p:sldId id="14998776" r:id="rId22"/>
    <p:sldId id="14998777" r:id="rId23"/>
    <p:sldId id="14998862" r:id="rId24"/>
    <p:sldId id="14998778" r:id="rId25"/>
    <p:sldId id="14998771" r:id="rId26"/>
    <p:sldId id="14998745" r:id="rId27"/>
    <p:sldId id="14998765" r:id="rId28"/>
    <p:sldId id="14998868" r:id="rId29"/>
    <p:sldId id="14998664" r:id="rId30"/>
    <p:sldId id="14998817" r:id="rId31"/>
    <p:sldId id="14998849" r:id="rId32"/>
    <p:sldId id="14998864" r:id="rId33"/>
    <p:sldId id="14998857" r:id="rId34"/>
    <p:sldId id="14998866" r:id="rId35"/>
    <p:sldId id="14998858" r:id="rId36"/>
    <p:sldId id="14998847" r:id="rId37"/>
    <p:sldId id="14998867" r:id="rId38"/>
    <p:sldId id="14998848" r:id="rId39"/>
    <p:sldId id="14998850" r:id="rId40"/>
    <p:sldId id="14998859" r:id="rId41"/>
    <p:sldId id="9721" r:id="rId42"/>
  </p:sldIdLst>
  <p:sldSz cx="12193588" cy="6858000"/>
  <p:notesSz cx="6858000" cy="9144000"/>
  <p:custDataLst>
    <p:tags r:id="rId45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4" pos="7424" userDrawn="1">
          <p15:clr>
            <a:srgbClr val="A4A3A4"/>
          </p15:clr>
        </p15:guide>
        <p15:guide id="5" pos="257" userDrawn="1">
          <p15:clr>
            <a:srgbClr val="A4A3A4"/>
          </p15:clr>
        </p15:guide>
        <p15:guide id="6" orient="horz" pos="4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an xinlong" initials="d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BABD"/>
    <a:srgbClr val="A6A6A6"/>
    <a:srgbClr val="404040"/>
    <a:srgbClr val="BFBFBF"/>
    <a:srgbClr val="339966"/>
    <a:srgbClr val="F18E42"/>
    <a:srgbClr val="FFB900"/>
    <a:srgbClr val="FEE405"/>
    <a:srgbClr val="303240"/>
    <a:srgbClr val="EB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546"/>
    <p:restoredTop sz="96291"/>
  </p:normalViewPr>
  <p:slideViewPr>
    <p:cSldViewPr showGuides="1">
      <p:cViewPr varScale="1">
        <p:scale>
          <a:sx n="121" d="100"/>
          <a:sy n="121" d="100"/>
        </p:scale>
        <p:origin x="672" y="86"/>
      </p:cViewPr>
      <p:guideLst>
        <p:guide orient="horz" pos="4065"/>
        <p:guide pos="7424"/>
        <p:guide pos="257"/>
        <p:guide orient="horz" pos="482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 varScale="1">
      <p:scale>
        <a:sx n="1" d="1"/>
        <a:sy n="1" d="1"/>
      </p:scale>
      <p:origin x="0" y="-7234"/>
    </p:cViewPr>
  </p:sorterViewPr>
  <p:notesViewPr>
    <p:cSldViewPr>
      <p:cViewPr varScale="1">
        <p:scale>
          <a:sx n="96" d="100"/>
          <a:sy n="96" d="100"/>
        </p:scale>
        <p:origin x="35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1E66D-1D23-C246-A09B-6AAD5E906545}" type="datetimeFigureOut">
              <a:rPr kumimoji="1" lang="zh-CN" altLang="en-US" smtClean="0">
                <a:latin typeface="HarmonyOS Sans SC" panose="00000500000000000000" pitchFamily="2" charset="-122"/>
                <a:ea typeface="HarmonyOS Sans SC" panose="00000500000000000000" pitchFamily="2" charset="-122"/>
              </a:rPr>
              <a:t>2024/10/24</a:t>
            </a:fld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924F6-A41E-BA48-AED4-791C0C7F1506}" type="slidenum">
              <a:rPr kumimoji="1" lang="zh-CN" altLang="en-US" smtClean="0">
                <a:latin typeface="HarmonyOS Sans SC" panose="00000500000000000000" pitchFamily="2" charset="-122"/>
                <a:ea typeface="HarmonyOS Sans SC" panose="00000500000000000000" pitchFamily="2" charset="-122"/>
              </a:rPr>
              <a:t>‹#›</a:t>
            </a:fld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31141079-5593-5742-863F-21512D6A68BC}" type="datetimeFigureOut">
              <a:rPr kumimoji="1" lang="zh-CN" altLang="en-US" smtClean="0"/>
              <a:pPr/>
              <a:t>2024/10/24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080234FA-17E6-BD43-BAD7-4E0922E2E754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NLP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6E0B3-8CB7-544D-8B39-50CB41AFE6B7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6E0B3-8CB7-544D-8B39-50CB41AFE6B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442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26"/>
          <p:cNvSpPr>
            <a:spLocks noGrp="1"/>
          </p:cNvSpPr>
          <p:nvPr>
            <p:ph type="title" hasCustomPrompt="1"/>
          </p:nvPr>
        </p:nvSpPr>
        <p:spPr>
          <a:xfrm>
            <a:off x="431800" y="282193"/>
            <a:ext cx="9769475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altLang="zh-CN" dirty="0"/>
              <a:t>Please Enter a Title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>
            <a:spLocks noGrp="1"/>
          </p:cNvSpPr>
          <p:nvPr>
            <p:ph type="title"/>
          </p:nvPr>
        </p:nvSpPr>
        <p:spPr>
          <a:xfrm>
            <a:off x="431801" y="282194"/>
            <a:ext cx="9780710" cy="480131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248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>
            <a:spLocks noGrp="1"/>
          </p:cNvSpPr>
          <p:nvPr>
            <p:ph type="title"/>
          </p:nvPr>
        </p:nvSpPr>
        <p:spPr>
          <a:xfrm>
            <a:off x="431801" y="282194"/>
            <a:ext cx="9780710" cy="480131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6083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>
            <a:spLocks noGrp="1"/>
          </p:cNvSpPr>
          <p:nvPr>
            <p:ph type="title"/>
          </p:nvPr>
        </p:nvSpPr>
        <p:spPr>
          <a:xfrm>
            <a:off x="431801" y="282194"/>
            <a:ext cx="9780710" cy="480131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017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>
            <a:spLocks noGrp="1"/>
          </p:cNvSpPr>
          <p:nvPr>
            <p:ph type="title"/>
          </p:nvPr>
        </p:nvSpPr>
        <p:spPr>
          <a:xfrm>
            <a:off x="431801" y="282194"/>
            <a:ext cx="9780710" cy="480131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634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26"/>
          <p:cNvSpPr>
            <a:spLocks noGrp="1"/>
          </p:cNvSpPr>
          <p:nvPr>
            <p:ph type="title" hasCustomPrompt="1"/>
          </p:nvPr>
        </p:nvSpPr>
        <p:spPr>
          <a:xfrm>
            <a:off x="431800" y="282193"/>
            <a:ext cx="9769475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altLang="zh-CN" dirty="0"/>
              <a:t>Please Enter a Title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zh-CN" dirty="0"/>
              <a:t>Please Enter a Title</a:t>
            </a:r>
            <a:endParaRPr kumimoji="1"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263DB197-84B0-484E-9C0F-88358ECCB797}" type="datetimeFigureOut">
              <a:rPr lang="zh-CN" altLang="en-US" smtClean="0"/>
              <a:pPr/>
              <a:t>2024/10/24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634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9" y="1122363"/>
            <a:ext cx="9144953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9" y="3602038"/>
            <a:ext cx="914495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7" y="6356350"/>
            <a:ext cx="274348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0DC52BFF-07C2-4A0E-8CE8-B82566511A03}" type="datetimeFigureOut">
              <a:rPr lang="zh-CN" altLang="en-US" smtClean="0"/>
              <a:pPr/>
              <a:t>2024/10/24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021" y="6356350"/>
            <a:ext cx="411522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97" y="6356350"/>
            <a:ext cx="274348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D60575C1-06FB-4BA3-B3CF-F44C8B8708E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436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26"/>
          <p:cNvSpPr>
            <a:spLocks noGrp="1"/>
          </p:cNvSpPr>
          <p:nvPr>
            <p:ph type="title"/>
          </p:nvPr>
        </p:nvSpPr>
        <p:spPr>
          <a:xfrm>
            <a:off x="431846" y="282193"/>
            <a:ext cx="980542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9230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>
            <a:spLocks noGrp="1"/>
          </p:cNvSpPr>
          <p:nvPr>
            <p:ph type="title"/>
          </p:nvPr>
        </p:nvSpPr>
        <p:spPr>
          <a:xfrm>
            <a:off x="431801" y="282194"/>
            <a:ext cx="9780710" cy="480131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603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59798"/>
            <a:ext cx="407988" cy="523220"/>
          </a:xfrm>
          <a:prstGeom prst="rect">
            <a:avLst/>
          </a:prstGeom>
          <a:solidFill>
            <a:srgbClr val="1A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2" name="标题占位符 26"/>
          <p:cNvSpPr>
            <a:spLocks noGrp="1"/>
          </p:cNvSpPr>
          <p:nvPr>
            <p:ph type="title"/>
          </p:nvPr>
        </p:nvSpPr>
        <p:spPr>
          <a:xfrm>
            <a:off x="431801" y="282193"/>
            <a:ext cx="9780710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altLang="zh-CN" dirty="0"/>
              <a:t>Please Enter a Title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74" y="144000"/>
            <a:ext cx="1448461" cy="669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ABABD"/>
          </a:solidFill>
          <a:latin typeface="Tahoma" panose="020B0604030504040204" charset="0"/>
          <a:ea typeface="Tahoma" panose="020B060403050404020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tags" Target="../tags/tag19.xml"/><Relationship Id="rId21" Type="http://schemas.openxmlformats.org/officeDocument/2006/relationships/image" Target="../media/image39.png"/><Relationship Id="rId7" Type="http://schemas.openxmlformats.org/officeDocument/2006/relationships/tags" Target="../tags/tag23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tags" Target="../tags/tag18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42.png"/><Relationship Id="rId5" Type="http://schemas.openxmlformats.org/officeDocument/2006/relationships/tags" Target="../tags/tag21.xml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tags" Target="../tags/tag26.xml"/><Relationship Id="rId19" Type="http://schemas.openxmlformats.org/officeDocument/2006/relationships/image" Target="../media/image37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32.png"/><Relationship Id="rId22" Type="http://schemas.openxmlformats.org/officeDocument/2006/relationships/image" Target="../media/image40.jpeg"/><Relationship Id="rId27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image" Target="../media/image50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image" Target="../media/image49.png"/><Relationship Id="rId2" Type="http://schemas.openxmlformats.org/officeDocument/2006/relationships/tags" Target="../tags/tag34.xml"/><Relationship Id="rId16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10" Type="http://schemas.openxmlformats.org/officeDocument/2006/relationships/tags" Target="../tags/tag42.xml"/><Relationship Id="rId19" Type="http://schemas.openxmlformats.org/officeDocument/2006/relationships/image" Target="../media/image51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5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52.png"/><Relationship Id="rId5" Type="http://schemas.openxmlformats.org/officeDocument/2006/relationships/tags" Target="../tags/tag52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51.xml"/><Relationship Id="rId9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59.xml"/><Relationship Id="rId21" Type="http://schemas.openxmlformats.org/officeDocument/2006/relationships/image" Target="../media/image56.pn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55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image" Target="../media/image54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60.png"/><Relationship Id="rId3" Type="http://schemas.openxmlformats.org/officeDocument/2006/relationships/tags" Target="../tags/tag76.xml"/><Relationship Id="rId21" Type="http://schemas.openxmlformats.org/officeDocument/2006/relationships/image" Target="../media/image63.sv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59.png"/><Relationship Id="rId25" Type="http://schemas.openxmlformats.org/officeDocument/2006/relationships/image" Target="../media/image67.svg"/><Relationship Id="rId2" Type="http://schemas.openxmlformats.org/officeDocument/2006/relationships/tags" Target="../tags/tag75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image" Target="../media/image66.png"/><Relationship Id="rId5" Type="http://schemas.openxmlformats.org/officeDocument/2006/relationships/tags" Target="../tags/tag78.xml"/><Relationship Id="rId15" Type="http://schemas.openxmlformats.org/officeDocument/2006/relationships/slideLayout" Target="../slideLayouts/slideLayout6.xml"/><Relationship Id="rId23" Type="http://schemas.openxmlformats.org/officeDocument/2006/relationships/image" Target="../media/image65.svg"/><Relationship Id="rId10" Type="http://schemas.openxmlformats.org/officeDocument/2006/relationships/tags" Target="../tags/tag83.xml"/><Relationship Id="rId19" Type="http://schemas.openxmlformats.org/officeDocument/2006/relationships/image" Target="../media/image61.sv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70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7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image" Target="../media/image81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9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83.jpe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82.jpeg"/><Relationship Id="rId5" Type="http://schemas.openxmlformats.org/officeDocument/2006/relationships/tags" Target="../tags/tag103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12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4.xml"/><Relationship Id="rId10" Type="http://schemas.openxmlformats.org/officeDocument/2006/relationships/image" Target="../media/image87.png"/><Relationship Id="rId4" Type="http://schemas.openxmlformats.org/officeDocument/2006/relationships/tags" Target="../tags/tag113.xml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image" Target="../media/image92.png"/><Relationship Id="rId3" Type="http://schemas.openxmlformats.org/officeDocument/2006/relationships/tags" Target="../tags/tag119.xml"/><Relationship Id="rId21" Type="http://schemas.openxmlformats.org/officeDocument/2006/relationships/tags" Target="../tags/tag137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image" Target="../media/image91.png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90.pn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image" Target="../media/image89.png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5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10" Type="http://schemas.openxmlformats.org/officeDocument/2006/relationships/image" Target="../media/image95.png"/><Relationship Id="rId4" Type="http://schemas.openxmlformats.org/officeDocument/2006/relationships/tags" Target="../tags/tag155.xml"/><Relationship Id="rId9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16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10" Type="http://schemas.openxmlformats.org/officeDocument/2006/relationships/image" Target="../media/image97.png"/><Relationship Id="rId4" Type="http://schemas.openxmlformats.org/officeDocument/2006/relationships/tags" Target="../tags/tag161.xml"/><Relationship Id="rId9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99.png"/><Relationship Id="rId5" Type="http://schemas.openxmlformats.org/officeDocument/2006/relationships/tags" Target="../tags/tag168.xml"/><Relationship Id="rId10" Type="http://schemas.openxmlformats.org/officeDocument/2006/relationships/image" Target="../media/image98.png"/><Relationship Id="rId4" Type="http://schemas.openxmlformats.org/officeDocument/2006/relationships/tags" Target="../tags/tag167.xml"/><Relationship Id="rId9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73.xml"/><Relationship Id="rId7" Type="http://schemas.openxmlformats.org/officeDocument/2006/relationships/image" Target="../media/image100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10" Type="http://schemas.openxmlformats.org/officeDocument/2006/relationships/image" Target="../media/image103.png"/><Relationship Id="rId4" Type="http://schemas.openxmlformats.org/officeDocument/2006/relationships/tags" Target="../tags/tag179.xml"/><Relationship Id="rId9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84.xml"/><Relationship Id="rId7" Type="http://schemas.openxmlformats.org/officeDocument/2006/relationships/image" Target="../media/image104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107.png"/><Relationship Id="rId5" Type="http://schemas.openxmlformats.org/officeDocument/2006/relationships/tags" Target="../tags/tag191.xml"/><Relationship Id="rId10" Type="http://schemas.openxmlformats.org/officeDocument/2006/relationships/image" Target="../media/image106.jpeg"/><Relationship Id="rId4" Type="http://schemas.openxmlformats.org/officeDocument/2006/relationships/tags" Target="../tags/tag190.xml"/><Relationship Id="rId9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109.png"/><Relationship Id="rId5" Type="http://schemas.openxmlformats.org/officeDocument/2006/relationships/tags" Target="../tags/tag198.xml"/><Relationship Id="rId10" Type="http://schemas.openxmlformats.org/officeDocument/2006/relationships/image" Target="../media/image108.png"/><Relationship Id="rId4" Type="http://schemas.openxmlformats.org/officeDocument/2006/relationships/tags" Target="../tags/tag197.xml"/><Relationship Id="rId9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tags" Target="../tags/tag203.xml"/><Relationship Id="rId7" Type="http://schemas.openxmlformats.org/officeDocument/2006/relationships/image" Target="../media/image110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20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10" Type="http://schemas.openxmlformats.org/officeDocument/2006/relationships/image" Target="../media/image113.png"/><Relationship Id="rId4" Type="http://schemas.openxmlformats.org/officeDocument/2006/relationships/tags" Target="../tags/tag209.xml"/><Relationship Id="rId9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image" Target="../media/image115.png"/><Relationship Id="rId5" Type="http://schemas.openxmlformats.org/officeDocument/2006/relationships/tags" Target="../tags/tag216.xml"/><Relationship Id="rId10" Type="http://schemas.openxmlformats.org/officeDocument/2006/relationships/image" Target="../media/image114.png"/><Relationship Id="rId4" Type="http://schemas.openxmlformats.org/officeDocument/2006/relationships/tags" Target="../tags/tag215.xml"/><Relationship Id="rId9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117.png"/><Relationship Id="rId5" Type="http://schemas.openxmlformats.org/officeDocument/2006/relationships/tags" Target="../tags/tag223.xml"/><Relationship Id="rId10" Type="http://schemas.openxmlformats.org/officeDocument/2006/relationships/image" Target="../media/image116.jpeg"/><Relationship Id="rId4" Type="http://schemas.openxmlformats.org/officeDocument/2006/relationships/tags" Target="../tags/tag222.xml"/><Relationship Id="rId9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13B3AEA-B98A-7C44-84AB-45049F946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74"/>
            <a:ext cx="12193588" cy="6875873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208362" y="2420888"/>
            <a:ext cx="991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  <a:sym typeface="+mn-ea"/>
              </a:rPr>
              <a:t>All-in-One Customer Contact Solution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304706" y="3455006"/>
            <a:ext cx="7507525" cy="754608"/>
            <a:chOff x="2809415" y="3302752"/>
            <a:chExt cx="8691730" cy="642064"/>
          </a:xfrm>
        </p:grpSpPr>
        <p:grpSp>
          <p:nvGrpSpPr>
            <p:cNvPr id="9" name="组合 8"/>
            <p:cNvGrpSpPr/>
            <p:nvPr/>
          </p:nvGrpSpPr>
          <p:grpSpPr>
            <a:xfrm>
              <a:off x="2809415" y="3302752"/>
              <a:ext cx="8691730" cy="642064"/>
              <a:chOff x="2809415" y="3274616"/>
              <a:chExt cx="8691730" cy="550226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809415" y="3274616"/>
                <a:ext cx="8691730" cy="55022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0000">
                    <a:srgbClr val="1ABABD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000" dirty="0"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2830746" y="3274616"/>
                <a:ext cx="6328495" cy="5502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gradFill flip="none" rotWithShape="1">
                  <a:gsLst>
                    <a:gs pos="9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73000">
                      <a:schemeClr val="bg1"/>
                    </a:gs>
                  </a:gsLst>
                  <a:lin ang="10800000" scaled="1"/>
                  <a:tileRect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5477134" y="3464430"/>
              <a:ext cx="4668509" cy="340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charset="0"/>
                  <a:cs typeface="Tahoma" panose="020B0604030504040204" pitchFamily="34" charset="0"/>
                </a:rPr>
                <a:t>Intelligent | Intuitive | Integrated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18" y="3212976"/>
            <a:ext cx="2304396" cy="10657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 r="-74"/>
          <a:stretch>
            <a:fillRect/>
          </a:stretch>
        </p:blipFill>
        <p:spPr>
          <a:xfrm>
            <a:off x="6316075" y="0"/>
            <a:ext cx="5869042" cy="6858000"/>
          </a:xfrm>
          <a:prstGeom prst="rect">
            <a:avLst/>
          </a:prstGeom>
        </p:spPr>
      </p:pic>
      <p:sp>
        <p:nvSpPr>
          <p:cNvPr id="2" name="TextBox 19"/>
          <p:cNvSpPr txBox="1"/>
          <p:nvPr/>
        </p:nvSpPr>
        <p:spPr>
          <a:xfrm>
            <a:off x="643414" y="1214755"/>
            <a:ext cx="5453380" cy="121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spc="2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Omnichannel Customer Service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3414" y="3140968"/>
            <a:ext cx="4632325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Voice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Live Chat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Chatbot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Ticketing System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11622F1-CDA2-CD53-AF40-08743C85A84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696194" y="2780928"/>
            <a:ext cx="4104456" cy="3790"/>
          </a:xfrm>
          <a:prstGeom prst="line">
            <a:avLst/>
          </a:prstGeom>
          <a:ln w="28575">
            <a:gradFill flip="none" rotWithShape="1">
              <a:gsLst>
                <a:gs pos="45000">
                  <a:srgbClr val="1ABABD"/>
                </a:gs>
                <a:gs pos="25000">
                  <a:srgbClr val="2BD3D3"/>
                </a:gs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2BD3D3"/>
                </a:gs>
                <a:gs pos="55000">
                  <a:srgbClr val="1ABABD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圆角矩形 15"/>
          <p:cNvSpPr/>
          <p:nvPr/>
        </p:nvSpPr>
        <p:spPr>
          <a:xfrm>
            <a:off x="4086384" y="3985260"/>
            <a:ext cx="3404870" cy="2255520"/>
          </a:xfrm>
          <a:prstGeom prst="roundRect">
            <a:avLst>
              <a:gd name="adj" fmla="val 7187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69" name="圆角矩形 15"/>
          <p:cNvSpPr/>
          <p:nvPr/>
        </p:nvSpPr>
        <p:spPr>
          <a:xfrm>
            <a:off x="4069874" y="1494566"/>
            <a:ext cx="3413760" cy="2140175"/>
          </a:xfrm>
          <a:prstGeom prst="roundRect">
            <a:avLst>
              <a:gd name="adj" fmla="val 7187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595" y="282194"/>
            <a:ext cx="10611181" cy="4801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dirty="0">
                <a:sym typeface="+mn-ea"/>
              </a:rPr>
              <a:t>Customer Service Solution</a:t>
            </a:r>
            <a:r>
              <a:rPr kumimoji="1" lang="en-US" altLang="zh-CN" dirty="0">
                <a:sym typeface="+mn-ea"/>
              </a:rPr>
              <a:t>| </a:t>
            </a:r>
            <a:r>
              <a:rPr lang="en-US" altLang="zh-CN" spc="200" dirty="0" err="1">
                <a:sym typeface="+mn-ea"/>
              </a:rPr>
              <a:t>Omnichannel+AI</a:t>
            </a:r>
            <a:endParaRPr kumimoji="1" lang="en-US" altLang="zh-CN" spc="200" dirty="0"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6884" y="1502186"/>
            <a:ext cx="3100518" cy="4715735"/>
          </a:xfrm>
          <a:prstGeom prst="roundRect">
            <a:avLst>
              <a:gd name="adj" fmla="val 7187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157AC4F-FE24-24FE-C9A5-2648EB987C76}"/>
              </a:ext>
            </a:extLst>
          </p:cNvPr>
          <p:cNvGrpSpPr/>
          <p:nvPr/>
        </p:nvGrpSpPr>
        <p:grpSpPr>
          <a:xfrm>
            <a:off x="768202" y="2055420"/>
            <a:ext cx="2472860" cy="3618781"/>
            <a:chOff x="768202" y="2055420"/>
            <a:chExt cx="2472860" cy="361878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3" cstate="screen"/>
            <a:stretch>
              <a:fillRect/>
            </a:stretch>
          </p:blipFill>
          <p:spPr>
            <a:xfrm>
              <a:off x="917092" y="4902125"/>
              <a:ext cx="486410" cy="48641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4" cstate="screen"/>
            <a:stretch>
              <a:fillRect/>
            </a:stretch>
          </p:blipFill>
          <p:spPr>
            <a:xfrm>
              <a:off x="2433874" y="3018715"/>
              <a:ext cx="728345" cy="72009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798030" y="2055420"/>
              <a:ext cx="724535" cy="72009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6" cstate="screen"/>
            <a:stretch>
              <a:fillRect/>
            </a:stretch>
          </p:blipFill>
          <p:spPr>
            <a:xfrm>
              <a:off x="796125" y="3859455"/>
              <a:ext cx="728345" cy="72009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7" cstate="screen"/>
            <a:stretch>
              <a:fillRect/>
            </a:stretch>
          </p:blipFill>
          <p:spPr>
            <a:xfrm>
              <a:off x="2435779" y="2055420"/>
              <a:ext cx="724535" cy="7200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8" cstate="screen"/>
            <a:stretch>
              <a:fillRect/>
            </a:stretch>
          </p:blipFill>
          <p:spPr>
            <a:xfrm>
              <a:off x="1636860" y="3018715"/>
              <a:ext cx="728345" cy="72009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9" cstate="screen"/>
            <a:stretch>
              <a:fillRect/>
            </a:stretch>
          </p:blipFill>
          <p:spPr>
            <a:xfrm>
              <a:off x="796125" y="3018715"/>
              <a:ext cx="728345" cy="72009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0" cstate="screen"/>
            <a:stretch>
              <a:fillRect/>
            </a:stretch>
          </p:blipFill>
          <p:spPr>
            <a:xfrm>
              <a:off x="1636860" y="2055420"/>
              <a:ext cx="728345" cy="72009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21101" y="2707565"/>
              <a:ext cx="6783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Website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77679" y="2713915"/>
              <a:ext cx="8467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Mobile site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583083" y="2725980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App</a:t>
              </a:r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68202" y="3634030"/>
              <a:ext cx="7841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WhatsApp</a:t>
              </a:r>
              <a:endPara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05732" y="3640380"/>
              <a:ext cx="7906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Instagram</a:t>
              </a:r>
              <a:endPara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424386" y="3652445"/>
              <a:ext cx="7473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Facebook</a:t>
              </a:r>
              <a:endPara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6136" y="4487470"/>
              <a:ext cx="42832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</a:t>
              </a:r>
              <a:endPara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  <p:pic>
          <p:nvPicPr>
            <p:cNvPr id="32" name="图片 31" descr="/private/var/folders/_3/w0bk177s685cr4dmvl05ccqm0000gn/T/com.kingsoft.wpsoffice.mac/kaimatting/20230605103220/output_aiMatting_20230605103225.pngoutput_aiMatting_20230605103225"/>
            <p:cNvPicPr>
              <a:picLocks noChangeAspect="1"/>
            </p:cNvPicPr>
            <p:nvPr/>
          </p:nvPicPr>
          <p:blipFill>
            <a:blip r:embed="rId21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43729" y="3969311"/>
              <a:ext cx="508635" cy="508635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500154" y="4480485"/>
              <a:ext cx="7409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Telegram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689088" y="4481755"/>
              <a:ext cx="6238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Discord</a:t>
              </a:r>
            </a:p>
          </p:txBody>
        </p:sp>
        <p:sp>
          <p:nvSpPr>
            <p:cNvPr id="35" name="椭圆 34"/>
            <p:cNvSpPr/>
            <p:nvPr/>
          </p:nvSpPr>
          <p:spPr>
            <a:xfrm>
              <a:off x="1734650" y="3954705"/>
              <a:ext cx="532765" cy="532130"/>
            </a:xfrm>
            <a:prstGeom prst="ellipse">
              <a:avLst/>
            </a:prstGeom>
            <a:solidFill>
              <a:srgbClr val="41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</a:endParaRPr>
            </a:p>
          </p:txBody>
        </p:sp>
        <p:pic>
          <p:nvPicPr>
            <p:cNvPr id="36" name="图片 35" descr="aa8cd591ca8592e20ab99ca35f932675"/>
            <p:cNvPicPr>
              <a:picLocks noChangeAspect="1"/>
            </p:cNvPicPr>
            <p:nvPr/>
          </p:nvPicPr>
          <p:blipFill>
            <a:blip r:embed="rId22" cstate="screen">
              <a:clrChange>
                <a:clrFrom>
                  <a:srgbClr val="4A89FF">
                    <a:alpha val="100000"/>
                  </a:srgbClr>
                </a:clrFrom>
                <a:clrTo>
                  <a:srgbClr val="4A89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783862" y="4061386"/>
              <a:ext cx="434340" cy="329565"/>
            </a:xfrm>
            <a:prstGeom prst="rect">
              <a:avLst/>
            </a:prstGeom>
          </p:spPr>
        </p:pic>
        <p:pic>
          <p:nvPicPr>
            <p:cNvPr id="1028" name="Picture 4" descr="Shopify png images | PNGEgg"/>
            <p:cNvPicPr>
              <a:picLocks noChangeAspect="1" noChangeArrowheads="1"/>
            </p:cNvPicPr>
            <p:nvPr/>
          </p:nvPicPr>
          <p:blipFill rotWithShape="1">
            <a:blip r:embed="rId23" cstate="screen"/>
            <a:srcRect l="9863" t="10359" r="10359" b="9863"/>
            <a:stretch>
              <a:fillRect/>
            </a:stretch>
          </p:blipFill>
          <p:spPr bwMode="auto">
            <a:xfrm>
              <a:off x="1754652" y="4869160"/>
              <a:ext cx="492760" cy="4927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ircle Amazon Logo Png, Transparent Png , Transparent Png Image - PNGitem"/>
            <p:cNvPicPr>
              <a:picLocks noChangeAspect="1" noChangeArrowheads="1"/>
            </p:cNvPicPr>
            <p:nvPr/>
          </p:nvPicPr>
          <p:blipFill rotWithShape="1">
            <a:blip r:embed="rId24" cstate="screen"/>
            <a:srcRect l="8128" t="7556" r="9346" b="8208"/>
            <a:stretch>
              <a:fillRect/>
            </a:stretch>
          </p:blipFill>
          <p:spPr bwMode="auto">
            <a:xfrm>
              <a:off x="2544046" y="4890060"/>
              <a:ext cx="508000" cy="48768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文本框 37"/>
            <p:cNvSpPr txBox="1"/>
            <p:nvPr/>
          </p:nvSpPr>
          <p:spPr>
            <a:xfrm>
              <a:off x="845147" y="5420285"/>
              <a:ext cx="6303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Wechat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469270" y="5420285"/>
              <a:ext cx="6575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Amazon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689088" y="5420285"/>
              <a:ext cx="6238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Shopify</a:t>
              </a:r>
            </a:p>
          </p:txBody>
        </p:sp>
      </p:grpSp>
      <p:sp>
        <p:nvSpPr>
          <p:cNvPr id="41" name="矩形: 圆角 14"/>
          <p:cNvSpPr/>
          <p:nvPr>
            <p:custDataLst>
              <p:tags r:id="rId1"/>
            </p:custDataLst>
          </p:nvPr>
        </p:nvSpPr>
        <p:spPr>
          <a:xfrm>
            <a:off x="769145" y="1269366"/>
            <a:ext cx="2539365" cy="489585"/>
          </a:xfrm>
          <a:prstGeom prst="roundRect">
            <a:avLst>
              <a:gd name="adj" fmla="val 12774"/>
            </a:avLst>
          </a:prstGeom>
          <a:solidFill>
            <a:srgbClr val="1ABA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Omnichannel</a:t>
            </a:r>
          </a:p>
        </p:txBody>
      </p:sp>
      <p:sp>
        <p:nvSpPr>
          <p:cNvPr id="43" name="矩形: 圆角 14"/>
          <p:cNvSpPr/>
          <p:nvPr>
            <p:custDataLst>
              <p:tags r:id="rId2"/>
            </p:custDataLst>
          </p:nvPr>
        </p:nvSpPr>
        <p:spPr>
          <a:xfrm>
            <a:off x="4525954" y="1269366"/>
            <a:ext cx="2539365" cy="489585"/>
          </a:xfrm>
          <a:prstGeom prst="roundRect">
            <a:avLst>
              <a:gd name="adj" fmla="val 12774"/>
            </a:avLst>
          </a:prstGeom>
          <a:solidFill>
            <a:srgbClr val="1ABA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/>
            <a:r>
              <a:rPr lang="zh-CN" alt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  <a:sym typeface="+mn-ea"/>
              </a:rPr>
              <a:t>Multi language</a:t>
            </a:r>
          </a:p>
        </p:txBody>
      </p:sp>
      <p:sp>
        <p:nvSpPr>
          <p:cNvPr id="45" name="矩形: 圆角 14"/>
          <p:cNvSpPr/>
          <p:nvPr>
            <p:custDataLst>
              <p:tags r:id="rId3"/>
            </p:custDataLst>
          </p:nvPr>
        </p:nvSpPr>
        <p:spPr>
          <a:xfrm>
            <a:off x="8480585" y="1269366"/>
            <a:ext cx="2539365" cy="489585"/>
          </a:xfrm>
          <a:prstGeom prst="roundRect">
            <a:avLst>
              <a:gd name="adj" fmla="val 12774"/>
            </a:avLst>
          </a:prstGeom>
          <a:solidFill>
            <a:srgbClr val="1ABA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  <a:sym typeface="+mn-ea"/>
              </a:rPr>
              <a:t>AI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4133111" y="4365252"/>
            <a:ext cx="3378200" cy="1736725"/>
            <a:chOff x="6905" y="6693"/>
            <a:chExt cx="5320" cy="2735"/>
          </a:xfrm>
        </p:grpSpPr>
        <p:pic>
          <p:nvPicPr>
            <p:cNvPr id="9" name="图片 8" descr="时区"/>
            <p:cNvPicPr>
              <a:picLocks noChangeAspect="1"/>
            </p:cNvPicPr>
            <p:nvPr/>
          </p:nvPicPr>
          <p:blipFill>
            <a:blip r:embed="rId25">
              <a:alphaModFix amt="60000"/>
            </a:blip>
            <a:stretch>
              <a:fillRect/>
            </a:stretch>
          </p:blipFill>
          <p:spPr>
            <a:xfrm>
              <a:off x="8296" y="6693"/>
              <a:ext cx="2582" cy="258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936" y="6920"/>
              <a:ext cx="1434" cy="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GMT+7:00 </a:t>
              </a:r>
            </a:p>
            <a:p>
              <a:pPr algn="ctr">
                <a:lnSpc>
                  <a:spcPct val="125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charset="0"/>
                  <a:cs typeface="Tahoma" panose="020B0604030504040204" pitchFamily="34" charset="0"/>
                  <a:sym typeface="+mn-ea"/>
                </a:rPr>
                <a:t>Jakarta</a:t>
              </a:r>
            </a:p>
          </p:txBody>
        </p:sp>
        <p:sp>
          <p:nvSpPr>
            <p:cNvPr id="46" name="文本框 45"/>
            <p:cNvSpPr txBox="1"/>
            <p:nvPr>
              <p:custDataLst>
                <p:tags r:id="rId8"/>
              </p:custDataLst>
            </p:nvPr>
          </p:nvSpPr>
          <p:spPr>
            <a:xfrm>
              <a:off x="6905" y="8557"/>
              <a:ext cx="143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GMT+1:00</a:t>
              </a:r>
            </a:p>
            <a:p>
              <a:pPr algn="ctr"/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charset="0"/>
                  <a:cs typeface="Tahoma" panose="020B0604030504040204" pitchFamily="34" charset="0"/>
                  <a:sym typeface="+mn-ea"/>
                </a:rPr>
                <a:t>West Africa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time</a:t>
              </a:r>
            </a:p>
          </p:txBody>
        </p:sp>
        <p:sp>
          <p:nvSpPr>
            <p:cNvPr id="59" name="文本框 58"/>
            <p:cNvSpPr txBox="1"/>
            <p:nvPr>
              <p:custDataLst>
                <p:tags r:id="rId9"/>
              </p:custDataLst>
            </p:nvPr>
          </p:nvSpPr>
          <p:spPr>
            <a:xfrm>
              <a:off x="10705" y="6939"/>
              <a:ext cx="1434" cy="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GMT+8:00 </a:t>
              </a:r>
              <a:r>
                <a:rPr lang="en-US" altLang="zh-CN" sz="100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Singapore</a:t>
              </a:r>
            </a:p>
          </p:txBody>
        </p:sp>
        <p:sp>
          <p:nvSpPr>
            <p:cNvPr id="72" name="文本框 71"/>
            <p:cNvSpPr txBox="1"/>
            <p:nvPr>
              <p:custDataLst>
                <p:tags r:id="rId10"/>
              </p:custDataLst>
            </p:nvPr>
          </p:nvSpPr>
          <p:spPr>
            <a:xfrm>
              <a:off x="10791" y="8621"/>
              <a:ext cx="1434" cy="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GMT-8:00 </a:t>
              </a:r>
            </a:p>
            <a:p>
              <a:pPr algn="ctr">
                <a:lnSpc>
                  <a:spcPct val="125000"/>
                </a:lnSpc>
              </a:pP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charset="0"/>
                  <a:cs typeface="Tahoma" panose="020B0604030504040204" pitchFamily="34" charset="0"/>
                  <a:sym typeface="+mn-ea"/>
                </a:rPr>
                <a:t>Pacific</a:t>
              </a:r>
              <a:r>
                <a:rPr lang="en-US" altLang="zh-CN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time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8183" y="7373"/>
              <a:ext cx="2835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Managing data depends on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timezones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6" name="图片 85" descr="比格艺术词云 (3)"/>
          <p:cNvPicPr>
            <a:picLocks noChangeAspect="1"/>
          </p:cNvPicPr>
          <p:nvPr/>
        </p:nvPicPr>
        <p:blipFill>
          <a:blip r:embed="rId26" cstate="screen"/>
          <a:srcRect/>
          <a:stretch>
            <a:fillRect/>
          </a:stretch>
        </p:blipFill>
        <p:spPr>
          <a:xfrm>
            <a:off x="4440610" y="1988840"/>
            <a:ext cx="2527859" cy="1475815"/>
          </a:xfrm>
          <a:prstGeom prst="rect">
            <a:avLst/>
          </a:prstGeom>
        </p:spPr>
      </p:pic>
      <p:sp>
        <p:nvSpPr>
          <p:cNvPr id="4" name="矩形: 圆角 14"/>
          <p:cNvSpPr/>
          <p:nvPr>
            <p:custDataLst>
              <p:tags r:id="rId4"/>
            </p:custDataLst>
          </p:nvPr>
        </p:nvSpPr>
        <p:spPr>
          <a:xfrm>
            <a:off x="4570777" y="3734211"/>
            <a:ext cx="2539365" cy="489585"/>
          </a:xfrm>
          <a:prstGeom prst="roundRect">
            <a:avLst>
              <a:gd name="adj" fmla="val 12774"/>
            </a:avLst>
          </a:prstGeom>
          <a:solidFill>
            <a:srgbClr val="1ABA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CN" altLang="en-US" sz="20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  <a:sym typeface="+mn-ea"/>
              </a:rPr>
              <a:t>Multi</a:t>
            </a:r>
            <a:r>
              <a:rPr lang="en-US" altLang="zh-CN" sz="20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zh-CN" sz="2000" kern="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timezone</a:t>
            </a:r>
            <a:endParaRPr lang="zh-CN" alt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charset="0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0F92B67F-8C60-AE7C-7F70-2ABA7393FC8E}"/>
              </a:ext>
            </a:extLst>
          </p:cNvPr>
          <p:cNvGrpSpPr/>
          <p:nvPr/>
        </p:nvGrpSpPr>
        <p:grpSpPr>
          <a:xfrm>
            <a:off x="7969002" y="1988840"/>
            <a:ext cx="3408200" cy="4248336"/>
            <a:chOff x="7969002" y="1988840"/>
            <a:chExt cx="3408200" cy="4248336"/>
          </a:xfrm>
        </p:grpSpPr>
        <p:pic>
          <p:nvPicPr>
            <p:cNvPr id="87" name="图片 86" descr="人工智能"/>
            <p:cNvPicPr>
              <a:picLocks noChangeAspect="1"/>
            </p:cNvPicPr>
            <p:nvPr/>
          </p:nvPicPr>
          <p:blipFill>
            <a:blip r:embed="rId27" cstate="screen"/>
            <a:stretch>
              <a:fillRect/>
            </a:stretch>
          </p:blipFill>
          <p:spPr>
            <a:xfrm>
              <a:off x="8041010" y="5157192"/>
              <a:ext cx="683260" cy="683260"/>
            </a:xfrm>
            <a:prstGeom prst="rect">
              <a:avLst/>
            </a:prstGeom>
          </p:spPr>
        </p:pic>
        <p:sp>
          <p:nvSpPr>
            <p:cNvPr id="10" name="圆角矩形 81"/>
            <p:cNvSpPr/>
            <p:nvPr>
              <p:custDataLst>
                <p:tags r:id="rId5"/>
              </p:custDataLst>
            </p:nvPr>
          </p:nvSpPr>
          <p:spPr>
            <a:xfrm>
              <a:off x="7969002" y="5013176"/>
              <a:ext cx="3312429" cy="1224000"/>
            </a:xfrm>
            <a:prstGeom prst="roundRect">
              <a:avLst/>
            </a:prstGeom>
            <a:noFill/>
            <a:ln w="12700" cmpd="sng">
              <a:solidFill>
                <a:srgbClr val="1ABABD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0F4F9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</p:txBody>
        </p:sp>
        <p:pic>
          <p:nvPicPr>
            <p:cNvPr id="91" name="图片 90" descr="人工智能 (1)"/>
            <p:cNvPicPr>
              <a:picLocks noChangeAspect="1"/>
            </p:cNvPicPr>
            <p:nvPr/>
          </p:nvPicPr>
          <p:blipFill>
            <a:blip r:embed="rId28" cstate="screen"/>
            <a:stretch>
              <a:fillRect/>
            </a:stretch>
          </p:blipFill>
          <p:spPr>
            <a:xfrm>
              <a:off x="8112384" y="3760991"/>
              <a:ext cx="475615" cy="507365"/>
            </a:xfrm>
            <a:prstGeom prst="rect">
              <a:avLst/>
            </a:prstGeom>
          </p:spPr>
        </p:pic>
        <p:sp>
          <p:nvSpPr>
            <p:cNvPr id="13" name="圆角矩形 81"/>
            <p:cNvSpPr/>
            <p:nvPr>
              <p:custDataLst>
                <p:tags r:id="rId6"/>
              </p:custDataLst>
            </p:nvPr>
          </p:nvSpPr>
          <p:spPr>
            <a:xfrm>
              <a:off x="7969002" y="3501008"/>
              <a:ext cx="3311734" cy="1224000"/>
            </a:xfrm>
            <a:prstGeom prst="roundRect">
              <a:avLst/>
            </a:prstGeom>
            <a:noFill/>
            <a:ln w="12700" cmpd="sng">
              <a:solidFill>
                <a:srgbClr val="1ABABD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0F4F9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</p:txBody>
        </p:sp>
        <p:pic>
          <p:nvPicPr>
            <p:cNvPr id="93" name="图片 92" descr="指标结果"/>
            <p:cNvPicPr>
              <a:picLocks noChangeAspect="1"/>
            </p:cNvPicPr>
            <p:nvPr/>
          </p:nvPicPr>
          <p:blipFill>
            <a:blip r:embed="rId29" cstate="screen"/>
            <a:stretch>
              <a:fillRect/>
            </a:stretch>
          </p:blipFill>
          <p:spPr>
            <a:xfrm>
              <a:off x="8112384" y="2267998"/>
              <a:ext cx="501650" cy="501650"/>
            </a:xfrm>
            <a:prstGeom prst="rect">
              <a:avLst/>
            </a:prstGeom>
          </p:spPr>
        </p:pic>
        <p:sp>
          <p:nvSpPr>
            <p:cNvPr id="37" name="圆角矩形 81"/>
            <p:cNvSpPr/>
            <p:nvPr>
              <p:custDataLst>
                <p:tags r:id="rId7"/>
              </p:custDataLst>
            </p:nvPr>
          </p:nvSpPr>
          <p:spPr>
            <a:xfrm>
              <a:off x="7969002" y="1988840"/>
              <a:ext cx="3311734" cy="1224000"/>
            </a:xfrm>
            <a:prstGeom prst="roundRect">
              <a:avLst/>
            </a:prstGeom>
            <a:noFill/>
            <a:ln w="12700" cmpd="sng">
              <a:solidFill>
                <a:srgbClr val="1ABABD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0F4F9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8F1DCAE4-E3EC-7534-E2C8-F8BBF8520698}"/>
                </a:ext>
              </a:extLst>
            </p:cNvPr>
            <p:cNvSpPr txBox="1"/>
            <p:nvPr/>
          </p:nvSpPr>
          <p:spPr>
            <a:xfrm>
              <a:off x="8616440" y="2111260"/>
              <a:ext cx="2544738" cy="885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Improve knowledge operation efficiency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Reduce labor costs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ED8D73A-4C86-7880-A8D4-96BE325CE52A}"/>
                </a:ext>
              </a:extLst>
            </p:cNvPr>
            <p:cNvSpPr txBox="1"/>
            <p:nvPr/>
          </p:nvSpPr>
          <p:spPr>
            <a:xfrm>
              <a:off x="8616440" y="3481833"/>
              <a:ext cx="2760762" cy="11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Auto-Response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Knowledge Operations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Agent Assistance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Personalized Recommendations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183CEB3-7496-2E42-FB2F-1E8904A73AA6}"/>
                </a:ext>
              </a:extLst>
            </p:cNvPr>
            <p:cNvSpPr txBox="1"/>
            <p:nvPr/>
          </p:nvSpPr>
          <p:spPr>
            <a:xfrm>
              <a:off x="8617074" y="5002613"/>
              <a:ext cx="2376264" cy="11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Lagre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 language model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NLP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Knowledge base</a:t>
              </a:r>
            </a:p>
            <a:p>
              <a:pPr marL="285750" marR="0" lvl="0" indent="-285750" algn="l" defTabSz="1219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  <a:sym typeface="+mn-ea"/>
                </a:rPr>
                <a:t>Personalized management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804410" y="1056005"/>
            <a:ext cx="7056755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96194" y="1340768"/>
            <a:ext cx="3024336" cy="91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Stable System</a:t>
            </a:r>
          </a:p>
          <a:p>
            <a:pPr indent="0" fontAlgn="auto">
              <a:lnSpc>
                <a:spcPct val="120000"/>
              </a:lnSpc>
            </a:pP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Fast deployment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High availability and scalability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96194" y="2365200"/>
            <a:ext cx="2952328" cy="91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Flexible IVR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Drag-n-Drop interface</a:t>
            </a:r>
          </a:p>
          <a:p>
            <a:pPr indent="0" fontAlgn="auto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Go live real-time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96194" y="3389632"/>
            <a:ext cx="2953675" cy="950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Smart Call Routing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Automatic workflow</a:t>
            </a:r>
          </a:p>
          <a:p>
            <a:pPr indent="0" fontAlgn="auto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Easy to config and re-configure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96194" y="4450998"/>
            <a:ext cx="3012440" cy="11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Time Zone Support</a:t>
            </a:r>
          </a:p>
          <a:p>
            <a:pPr indent="0" fontAlgn="auto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Allow support teams to do data analysis based on customer area time zone</a:t>
            </a:r>
          </a:p>
        </p:txBody>
      </p:sp>
      <p:sp>
        <p:nvSpPr>
          <p:cNvPr id="2" name="标题 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75945" y="282194"/>
            <a:ext cx="1061118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Voice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screen"/>
          <a:stretch>
            <a:fillRect/>
          </a:stretch>
        </p:blipFill>
        <p:spPr>
          <a:xfrm>
            <a:off x="4440610" y="1700808"/>
            <a:ext cx="4679315" cy="3743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screen"/>
          <a:stretch>
            <a:fillRect/>
          </a:stretch>
        </p:blipFill>
        <p:spPr>
          <a:xfrm>
            <a:off x="9504045" y="1867535"/>
            <a:ext cx="2251710" cy="15582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screen"/>
          <a:stretch>
            <a:fillRect/>
          </a:stretch>
        </p:blipFill>
        <p:spPr>
          <a:xfrm>
            <a:off x="9605010" y="3738880"/>
            <a:ext cx="2150745" cy="168656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656634" y="5517232"/>
            <a:ext cx="43954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Omnichannel workbench (website &amp; mobile)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9550400" y="3493770"/>
            <a:ext cx="19742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Configurable reports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9530715" y="5501640"/>
            <a:ext cx="19754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Customer profile 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069B9A-1D14-4FDC-5C81-B82110C36789}"/>
              </a:ext>
            </a:extLst>
          </p:cNvPr>
          <p:cNvGrpSpPr/>
          <p:nvPr/>
        </p:nvGrpSpPr>
        <p:grpSpPr>
          <a:xfrm>
            <a:off x="552178" y="2486741"/>
            <a:ext cx="3503930" cy="1003879"/>
            <a:chOff x="552178" y="2534568"/>
            <a:chExt cx="3503930" cy="1003879"/>
          </a:xfrm>
        </p:grpSpPr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552178" y="2956813"/>
              <a:ext cx="3481705" cy="58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Have a unified view of all issues/requests associated wit a customer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552178" y="2534568"/>
              <a:ext cx="3503930" cy="38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Context Synchronization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92DC551-A808-96BA-314B-924DF998A4B4}"/>
              </a:ext>
            </a:extLst>
          </p:cNvPr>
          <p:cNvGrpSpPr/>
          <p:nvPr/>
        </p:nvGrpSpPr>
        <p:grpSpPr>
          <a:xfrm>
            <a:off x="552178" y="5126638"/>
            <a:ext cx="3199765" cy="897229"/>
            <a:chOff x="552178" y="5126638"/>
            <a:chExt cx="3199765" cy="897229"/>
          </a:xfrm>
        </p:grpSpPr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552178" y="5442233"/>
              <a:ext cx="3010535" cy="58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Evaluate 150+ indicators to optimize service</a:t>
              </a:r>
            </a:p>
          </p:txBody>
        </p:sp>
        <p:sp>
          <p:nvSpPr>
            <p:cNvPr id="22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552178" y="5126638"/>
              <a:ext cx="3199765" cy="38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Detailed Reports</a:t>
              </a:r>
              <a:endPara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12DFB5A-F6AD-2EF5-C84D-42A7DD42FEB4}"/>
              </a:ext>
            </a:extLst>
          </p:cNvPr>
          <p:cNvGrpSpPr/>
          <p:nvPr/>
        </p:nvGrpSpPr>
        <p:grpSpPr>
          <a:xfrm>
            <a:off x="552178" y="3726029"/>
            <a:ext cx="3199765" cy="1167191"/>
            <a:chOff x="552178" y="3683918"/>
            <a:chExt cx="3199765" cy="1167191"/>
          </a:xfrm>
        </p:grpSpPr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552178" y="4010943"/>
              <a:ext cx="3199765" cy="840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Cooperate with teams from Call Center, Ticketing System.... . to deal with issues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1"/>
              </p:custDataLst>
            </p:nvPr>
          </p:nvSpPr>
          <p:spPr>
            <a:xfrm>
              <a:off x="552178" y="3683918"/>
              <a:ext cx="3199765" cy="38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Collaborate with Ease 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13A63D-845B-7673-4C73-A466EBF3A8F9}"/>
              </a:ext>
            </a:extLst>
          </p:cNvPr>
          <p:cNvGrpSpPr/>
          <p:nvPr/>
        </p:nvGrpSpPr>
        <p:grpSpPr>
          <a:xfrm>
            <a:off x="552178" y="1340768"/>
            <a:ext cx="3199765" cy="910564"/>
            <a:chOff x="552178" y="1340768"/>
            <a:chExt cx="3199765" cy="910564"/>
          </a:xfrm>
        </p:grpSpPr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552178" y="1669698"/>
              <a:ext cx="3199765" cy="58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Website, mobile site, App, Facebook, WhatsApp, Instagram... , </a:t>
              </a:r>
              <a:r>
                <a:rPr lang="en-US" altLang="zh-CN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etc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9"/>
              </p:custDataLst>
            </p:nvPr>
          </p:nvSpPr>
          <p:spPr>
            <a:xfrm>
              <a:off x="552178" y="1340768"/>
              <a:ext cx="3010535" cy="38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Unify Channels</a:t>
              </a:r>
              <a:endPara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endParaRPr>
            </a:p>
          </p:txBody>
        </p:sp>
      </p:grpSp>
      <p:sp>
        <p:nvSpPr>
          <p:cNvPr id="2" name="标题 9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Live Chat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008562" y="1916832"/>
            <a:ext cx="5222875" cy="38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9409162" y="1844824"/>
            <a:ext cx="2160240" cy="3981269"/>
          </a:xfrm>
          <a:prstGeom prst="round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6114281-3AFC-F132-43E9-E9A8FEAE0FF2}"/>
              </a:ext>
            </a:extLst>
          </p:cNvPr>
          <p:cNvGrpSpPr/>
          <p:nvPr/>
        </p:nvGrpSpPr>
        <p:grpSpPr>
          <a:xfrm>
            <a:off x="552178" y="1818010"/>
            <a:ext cx="3199765" cy="3776800"/>
            <a:chOff x="552178" y="1818010"/>
            <a:chExt cx="3199765" cy="3776800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552178" y="2504445"/>
              <a:ext cx="2924810" cy="58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Extensive industry knowledge and laser focus on CX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5"/>
              </p:custDataLst>
            </p:nvPr>
          </p:nvSpPr>
          <p:spPr>
            <a:xfrm>
              <a:off x="552178" y="1818010"/>
              <a:ext cx="3199765" cy="721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Powered by 12-Years of Vertical Knowledge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552178" y="3682390"/>
              <a:ext cx="2925445" cy="840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Breaking down language barriers  </a:t>
              </a:r>
            </a:p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Fast knowledge base build up</a:t>
              </a:r>
            </a:p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Tuning with usage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7"/>
              </p:custDataLst>
            </p:nvPr>
          </p:nvSpPr>
          <p:spPr>
            <a:xfrm>
              <a:off x="552179" y="3272815"/>
              <a:ext cx="2736304" cy="38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AIGC/LLM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552178" y="5013176"/>
              <a:ext cx="2923540" cy="58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Serving AI bots and agents</a:t>
              </a:r>
              <a:b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</a:b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FAQs and reference answers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552178" y="4653136"/>
              <a:ext cx="2639339" cy="38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Knowledge Base</a:t>
              </a:r>
            </a:p>
          </p:txBody>
        </p:sp>
      </p:grpSp>
      <p:sp>
        <p:nvSpPr>
          <p:cNvPr id="6" name="标题 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AI Chatbot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24186" y="2611775"/>
            <a:ext cx="3528392" cy="892810"/>
            <a:chOff x="778" y="4093"/>
            <a:chExt cx="5039" cy="1406"/>
          </a:xfrm>
        </p:grpSpPr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778" y="4583"/>
              <a:ext cx="5039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Tickets will be automatically assigned to customized skill groups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778" y="4093"/>
              <a:ext cx="5039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Flow Triggers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4186" y="1412776"/>
            <a:ext cx="3528392" cy="942975"/>
            <a:chOff x="778" y="1384"/>
            <a:chExt cx="5039" cy="1485"/>
          </a:xfrm>
        </p:grpSpPr>
        <p:sp>
          <p:nvSpPr>
            <p:cNvPr id="30" name="文本框 29"/>
            <p:cNvSpPr txBox="1"/>
            <p:nvPr>
              <p:custDataLst>
                <p:tags r:id="rId14"/>
              </p:custDataLst>
            </p:nvPr>
          </p:nvSpPr>
          <p:spPr>
            <a:xfrm>
              <a:off x="778" y="1953"/>
              <a:ext cx="5039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Email, messaging, social, help center, voice, and bots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15"/>
              </p:custDataLst>
            </p:nvPr>
          </p:nvSpPr>
          <p:spPr>
            <a:xfrm>
              <a:off x="778" y="1384"/>
              <a:ext cx="5038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Support Diverse Channels</a:t>
              </a:r>
              <a:endPara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endParaRPr>
            </a:p>
          </p:txBody>
        </p:sp>
      </p:grpSp>
      <p:sp>
        <p:nvSpPr>
          <p:cNvPr id="34" name="文本框 33"/>
          <p:cNvSpPr txBox="1"/>
          <p:nvPr>
            <p:custDataLst>
              <p:tags r:id="rId1"/>
            </p:custDataLst>
          </p:nvPr>
        </p:nvSpPr>
        <p:spPr>
          <a:xfrm>
            <a:off x="5304706" y="3356992"/>
            <a:ext cx="23520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Message as a ticket</a:t>
            </a:r>
          </a:p>
        </p:txBody>
      </p:sp>
      <p:sp>
        <p:nvSpPr>
          <p:cNvPr id="36" name="文本框 35"/>
          <p:cNvSpPr txBox="1"/>
          <p:nvPr>
            <p:custDataLst>
              <p:tags r:id="rId2"/>
            </p:custDataLst>
          </p:nvPr>
        </p:nvSpPr>
        <p:spPr>
          <a:xfrm>
            <a:off x="8761090" y="3356992"/>
            <a:ext cx="2494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Flow trigger</a:t>
            </a: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8684260" y="5949315"/>
            <a:ext cx="26403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Multidimensional reports</a:t>
            </a:r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5304706" y="5949280"/>
            <a:ext cx="2351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Global search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624186" y="3740289"/>
            <a:ext cx="3734956" cy="918210"/>
            <a:chOff x="779" y="6269"/>
            <a:chExt cx="5334" cy="1446"/>
          </a:xfrm>
        </p:grpSpPr>
        <p:sp>
          <p:nvSpPr>
            <p:cNvPr id="42" name="文本框 41"/>
            <p:cNvSpPr txBox="1"/>
            <p:nvPr>
              <p:custDataLst>
                <p:tags r:id="rId12"/>
              </p:custDataLst>
            </p:nvPr>
          </p:nvSpPr>
          <p:spPr>
            <a:xfrm>
              <a:off x="779" y="6269"/>
              <a:ext cx="5334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Service Level Agreements (SLAs)</a:t>
              </a:r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779" y="6799"/>
              <a:ext cx="5039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Remind agents to process tickets in time. Never lose a request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24186" y="4941168"/>
            <a:ext cx="3528392" cy="892810"/>
            <a:chOff x="778" y="4093"/>
            <a:chExt cx="5039" cy="1406"/>
          </a:xfrm>
        </p:grpSpPr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778" y="4583"/>
              <a:ext cx="5039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Easier and more convenient collaboration between teams</a:t>
              </a:r>
            </a:p>
          </p:txBody>
        </p:sp>
        <p:sp>
          <p:nvSpPr>
            <p:cNvPr id="46" name="文本框 45"/>
            <p:cNvSpPr txBox="1"/>
            <p:nvPr>
              <p:custDataLst>
                <p:tags r:id="rId11"/>
              </p:custDataLst>
            </p:nvPr>
          </p:nvSpPr>
          <p:spPr>
            <a:xfrm>
              <a:off x="778" y="4093"/>
              <a:ext cx="5039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sym typeface="+mn-ea"/>
                </a:rPr>
                <a:t>Duty Triggers </a:t>
              </a:r>
            </a:p>
          </p:txBody>
        </p:sp>
      </p:grpSp>
      <p:pic>
        <p:nvPicPr>
          <p:cNvPr id="48" name="图片 47" descr="画板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110480" y="957580"/>
            <a:ext cx="2782570" cy="2491105"/>
          </a:xfrm>
          <a:prstGeom prst="rect">
            <a:avLst/>
          </a:prstGeom>
        </p:spPr>
      </p:pic>
      <p:pic>
        <p:nvPicPr>
          <p:cNvPr id="49" name="图片 48" descr="画板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545066" y="908720"/>
            <a:ext cx="2783205" cy="2491740"/>
          </a:xfrm>
          <a:prstGeom prst="rect">
            <a:avLst/>
          </a:prstGeom>
        </p:spPr>
      </p:pic>
      <p:pic>
        <p:nvPicPr>
          <p:cNvPr id="50" name="图片 49" descr="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376545" y="3696335"/>
            <a:ext cx="2334260" cy="2090420"/>
          </a:xfrm>
          <a:prstGeom prst="rect">
            <a:avLst/>
          </a:prstGeom>
        </p:spPr>
      </p:pic>
      <p:pic>
        <p:nvPicPr>
          <p:cNvPr id="51" name="图片 50" descr="画板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912225" y="3690620"/>
            <a:ext cx="2271395" cy="2033905"/>
          </a:xfrm>
          <a:prstGeom prst="rect">
            <a:avLst/>
          </a:prstGeom>
        </p:spPr>
      </p:pic>
      <p:sp>
        <p:nvSpPr>
          <p:cNvPr id="6" name="标题 9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CRM &amp; Ticketing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12218" y="1196752"/>
            <a:ext cx="6774139" cy="3316587"/>
          </a:xfrm>
          <a:prstGeom prst="rect">
            <a:avLst/>
          </a:prstGeom>
        </p:spPr>
      </p:pic>
      <p:pic>
        <p:nvPicPr>
          <p:cNvPr id="20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329043" y="1200972"/>
            <a:ext cx="2411730" cy="3286125"/>
          </a:xfrm>
          <a:prstGeom prst="rect">
            <a:avLst/>
          </a:prstGeom>
        </p:spPr>
      </p:pic>
      <p:sp>
        <p:nvSpPr>
          <p:cNvPr id="21" name="Shape 700"/>
          <p:cNvSpPr/>
          <p:nvPr>
            <p:custDataLst>
              <p:tags r:id="rId3"/>
            </p:custDataLst>
          </p:nvPr>
        </p:nvSpPr>
        <p:spPr>
          <a:xfrm>
            <a:off x="3522472" y="5296776"/>
            <a:ext cx="1932186" cy="646336"/>
          </a:xfrm>
          <a:prstGeom prst="rect">
            <a:avLst/>
          </a:prstGeom>
          <a:noFill/>
          <a:ln>
            <a:noFill/>
          </a:ln>
        </p:spPr>
        <p:txBody>
          <a:bodyPr lIns="91384" tIns="45685" rIns="91384" bIns="45685" anchor="t" anchorCtr="0">
            <a:noAutofit/>
          </a:bodyPr>
          <a:lstStyle/>
          <a:p>
            <a:pPr>
              <a:lnSpc>
                <a:spcPct val="120000"/>
              </a:lnSpc>
              <a:buSzPct val="25000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  <a:sym typeface="Lato"/>
              </a:rPr>
              <a:t>Privileges are granted explicitly, with clearly defined responsibilities and capabilities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  <a:cs typeface="Tahoma" panose="020B0604030504040204" pitchFamily="34" charset="0"/>
              <a:sym typeface="Lato"/>
            </a:endParaRPr>
          </a:p>
        </p:txBody>
      </p:sp>
      <p:sp>
        <p:nvSpPr>
          <p:cNvPr id="22" name="Shape 700"/>
          <p:cNvSpPr/>
          <p:nvPr>
            <p:custDataLst>
              <p:tags r:id="rId4"/>
            </p:custDataLst>
          </p:nvPr>
        </p:nvSpPr>
        <p:spPr>
          <a:xfrm>
            <a:off x="5998816" y="5286599"/>
            <a:ext cx="2060160" cy="646336"/>
          </a:xfrm>
          <a:prstGeom prst="rect">
            <a:avLst/>
          </a:prstGeom>
          <a:noFill/>
          <a:ln>
            <a:noFill/>
          </a:ln>
        </p:spPr>
        <p:txBody>
          <a:bodyPr lIns="91384" tIns="45685" rIns="91384" bIns="45685" anchor="t" anchorCtr="0">
            <a:noAutofit/>
          </a:bodyPr>
          <a:lstStyle/>
          <a:p>
            <a:pPr>
              <a:lnSpc>
                <a:spcPct val="120000"/>
              </a:lnSpc>
              <a:buSzPct val="25000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  <a:sym typeface="Lato"/>
              </a:rPr>
              <a:t>Data isolation rules are applied at all levels, among all sites, to guard data security and data privacy </a:t>
            </a:r>
          </a:p>
        </p:txBody>
      </p:sp>
      <p:sp>
        <p:nvSpPr>
          <p:cNvPr id="23" name="Shape 700"/>
          <p:cNvSpPr/>
          <p:nvPr>
            <p:custDataLst>
              <p:tags r:id="rId5"/>
            </p:custDataLst>
          </p:nvPr>
        </p:nvSpPr>
        <p:spPr>
          <a:xfrm>
            <a:off x="8635040" y="5287234"/>
            <a:ext cx="1916144" cy="646336"/>
          </a:xfrm>
          <a:prstGeom prst="rect">
            <a:avLst/>
          </a:prstGeom>
          <a:noFill/>
          <a:ln>
            <a:noFill/>
          </a:ln>
        </p:spPr>
        <p:txBody>
          <a:bodyPr lIns="91384" tIns="45685" rIns="91384" bIns="45685" anchor="t" anchorCtr="0">
            <a:noAutofit/>
          </a:bodyPr>
          <a:lstStyle/>
          <a:p>
            <a:pPr>
              <a:lnSpc>
                <a:spcPct val="120000"/>
              </a:lnSpc>
              <a:buSzPct val="25000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  <a:sym typeface="Lato"/>
              </a:rPr>
              <a:t>Flexibility and granularity provided by the system allows organizations to generate tailored config fits their needs</a:t>
            </a:r>
          </a:p>
        </p:txBody>
      </p:sp>
      <p:sp>
        <p:nvSpPr>
          <p:cNvPr id="24" name="圆角矩形 23"/>
          <p:cNvSpPr/>
          <p:nvPr>
            <p:custDataLst>
              <p:tags r:id="rId6"/>
            </p:custDataLst>
          </p:nvPr>
        </p:nvSpPr>
        <p:spPr>
          <a:xfrm>
            <a:off x="5952778" y="4653136"/>
            <a:ext cx="2052000" cy="2063234"/>
          </a:xfrm>
          <a:prstGeom prst="roundRect">
            <a:avLst>
              <a:gd name="adj" fmla="val 6761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5" name="圆角矩形 23"/>
          <p:cNvSpPr/>
          <p:nvPr>
            <p:custDataLst>
              <p:tags r:id="rId7"/>
            </p:custDataLst>
          </p:nvPr>
        </p:nvSpPr>
        <p:spPr>
          <a:xfrm>
            <a:off x="8528377" y="4653136"/>
            <a:ext cx="2052000" cy="2063234"/>
          </a:xfrm>
          <a:prstGeom prst="roundRect">
            <a:avLst>
              <a:gd name="adj" fmla="val 6761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6" name="圆角矩形 23"/>
          <p:cNvSpPr/>
          <p:nvPr>
            <p:custDataLst>
              <p:tags r:id="rId8"/>
            </p:custDataLst>
          </p:nvPr>
        </p:nvSpPr>
        <p:spPr>
          <a:xfrm>
            <a:off x="3377180" y="4662678"/>
            <a:ext cx="2052000" cy="2063234"/>
          </a:xfrm>
          <a:prstGeom prst="roundRect">
            <a:avLst>
              <a:gd name="adj" fmla="val 6761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7" name="圆角矩形 23"/>
          <p:cNvSpPr/>
          <p:nvPr>
            <p:custDataLst>
              <p:tags r:id="rId9"/>
            </p:custDataLst>
          </p:nvPr>
        </p:nvSpPr>
        <p:spPr>
          <a:xfrm>
            <a:off x="801582" y="4653136"/>
            <a:ext cx="2052000" cy="2063234"/>
          </a:xfrm>
          <a:prstGeom prst="roundRect">
            <a:avLst>
              <a:gd name="adj" fmla="val 6761"/>
            </a:avLst>
          </a:prstGeom>
          <a:noFill/>
          <a:ln w="12700" cmpd="sng">
            <a:solidFill>
              <a:srgbClr val="1ABA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0F4F9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28" name="图片 7" descr="350428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 cstate="screen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8104" y="4760069"/>
            <a:ext cx="452120" cy="452120"/>
          </a:xfrm>
          <a:prstGeom prst="rect">
            <a:avLst/>
          </a:prstGeom>
        </p:spPr>
      </p:pic>
      <p:pic>
        <p:nvPicPr>
          <p:cNvPr id="30" name="图片 15" descr="45258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 cstate="screen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24962" y="4760387"/>
            <a:ext cx="451485" cy="451485"/>
          </a:xfrm>
          <a:prstGeom prst="rect">
            <a:avLst/>
          </a:prstGeom>
        </p:spPr>
      </p:pic>
      <p:pic>
        <p:nvPicPr>
          <p:cNvPr id="32" name="图片 16" descr="202301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 cstate="screen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037500" y="4793089"/>
            <a:ext cx="386080" cy="386080"/>
          </a:xfrm>
          <a:prstGeom prst="rect">
            <a:avLst/>
          </a:prstGeom>
        </p:spPr>
      </p:pic>
      <p:pic>
        <p:nvPicPr>
          <p:cNvPr id="33" name="图片 17" descr="365944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 cstate="screen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715703" y="4827062"/>
            <a:ext cx="318135" cy="31813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272258" y="4725144"/>
            <a:ext cx="15587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Bold" panose="020B0604030504040204" charset="0"/>
              </a:rPr>
              <a:t>Organizational Structure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58054" y="4832241"/>
            <a:ext cx="1464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Bold" panose="020B0604030504040204" charset="0"/>
              </a:rPr>
              <a:t>Privileged Roles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43179" y="4832777"/>
            <a:ext cx="1464618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Bold" panose="020B0604030504040204" charset="0"/>
              </a:rPr>
              <a:t>Data Isolation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67087" y="4832241"/>
            <a:ext cx="1464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Bold" panose="020B0604030504040204" charset="0"/>
              </a:rPr>
              <a:t>Flexible Settings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182" y="5279885"/>
            <a:ext cx="1753202" cy="954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Organizational structure determines account privilege and data access levels</a:t>
            </a:r>
          </a:p>
        </p:txBody>
      </p:sp>
      <p:sp>
        <p:nvSpPr>
          <p:cNvPr id="6" name="标题 9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Permission </a:t>
            </a:r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Management and Role Allocation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76914" y="1556792"/>
            <a:ext cx="473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 typeface="Arial" panose="020B0604020202090204" pitchFamily="34" charset="0"/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ahoma" panose="020B0604030504040204" pitchFamily="34" charset="0"/>
                <a:ea typeface="苹方-简" panose="020B0400000000000000" charset="-122"/>
                <a:cs typeface="Tahoma Bold" panose="020B0604030504040204" charset="0"/>
                <a:sym typeface="+mn-ea"/>
              </a:rPr>
              <a:t>Service statistics, up to 450+ statistical indicators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168163" y="2283112"/>
            <a:ext cx="4069670" cy="3600986"/>
          </a:xfrm>
          <a:prstGeom prst="rect">
            <a:avLst/>
          </a:prstGeom>
          <a:noFill/>
          <a:ln>
            <a:noFill/>
          </a:ln>
        </p:spPr>
        <p:txBody>
          <a:bodyPr lIns="91384" tIns="45685" rIns="91384" bIns="45685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buSzPct val="25000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defRPr>
            </a:lvl1pPr>
          </a:lstStyle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S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ahoma" panose="020B0604030504040204" pitchFamily="34" charset="0"/>
                <a:ea typeface="苹方-简" panose="020B0400000000000000" charset="-122"/>
                <a:sym typeface="+mn-ea"/>
              </a:rPr>
              <a:t>upport quantitative customer service management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Customer Service Workload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Time-share Reception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Reception </a:t>
            </a:r>
            <a:r>
              <a:rPr lang="en-US" dirty="0"/>
              <a:t>S</a:t>
            </a:r>
            <a:r>
              <a:rPr dirty="0"/>
              <a:t>tress </a:t>
            </a:r>
            <a:r>
              <a:rPr lang="en-US" dirty="0"/>
              <a:t>S</a:t>
            </a:r>
            <a:r>
              <a:rPr dirty="0"/>
              <a:t>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Customer Inquiry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Client Session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Session Message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/>
              <a:t>Inquiry Conversion Rate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dirty="0">
                <a:sym typeface="+mn-ea"/>
              </a:rPr>
              <a:t>S</a:t>
            </a:r>
            <a:r>
              <a:rPr dirty="0">
                <a:sym typeface="+mn-ea"/>
              </a:rPr>
              <a:t>ession</a:t>
            </a:r>
            <a:r>
              <a:rPr lang="en-US" dirty="0">
                <a:sym typeface="+mn-ea"/>
              </a:rPr>
              <a:t> R</a:t>
            </a:r>
            <a:r>
              <a:rPr dirty="0">
                <a:sym typeface="+mn-ea"/>
              </a:rPr>
              <a:t>ecording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>
                <a:sym typeface="+mn-ea"/>
              </a:rPr>
              <a:t>Human Customer Service Satisfaction Evaluation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>
                <a:sym typeface="+mn-ea"/>
              </a:rPr>
              <a:t>User </a:t>
            </a:r>
            <a:r>
              <a:rPr lang="en-US" dirty="0">
                <a:sym typeface="+mn-ea"/>
              </a:rPr>
              <a:t>O</a:t>
            </a:r>
            <a:r>
              <a:rPr dirty="0">
                <a:sym typeface="+mn-ea"/>
              </a:rPr>
              <a:t>rigin </a:t>
            </a:r>
            <a:r>
              <a:rPr lang="en-US" dirty="0">
                <a:sym typeface="+mn-ea"/>
              </a:rPr>
              <a:t>S</a:t>
            </a:r>
            <a:r>
              <a:rPr dirty="0">
                <a:sym typeface="+mn-ea"/>
              </a:rPr>
              <a:t>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>
                <a:sym typeface="+mn-ea"/>
              </a:rPr>
              <a:t>Search </a:t>
            </a:r>
            <a:r>
              <a:rPr lang="en-US" dirty="0">
                <a:sym typeface="+mn-ea"/>
              </a:rPr>
              <a:t>T</a:t>
            </a:r>
            <a:r>
              <a:rPr dirty="0">
                <a:sym typeface="+mn-ea"/>
              </a:rPr>
              <a:t>erm </a:t>
            </a:r>
            <a:r>
              <a:rPr lang="en-US" dirty="0">
                <a:sym typeface="+mn-ea"/>
              </a:rPr>
              <a:t>S</a:t>
            </a:r>
            <a:r>
              <a:rPr dirty="0">
                <a:sym typeface="+mn-ea"/>
              </a:rPr>
              <a:t>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>
                <a:sym typeface="+mn-ea"/>
              </a:rPr>
              <a:t>Statistics of Visited Pages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>
                <a:sym typeface="+mn-ea"/>
              </a:rPr>
              <a:t>Landing Page Statistics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dirty="0">
                <a:sym typeface="+mn-ea"/>
              </a:rPr>
              <a:t>Conversation </a:t>
            </a:r>
            <a:r>
              <a:rPr lang="en-US" dirty="0">
                <a:sym typeface="+mn-ea"/>
              </a:rPr>
              <a:t>P</a:t>
            </a:r>
            <a:r>
              <a:rPr dirty="0">
                <a:sym typeface="+mn-ea"/>
              </a:rPr>
              <a:t>age </a:t>
            </a:r>
            <a:r>
              <a:rPr lang="en-US" dirty="0">
                <a:sym typeface="+mn-ea"/>
              </a:rPr>
              <a:t>S</a:t>
            </a:r>
            <a:r>
              <a:rPr dirty="0">
                <a:sym typeface="+mn-ea"/>
              </a:rPr>
              <a:t>tatistics</a:t>
            </a:r>
          </a:p>
          <a:p>
            <a:endParaRPr dirty="0"/>
          </a:p>
        </p:txBody>
      </p:sp>
      <p:pic>
        <p:nvPicPr>
          <p:cNvPr id="3" name="图片 2" descr="企业微信截图_e86dabad-5f34-4da0-a45c-92ab9e288b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94" y="1052736"/>
            <a:ext cx="4197121" cy="2253922"/>
          </a:xfrm>
          <a:prstGeom prst="rect">
            <a:avLst/>
          </a:prstGeom>
        </p:spPr>
      </p:pic>
      <p:pic>
        <p:nvPicPr>
          <p:cNvPr id="6" name="图片 5" descr="企业微信截图_02b38469-59e0-48aa-8bed-215b943bad0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388" y="2881763"/>
            <a:ext cx="4393677" cy="2313360"/>
          </a:xfrm>
          <a:prstGeom prst="rect">
            <a:avLst/>
          </a:prstGeom>
        </p:spPr>
      </p:pic>
      <p:pic>
        <p:nvPicPr>
          <p:cNvPr id="8" name="图片 7" descr="企业微信截图_5fdfb8bb-2917-45a2-9fd9-22f2c42cbe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615" y="4437007"/>
            <a:ext cx="4263621" cy="2252157"/>
          </a:xfrm>
          <a:prstGeom prst="rect">
            <a:avLst/>
          </a:prstGeom>
        </p:spPr>
      </p:pic>
      <p:sp>
        <p:nvSpPr>
          <p:cNvPr id="2" name="标题 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Data Reporting : Data Driven Tuning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Sobot</a:t>
            </a:r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: Full Package for Your Customer Experience Journey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2AF448E-C833-8CAA-D00F-74F1E201EAB3}"/>
              </a:ext>
            </a:extLst>
          </p:cNvPr>
          <p:cNvGrpSpPr/>
          <p:nvPr/>
        </p:nvGrpSpPr>
        <p:grpSpPr>
          <a:xfrm>
            <a:off x="840210" y="1412776"/>
            <a:ext cx="9843146" cy="4824424"/>
            <a:chOff x="840210" y="1412776"/>
            <a:chExt cx="9843146" cy="4824424"/>
          </a:xfrm>
        </p:grpSpPr>
        <p:sp>
          <p:nvSpPr>
            <p:cNvPr id="22" name="Freeform 57"/>
            <p:cNvSpPr>
              <a:spLocks noEditPoints="1"/>
            </p:cNvSpPr>
            <p:nvPr/>
          </p:nvSpPr>
          <p:spPr bwMode="auto">
            <a:xfrm>
              <a:off x="4220345" y="2200053"/>
              <a:ext cx="3236921" cy="3343706"/>
            </a:xfrm>
            <a:custGeom>
              <a:avLst/>
              <a:gdLst>
                <a:gd name="T0" fmla="*/ 292 w 585"/>
                <a:gd name="T1" fmla="*/ 585 h 585"/>
                <a:gd name="T2" fmla="*/ 0 w 585"/>
                <a:gd name="T3" fmla="*/ 292 h 585"/>
                <a:gd name="T4" fmla="*/ 292 w 585"/>
                <a:gd name="T5" fmla="*/ 0 h 585"/>
                <a:gd name="T6" fmla="*/ 585 w 585"/>
                <a:gd name="T7" fmla="*/ 292 h 585"/>
                <a:gd name="T8" fmla="*/ 292 w 585"/>
                <a:gd name="T9" fmla="*/ 585 h 585"/>
                <a:gd name="T10" fmla="*/ 292 w 585"/>
                <a:gd name="T11" fmla="*/ 78 h 585"/>
                <a:gd name="T12" fmla="*/ 78 w 585"/>
                <a:gd name="T13" fmla="*/ 292 h 585"/>
                <a:gd name="T14" fmla="*/ 292 w 585"/>
                <a:gd name="T15" fmla="*/ 507 h 585"/>
                <a:gd name="T16" fmla="*/ 506 w 585"/>
                <a:gd name="T17" fmla="*/ 292 h 585"/>
                <a:gd name="T18" fmla="*/ 292 w 585"/>
                <a:gd name="T19" fmla="*/ 7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5" h="585">
                  <a:moveTo>
                    <a:pt x="292" y="585"/>
                  </a:moveTo>
                  <a:cubicBezTo>
                    <a:pt x="131" y="585"/>
                    <a:pt x="0" y="454"/>
                    <a:pt x="0" y="292"/>
                  </a:cubicBezTo>
                  <a:cubicBezTo>
                    <a:pt x="0" y="131"/>
                    <a:pt x="131" y="0"/>
                    <a:pt x="292" y="0"/>
                  </a:cubicBezTo>
                  <a:cubicBezTo>
                    <a:pt x="453" y="0"/>
                    <a:pt x="585" y="131"/>
                    <a:pt x="585" y="292"/>
                  </a:cubicBezTo>
                  <a:cubicBezTo>
                    <a:pt x="585" y="454"/>
                    <a:pt x="453" y="585"/>
                    <a:pt x="292" y="585"/>
                  </a:cubicBezTo>
                  <a:close/>
                  <a:moveTo>
                    <a:pt x="292" y="78"/>
                  </a:moveTo>
                  <a:cubicBezTo>
                    <a:pt x="174" y="78"/>
                    <a:pt x="78" y="174"/>
                    <a:pt x="78" y="292"/>
                  </a:cubicBezTo>
                  <a:cubicBezTo>
                    <a:pt x="78" y="410"/>
                    <a:pt x="174" y="507"/>
                    <a:pt x="292" y="507"/>
                  </a:cubicBezTo>
                  <a:cubicBezTo>
                    <a:pt x="410" y="507"/>
                    <a:pt x="506" y="410"/>
                    <a:pt x="506" y="292"/>
                  </a:cubicBezTo>
                  <a:cubicBezTo>
                    <a:pt x="506" y="174"/>
                    <a:pt x="410" y="78"/>
                    <a:pt x="292" y="78"/>
                  </a:cubicBezTo>
                  <a:close/>
                </a:path>
              </a:pathLst>
            </a:custGeom>
            <a:solidFill>
              <a:srgbClr val="1AB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Oval 50"/>
            <p:cNvSpPr>
              <a:spLocks noChangeAspect="1" noChangeArrowheads="1"/>
            </p:cNvSpPr>
            <p:nvPr/>
          </p:nvSpPr>
          <p:spPr bwMode="auto">
            <a:xfrm rot="12901201" flipV="1">
              <a:off x="4977010" y="2981680"/>
              <a:ext cx="1723590" cy="178045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651281" y="3031368"/>
              <a:ext cx="2656735" cy="336699"/>
              <a:chOff x="1582038" y="2697524"/>
              <a:chExt cx="2577213" cy="31619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 flipV="1">
                <a:off x="3661285" y="2697524"/>
                <a:ext cx="497966" cy="31619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1582038" y="2697524"/>
                <a:ext cx="2079249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2720015" y="5190808"/>
              <a:ext cx="2570690" cy="336699"/>
              <a:chOff x="1804697" y="4994858"/>
              <a:chExt cx="2493744" cy="31619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H="1">
                <a:off x="3800475" y="4994858"/>
                <a:ext cx="497966" cy="31619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1804697" y="5311048"/>
                <a:ext cx="1995779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6448432" y="1996501"/>
              <a:ext cx="2889756" cy="336699"/>
              <a:chOff x="7528087" y="2680840"/>
              <a:chExt cx="2803259" cy="31619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7528087" y="2680840"/>
                <a:ext cx="497966" cy="31619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026053" y="2680840"/>
                <a:ext cx="230529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7338446" y="4356019"/>
              <a:ext cx="2142723" cy="216203"/>
              <a:chOff x="8125333" y="4745260"/>
              <a:chExt cx="2078587" cy="203034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8125333" y="4745260"/>
                <a:ext cx="522140" cy="20303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cxnSpLocks/>
              </p:cNvCxnSpPr>
              <p:nvPr/>
            </p:nvCxnSpPr>
            <p:spPr>
              <a:xfrm>
                <a:off x="8647472" y="4948294"/>
                <a:ext cx="155644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1605198" y="3167670"/>
              <a:ext cx="2292100" cy="954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defRPr>
              </a:lvl1pPr>
            </a:lstStyle>
            <a:p>
              <a:r>
                <a:rPr lang="en-US" dirty="0"/>
                <a:t>Rich management feature</a:t>
              </a:r>
            </a:p>
            <a:p>
              <a:r>
                <a:rPr lang="en-US" dirty="0"/>
                <a:t>Integrated workbench</a:t>
              </a:r>
            </a:p>
            <a:p>
              <a:r>
                <a:rPr lang="en-US" dirty="0">
                  <a:solidFill>
                    <a:srgbClr val="1ABABD"/>
                  </a:solidFill>
                </a:rPr>
                <a:t>AI assisted &amp; knowledge enabled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18673" y="2484364"/>
              <a:ext cx="896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ABABD"/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Voice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72468" y="4996971"/>
              <a:ext cx="1405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ABABD"/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Ticketing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47910" y="1518725"/>
              <a:ext cx="1438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ABABD"/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Live Chat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85067" y="4080612"/>
              <a:ext cx="6365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ABABD"/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Bot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21917" y="1982061"/>
              <a:ext cx="3261439" cy="1218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defRPr>
              </a:lvl1pPr>
            </a:lstStyle>
            <a:p>
              <a:r>
                <a:rPr lang="en-US" dirty="0"/>
                <a:t>Supporting all major messengers </a:t>
              </a:r>
            </a:p>
            <a:p>
              <a:r>
                <a:rPr lang="en-US" dirty="0"/>
                <a:t>Can integrate into apps, webpages  and other platforms</a:t>
              </a:r>
            </a:p>
            <a:p>
              <a:r>
                <a:rPr lang="en-US" dirty="0">
                  <a:solidFill>
                    <a:srgbClr val="1ABABD"/>
                  </a:solidFill>
                </a:rPr>
                <a:t>25 Languages at Agents’ fingertip</a:t>
              </a:r>
            </a:p>
            <a:p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756960" y="4716252"/>
              <a:ext cx="2897368" cy="954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defRPr>
              </a:lvl1pPr>
            </a:lstStyle>
            <a:p>
              <a:r>
                <a:rPr lang="en-US" dirty="0"/>
                <a:t>12 Years exp building Bot</a:t>
              </a:r>
            </a:p>
            <a:p>
              <a:r>
                <a:rPr lang="en-US" dirty="0"/>
                <a:t>21 vertical knowledge embedded</a:t>
              </a:r>
            </a:p>
            <a:p>
              <a:r>
                <a:rPr lang="en-US" dirty="0"/>
                <a:t>Rich usage models</a:t>
              </a:r>
            </a:p>
            <a:p>
              <a:r>
                <a:rPr lang="en-US" dirty="0"/>
                <a:t>Cost optimization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61748" y="5503858"/>
              <a:ext cx="4093535" cy="733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defRPr>
              </a:lvl1pPr>
            </a:lstStyle>
            <a:p>
              <a:r>
                <a:rPr lang="en-US" dirty="0"/>
                <a:t>Guardian of customer exp</a:t>
              </a:r>
            </a:p>
            <a:p>
              <a:r>
                <a:rPr lang="en-US" dirty="0"/>
                <a:t>Facilitating internal collab</a:t>
              </a:r>
            </a:p>
            <a:p>
              <a:r>
                <a:rPr lang="en-US" dirty="0"/>
                <a:t>Can integrate into other ticketing systems 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4D0F210-5B48-A59E-782D-34B4F808A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210" y="2457875"/>
              <a:ext cx="720080" cy="674361"/>
            </a:xfrm>
            <a:prstGeom prst="ellipse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4A11E9C-ED14-69A0-B9B4-7B00D8609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6314" y="4816599"/>
              <a:ext cx="958575" cy="863352"/>
            </a:xfrm>
            <a:prstGeom prst="ellipse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143B65-3BDB-D61E-1D8A-12071D8E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5186" y="3952503"/>
              <a:ext cx="785296" cy="749052"/>
            </a:xfrm>
            <a:prstGeom prst="ellipse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E99E881-2ACF-695F-1C77-08E66DE4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3178" y="1412776"/>
              <a:ext cx="829713" cy="739527"/>
            </a:xfrm>
            <a:prstGeom prst="ellipse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BA0012A-F4AD-EFB9-A052-E71FF2FC4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t="5069" r="5069" b="4069"/>
            <a:stretch/>
          </p:blipFill>
          <p:spPr>
            <a:xfrm>
              <a:off x="5269172" y="3302273"/>
              <a:ext cx="1139266" cy="1139266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97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/>
          <p:nvPr/>
        </p:nvSpPr>
        <p:spPr>
          <a:xfrm>
            <a:off x="792005" y="1667934"/>
            <a:ext cx="5304790" cy="61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spc="2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Proactive Engage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92005" y="3068960"/>
            <a:ext cx="4953635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Rule Engine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Outbound </a:t>
            </a:r>
            <a:r>
              <a:rPr lang="en-US" altLang="zh-CN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Voice</a:t>
            </a:r>
            <a:endParaRPr lang="en-US" sz="1800" spc="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WhatsApp Business Platform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334378" y="0"/>
            <a:ext cx="5858416" cy="6858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2D784A4-91C4-A49D-471C-D7AF8B853893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840210" y="2636912"/>
            <a:ext cx="4104456" cy="3790"/>
          </a:xfrm>
          <a:prstGeom prst="line">
            <a:avLst/>
          </a:prstGeom>
          <a:ln w="28575">
            <a:gradFill flip="none" rotWithShape="1">
              <a:gsLst>
                <a:gs pos="45000">
                  <a:srgbClr val="1ABABD"/>
                </a:gs>
                <a:gs pos="25000">
                  <a:srgbClr val="2BD3D3"/>
                </a:gs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2BD3D3"/>
                </a:gs>
                <a:gs pos="55000">
                  <a:srgbClr val="1ABABD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4039" y="1548000"/>
            <a:ext cx="1272775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8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</a:t>
            </a:r>
            <a:endParaRPr lang="zh-CN" altLang="en-US" sz="19900" dirty="0">
              <a:solidFill>
                <a:schemeClr val="bg1">
                  <a:lumMod val="85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6691" y="2420620"/>
            <a:ext cx="6912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spc="200" dirty="0" err="1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</a:t>
            </a:r>
            <a:r>
              <a:rPr lang="en-US" altLang="zh-CN" sz="5400" b="1" spc="200" dirty="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Introduction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044FFD-C686-A841-BA78-7472C540E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74" y="144000"/>
            <a:ext cx="1448461" cy="6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A8541-159A-9B5D-FCD7-85D95502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2193"/>
            <a:ext cx="9769475" cy="480131"/>
          </a:xfrm>
        </p:spPr>
        <p:txBody>
          <a:bodyPr/>
          <a:lstStyle/>
          <a:p>
            <a:r>
              <a:rPr lang="en-US" altLang="zh-CN" dirty="0"/>
              <a:t>Proactive Engage Solution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5D0038-26A3-62BA-C08D-8B764B03CA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38" y="1628800"/>
            <a:ext cx="11825816" cy="44772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B6101E-FB4A-9047-23FB-4073AF1B2E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946" y="2924944"/>
            <a:ext cx="604800" cy="5976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D117E5-16F6-8CB6-C294-161F7B178D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946" y="3934593"/>
            <a:ext cx="604800" cy="5976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2E45DA-33AF-3BD5-AE38-4DBAF34A9C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946" y="4937893"/>
            <a:ext cx="604800" cy="5976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685158C-8660-60FF-D549-8B78FF3B0D34}"/>
              </a:ext>
            </a:extLst>
          </p:cNvPr>
          <p:cNvSpPr txBox="1"/>
          <p:nvPr/>
        </p:nvSpPr>
        <p:spPr>
          <a:xfrm>
            <a:off x="7896994" y="3068960"/>
            <a:ext cx="1032570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WhatsApp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8A0B6C-3FB7-55BD-7C52-9D8515523D0C}"/>
              </a:ext>
            </a:extLst>
          </p:cNvPr>
          <p:cNvSpPr txBox="1"/>
          <p:nvPr/>
        </p:nvSpPr>
        <p:spPr>
          <a:xfrm>
            <a:off x="7896994" y="4077072"/>
            <a:ext cx="1032570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68674B-3B36-08DE-F48F-6E1DB58DD9D7}"/>
              </a:ext>
            </a:extLst>
          </p:cNvPr>
          <p:cNvSpPr txBox="1"/>
          <p:nvPr/>
        </p:nvSpPr>
        <p:spPr>
          <a:xfrm>
            <a:off x="7896994" y="5085184"/>
            <a:ext cx="1032570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E57EC25-899E-2599-0027-96590642787D}"/>
              </a:ext>
            </a:extLst>
          </p:cNvPr>
          <p:cNvSpPr txBox="1"/>
          <p:nvPr/>
        </p:nvSpPr>
        <p:spPr>
          <a:xfrm>
            <a:off x="5448722" y="2924944"/>
            <a:ext cx="1440160" cy="626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WhatsApp </a:t>
            </a:r>
            <a:r>
              <a:rPr kumimoji="0" lang="en-US" altLang="zh-CN" sz="100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Offcial</a:t>
            </a: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Business Account </a:t>
            </a:r>
            <a:r>
              <a:rPr kumimoji="0" lang="en-US" altLang="zh-CN" sz="100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Certifcation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BE30A2-EE59-FC20-C065-C9DA60A9CA36}"/>
              </a:ext>
            </a:extLst>
          </p:cNvPr>
          <p:cNvSpPr txBox="1"/>
          <p:nvPr/>
        </p:nvSpPr>
        <p:spPr>
          <a:xfrm>
            <a:off x="5520730" y="3954610"/>
            <a:ext cx="1296144" cy="626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Sender ID Register &amp; Templates Operation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2407E3-FE8E-4B79-8194-36A87F6F0DB6}"/>
              </a:ext>
            </a:extLst>
          </p:cNvPr>
          <p:cNvSpPr txBox="1"/>
          <p:nvPr/>
        </p:nvSpPr>
        <p:spPr>
          <a:xfrm>
            <a:off x="5520730" y="4962722"/>
            <a:ext cx="1296144" cy="626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zh-CN" altLang="en-US" dirty="0"/>
              <a:t>Global Number Resources</a:t>
            </a:r>
            <a:r>
              <a:rPr lang="zh-CN" altLang="en-US" dirty="0">
                <a:sym typeface="+mn-ea"/>
              </a:rPr>
              <a:t> &amp;</a:t>
            </a:r>
            <a:r>
              <a:rPr lang="zh-CN" altLang="en-US" dirty="0"/>
              <a:t> </a:t>
            </a:r>
            <a:r>
              <a:rPr lang="zh-CN" altLang="en-US" dirty="0">
                <a:sym typeface="+mn-ea"/>
              </a:rPr>
              <a:t>SIP Trunk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4B9563-D231-2192-9495-EE4918BF6B2E}"/>
              </a:ext>
            </a:extLst>
          </p:cNvPr>
          <p:cNvSpPr txBox="1"/>
          <p:nvPr/>
        </p:nvSpPr>
        <p:spPr>
          <a:xfrm>
            <a:off x="624186" y="2564904"/>
            <a:ext cx="2304256" cy="323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Customer Center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2D1243-BC97-5753-F456-E700CBAA9465}"/>
              </a:ext>
            </a:extLst>
          </p:cNvPr>
          <p:cNvSpPr txBox="1"/>
          <p:nvPr/>
        </p:nvSpPr>
        <p:spPr>
          <a:xfrm>
            <a:off x="696194" y="4725144"/>
            <a:ext cx="1872208" cy="125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404040"/>
                </a:solidFill>
                <a:latin typeface="Tahoma" panose="020B0604030504040204" charset="0"/>
                <a:ea typeface="HarmonyOS Sans SC" panose="00000500000000000000" pitchFamily="2" charset="-122"/>
              </a:rPr>
              <a:t>Rule Engine</a:t>
            </a:r>
            <a:endParaRPr lang="en-US" altLang="zh-CN" sz="1000" dirty="0">
              <a:solidFill>
                <a:srgbClr val="404040"/>
              </a:solidFill>
              <a:latin typeface="Tahoma" panose="020B0604030504040204" charset="0"/>
              <a:ea typeface="Tahoma" panose="020B060403050404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0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Process management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0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Trigger definition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0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Performance evaluation </a:t>
            </a:r>
          </a:p>
          <a:p>
            <a:pPr algn="ctr">
              <a:lnSpc>
                <a:spcPct val="150000"/>
              </a:lnSpc>
            </a:pPr>
            <a:endParaRPr lang="zh-CN" altLang="en-US" sz="1200" dirty="0">
              <a:solidFill>
                <a:srgbClr val="404040"/>
              </a:solidFill>
              <a:latin typeface="Tahoma" panose="020B0604030504040204" charset="0"/>
              <a:ea typeface="Tahoma" panose="020B060403050404020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DF7636B-2653-0A3C-61C9-C4B7DFDC89D4}"/>
              </a:ext>
            </a:extLst>
          </p:cNvPr>
          <p:cNvSpPr txBox="1"/>
          <p:nvPr/>
        </p:nvSpPr>
        <p:spPr>
          <a:xfrm>
            <a:off x="3504506" y="2780928"/>
            <a:ext cx="1368152" cy="787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CRM</a:t>
            </a:r>
          </a:p>
          <a:p>
            <a:pPr marL="171450" marR="0" lvl="0" indent="-171450" algn="l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  <a:sym typeface="+mn-ea"/>
              </a:rPr>
              <a:t>Customer Label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charset="0"/>
              <a:ea typeface="Tahoma" panose="020B0604030504040204" charset="0"/>
              <a:cs typeface="+mn-cs"/>
            </a:endParaRPr>
          </a:p>
          <a:p>
            <a:pPr marL="171450" marR="0" lvl="0" indent="-171450" algn="l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  <a:sym typeface="+mn-ea"/>
              </a:rPr>
              <a:t>Workflow Report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charset="0"/>
              <a:ea typeface="Tahoma" panose="020B0604030504040204" charset="0"/>
              <a:cs typeface="+mn-cs"/>
            </a:endParaRPr>
          </a:p>
          <a:p>
            <a:pPr marL="171450" marR="0" lvl="0" indent="-171450" algn="l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  <a:sym typeface="+mn-ea"/>
              </a:rPr>
              <a:t>Information Sync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2B03D43-DCE9-14B5-7AE4-ED111535673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04506" y="3861048"/>
            <a:ext cx="1368151" cy="78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b="1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Engage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0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Bulk Messaging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Workflow Canva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 err="1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Knowleage</a:t>
            </a:r>
            <a:r>
              <a:rPr lang="en-US" sz="10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 Base</a:t>
            </a:r>
            <a:endParaRPr lang="en-US" altLang="zh-CN" sz="1000" dirty="0">
              <a:solidFill>
                <a:srgbClr val="404040"/>
              </a:solidFill>
              <a:latin typeface="Tahoma" panose="020B0604030504040204" charset="0"/>
              <a:ea typeface="Tahoma" panose="020B0604030504040204" charset="0"/>
              <a:sym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DD86307-0FF0-75D0-08CA-FA4A8B7E51E2}"/>
              </a:ext>
            </a:extLst>
          </p:cNvPr>
          <p:cNvSpPr txBox="1"/>
          <p:nvPr/>
        </p:nvSpPr>
        <p:spPr>
          <a:xfrm>
            <a:off x="3504506" y="4869160"/>
            <a:ext cx="1512168" cy="793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Analysis</a:t>
            </a:r>
          </a:p>
          <a:p>
            <a:pPr marL="171450" marR="0" lvl="0" indent="-171450" algn="l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  <a:sym typeface="+mn-ea"/>
              </a:rPr>
              <a:t>A/B Test</a:t>
            </a:r>
          </a:p>
          <a:p>
            <a:pPr marL="171450" marR="0" lvl="0" indent="-171450" algn="l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  <a:sym typeface="+mn-ea"/>
              </a:rPr>
              <a:t>Conversion Tracking</a:t>
            </a:r>
          </a:p>
          <a:p>
            <a:pPr marL="171450" marR="0" lvl="0" indent="-171450" algn="l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  <a:sym typeface="+mn-ea"/>
              </a:rPr>
              <a:t>Custom Reports</a:t>
            </a:r>
            <a:endParaRPr lang="zh-CN" altLang="en-US" sz="12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pic>
        <p:nvPicPr>
          <p:cNvPr id="28" name="图片 1036">
            <a:extLst>
              <a:ext uri="{FF2B5EF4-FFF2-40B4-BE49-F238E27FC236}">
                <a16:creationId xmlns:a16="http://schemas.microsoft.com/office/drawing/2014/main" id="{34246C59-8F06-0949-7BFC-DA231B5EA2B2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24186" y="4365104"/>
            <a:ext cx="344377" cy="344377"/>
          </a:xfrm>
          <a:prstGeom prst="rect">
            <a:avLst/>
          </a:prstGeom>
        </p:spPr>
      </p:pic>
      <p:pic>
        <p:nvPicPr>
          <p:cNvPr id="29" name="图片 1024">
            <a:extLst>
              <a:ext uri="{FF2B5EF4-FFF2-40B4-BE49-F238E27FC236}">
                <a16:creationId xmlns:a16="http://schemas.microsoft.com/office/drawing/2014/main" id="{6053A6E1-D989-7849-C885-938584D38DF9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24186" y="2564904"/>
            <a:ext cx="283417" cy="283417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661026D-BAFB-F7FD-9D01-90CAFC129AB3}"/>
              </a:ext>
            </a:extLst>
          </p:cNvPr>
          <p:cNvSpPr txBox="1"/>
          <p:nvPr/>
        </p:nvSpPr>
        <p:spPr>
          <a:xfrm>
            <a:off x="696194" y="2852936"/>
            <a:ext cx="2088232" cy="98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HarmonyOS Sans SC" panose="00000500000000000000" pitchFamily="2" charset="-122"/>
                <a:cs typeface="+mn-cs"/>
              </a:rPr>
              <a:t>One ID for customer identity </a:t>
            </a:r>
          </a:p>
          <a:p>
            <a:pPr marL="171450" marR="0" lvl="0" indent="-17145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HarmonyOS Sans SC" panose="00000500000000000000" pitchFamily="2" charset="-122"/>
                <a:cs typeface="+mn-cs"/>
              </a:rPr>
              <a:t>Tagging system for grouping</a:t>
            </a:r>
          </a:p>
          <a:p>
            <a:pPr marL="171450" marR="0" lvl="0" indent="-17145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HarmonyOS Sans SC" panose="00000500000000000000" pitchFamily="2" charset="-122"/>
                <a:cs typeface="+mn-cs"/>
              </a:rPr>
              <a:t>Contact records across all channels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42B80C7-69B2-EEE0-2198-C45BC6C76D4C}"/>
              </a:ext>
            </a:extLst>
          </p:cNvPr>
          <p:cNvSpPr txBox="1"/>
          <p:nvPr/>
        </p:nvSpPr>
        <p:spPr>
          <a:xfrm>
            <a:off x="912218" y="4365104"/>
            <a:ext cx="1752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Proactive Engage</a:t>
            </a:r>
            <a:endParaRPr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B4831B8-17F4-1E3A-8DA7-01E1443B28AA}"/>
              </a:ext>
            </a:extLst>
          </p:cNvPr>
          <p:cNvSpPr txBox="1"/>
          <p:nvPr/>
        </p:nvSpPr>
        <p:spPr>
          <a:xfrm>
            <a:off x="624186" y="1772816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Platform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966F171-3EC5-FE7C-E8B8-9DF006A8B0EB}"/>
              </a:ext>
            </a:extLst>
          </p:cNvPr>
          <p:cNvSpPr txBox="1"/>
          <p:nvPr/>
        </p:nvSpPr>
        <p:spPr>
          <a:xfrm>
            <a:off x="3504506" y="2060848"/>
            <a:ext cx="1440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Feature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DE02B69-8CCB-37BB-2DB4-277D1078EF73}"/>
              </a:ext>
            </a:extLst>
          </p:cNvPr>
          <p:cNvSpPr txBox="1"/>
          <p:nvPr/>
        </p:nvSpPr>
        <p:spPr>
          <a:xfrm>
            <a:off x="5448722" y="2060848"/>
            <a:ext cx="1440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prstClr val="white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R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esource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B0EBF73-5013-1A3A-5F33-F56114A8FB07}"/>
              </a:ext>
            </a:extLst>
          </p:cNvPr>
          <p:cNvSpPr txBox="1"/>
          <p:nvPr/>
        </p:nvSpPr>
        <p:spPr>
          <a:xfrm>
            <a:off x="7464946" y="2060848"/>
            <a:ext cx="1440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prstClr val="white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Channel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67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594" y="283211"/>
            <a:ext cx="2712720" cy="478155"/>
          </a:xfrm>
        </p:spPr>
        <p:txBody>
          <a:bodyPr wrap="square"/>
          <a:lstStyle/>
          <a:p>
            <a:r>
              <a:rPr lang="en-US" altLang="zh-CN" dirty="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Rule Engine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80170" y="2708920"/>
            <a:ext cx="3199765" cy="1092200"/>
            <a:chOff x="778" y="1887"/>
            <a:chExt cx="5039" cy="1720"/>
          </a:xfrm>
        </p:grpSpPr>
        <p:sp>
          <p:nvSpPr>
            <p:cNvPr id="5" name="文本框 4"/>
            <p:cNvSpPr txBox="1"/>
            <p:nvPr/>
          </p:nvSpPr>
          <p:spPr>
            <a:xfrm>
              <a:off x="778" y="2377"/>
              <a:ext cx="5039" cy="1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Trigger events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 based on customer identity, behavior, etc., providing personalized marketing experience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78" y="1887"/>
              <a:ext cx="474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Workflow Automation</a:t>
              </a:r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HarmonyOS Sans SC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0170" y="4233168"/>
            <a:ext cx="3199765" cy="1337945"/>
            <a:chOff x="778" y="1887"/>
            <a:chExt cx="5039" cy="2107"/>
          </a:xfrm>
        </p:grpSpPr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778" y="2391"/>
              <a:ext cx="5039" cy="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Quantify the data of each node on the workflow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Report customers conversion</a:t>
              </a:r>
              <a:endPara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endParaRP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Collect customer portraits </a:t>
              </a:r>
              <a:endPara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"/>
              </p:custDataLst>
            </p:nvPr>
          </p:nvSpPr>
          <p:spPr>
            <a:xfrm>
              <a:off x="778" y="1887"/>
              <a:ext cx="474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Tracking Data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80170" y="1455306"/>
            <a:ext cx="3199765" cy="808355"/>
            <a:chOff x="778" y="1887"/>
            <a:chExt cx="5039" cy="1273"/>
          </a:xfrm>
        </p:grpSpPr>
        <p:sp>
          <p:nvSpPr>
            <p:cNvPr id="36" name="文本框 35"/>
            <p:cNvSpPr txBox="1"/>
            <p:nvPr>
              <p:custDataLst>
                <p:tags r:id="rId1"/>
              </p:custDataLst>
            </p:nvPr>
          </p:nvSpPr>
          <p:spPr>
            <a:xfrm>
              <a:off x="778" y="2405"/>
              <a:ext cx="5039" cy="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Broadcast messages through email, SMS, WhatsApp, </a:t>
              </a:r>
              <a:r>
                <a:rPr lang="en-US" altLang="zh-CN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etc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"/>
              </p:custDataLst>
            </p:nvPr>
          </p:nvSpPr>
          <p:spPr>
            <a:xfrm>
              <a:off x="778" y="1887"/>
              <a:ext cx="474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Engage Customers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4D96F4B-7FF0-B616-F2E6-E61938872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578" y="1412776"/>
            <a:ext cx="7510521" cy="42080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595" y="283211"/>
            <a:ext cx="2920365" cy="478155"/>
          </a:xfrm>
        </p:spPr>
        <p:txBody>
          <a:bodyPr wrap="square"/>
          <a:lstStyle/>
          <a:p>
            <a:r>
              <a:rPr lang="en-US" altLang="zh-CN" dirty="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Outbound Voice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6194" y="2602596"/>
            <a:ext cx="3359943" cy="910590"/>
            <a:chOff x="778" y="1887"/>
            <a:chExt cx="5039" cy="1434"/>
          </a:xfrm>
        </p:grpSpPr>
        <p:sp>
          <p:nvSpPr>
            <p:cNvPr id="5" name="文本框 4"/>
            <p:cNvSpPr txBox="1"/>
            <p:nvPr/>
          </p:nvSpPr>
          <p:spPr>
            <a:xfrm>
              <a:off x="778" y="2405"/>
              <a:ext cx="5039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Bulk marketing campaign creation and assignment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78" y="1887"/>
              <a:ext cx="4741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Campaign Management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616754" y="1607821"/>
            <a:ext cx="7216433" cy="3872971"/>
            <a:chOff x="327805" y="2233950"/>
            <a:chExt cx="6944264" cy="3726901"/>
          </a:xfrm>
        </p:grpSpPr>
        <p:pic>
          <p:nvPicPr>
            <p:cNvPr id="2052" name="Picture 4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7805" y="2233950"/>
              <a:ext cx="6944264" cy="372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3631722" y="2380889"/>
              <a:ext cx="1949569" cy="338155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699369" y="4838219"/>
            <a:ext cx="3359943" cy="1169035"/>
            <a:chOff x="778" y="1887"/>
            <a:chExt cx="5039" cy="1841"/>
          </a:xfrm>
        </p:grpSpPr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78" y="2405"/>
              <a:ext cx="5039" cy="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Generate reports depending on business needs. Integrate with CRM systems, including Salesforce, </a:t>
              </a:r>
              <a:r>
                <a:rPr lang="en-US" altLang="zh-CN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etc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778" y="1887"/>
              <a:ext cx="4741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CRM Integration</a:t>
              </a:r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HarmonyOS Sans SC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9369" y="3720408"/>
            <a:ext cx="3161240" cy="910590"/>
            <a:chOff x="778" y="1887"/>
            <a:chExt cx="4741" cy="1434"/>
          </a:xfrm>
        </p:grpSpPr>
        <p:sp>
          <p:nvSpPr>
            <p:cNvPr id="14" name="文本框 13"/>
            <p:cNvSpPr txBox="1"/>
            <p:nvPr>
              <p:custDataLst>
                <p:tags r:id="rId3"/>
              </p:custDataLst>
            </p:nvPr>
          </p:nvSpPr>
          <p:spPr>
            <a:xfrm>
              <a:off x="778" y="2405"/>
              <a:ext cx="4736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Generate multi-dimension reports depending on business needs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778" y="1887"/>
              <a:ext cx="4741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Statistics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96194" y="1484784"/>
            <a:ext cx="3359943" cy="910590"/>
            <a:chOff x="778" y="1887"/>
            <a:chExt cx="5039" cy="1434"/>
          </a:xfrm>
        </p:grpSpPr>
        <p:sp>
          <p:nvSpPr>
            <p:cNvPr id="11" name="文本框 10"/>
            <p:cNvSpPr txBox="1"/>
            <p:nvPr>
              <p:custDataLst>
                <p:tags r:id="rId1"/>
              </p:custDataLst>
            </p:nvPr>
          </p:nvSpPr>
          <p:spPr>
            <a:xfrm>
              <a:off x="778" y="2405"/>
              <a:ext cx="5039" cy="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Abundant international number of resources 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778" y="1887"/>
              <a:ext cx="4741" cy="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Number Resource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540" y="282194"/>
            <a:ext cx="9780710" cy="480131"/>
          </a:xfrm>
        </p:spPr>
        <p:txBody>
          <a:bodyPr/>
          <a:lstStyle/>
          <a:p>
            <a:r>
              <a:rPr lang="en-US" altLang="zh-CN" dirty="0"/>
              <a:t>Worldwide SMS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419" r="4642" b="4708"/>
          <a:stretch>
            <a:fillRect/>
          </a:stretch>
        </p:blipFill>
        <p:spPr>
          <a:xfrm>
            <a:off x="5160010" y="1628775"/>
            <a:ext cx="6480810" cy="424180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768202" y="1988840"/>
            <a:ext cx="3960495" cy="1144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Broadcast Messages</a:t>
            </a:r>
          </a:p>
          <a:p>
            <a:pPr marL="285750" marR="0" lvl="0" indent="-28575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Bulk messages via Sobot Workbench </a:t>
            </a:r>
          </a:p>
          <a:p>
            <a:pPr marL="285750" marR="0" lvl="0" indent="-28575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4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sym typeface="+mn-ea"/>
              </a:rPr>
              <a:t>Easy to integrate with Sobot API: HTTP&amp;SMPP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68202" y="3355360"/>
            <a:ext cx="3960495" cy="920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Design Your Templates Freely</a:t>
            </a:r>
          </a:p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sym typeface="+mn-ea"/>
              </a:rPr>
              <a:t>Create and manage templates according to business reeds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68202" y="4509120"/>
            <a:ext cx="3960495" cy="920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Statistics Report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Directly figure out the sending status of SMS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62" y="260648"/>
            <a:ext cx="8040464" cy="4801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WhatsApp Business Platform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27FB75-792E-883E-9745-B9EAB85DB449}"/>
              </a:ext>
            </a:extLst>
          </p:cNvPr>
          <p:cNvGrpSpPr/>
          <p:nvPr/>
        </p:nvGrpSpPr>
        <p:grpSpPr>
          <a:xfrm>
            <a:off x="4872658" y="1772816"/>
            <a:ext cx="6785933" cy="3915645"/>
            <a:chOff x="4619095" y="1556792"/>
            <a:chExt cx="6785933" cy="3915645"/>
          </a:xfrm>
        </p:grpSpPr>
        <p:pic>
          <p:nvPicPr>
            <p:cNvPr id="68" name="图片 6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screen"/>
            <a:stretch>
              <a:fillRect/>
            </a:stretch>
          </p:blipFill>
          <p:spPr>
            <a:xfrm>
              <a:off x="4619095" y="1562503"/>
              <a:ext cx="6785933" cy="390993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4656634" y="1556792"/>
              <a:ext cx="4902200" cy="3793490"/>
            </a:xfrm>
            <a:prstGeom prst="rect">
              <a:avLst/>
            </a:prstGeom>
          </p:spPr>
        </p:pic>
      </p:grpSp>
      <p:pic>
        <p:nvPicPr>
          <p:cNvPr id="7" name="图片 6" descr="content-three-meta"/>
          <p:cNvPicPr>
            <a:picLocks noChangeAspect="1"/>
          </p:cNvPicPr>
          <p:nvPr/>
        </p:nvPicPr>
        <p:blipFill>
          <a:blip r:embed="rId10"/>
          <a:srcRect l="8223" t="10372" r="8634" b="10055"/>
          <a:stretch>
            <a:fillRect/>
          </a:stretch>
        </p:blipFill>
        <p:spPr>
          <a:xfrm>
            <a:off x="9121130" y="260648"/>
            <a:ext cx="1060450" cy="58547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80170" y="1556792"/>
            <a:ext cx="3960440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Official Business Account Certification</a:t>
            </a:r>
          </a:p>
          <a:p>
            <a:pPr marL="285750" marR="0" lvl="0" indent="-28575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Win customer trust</a:t>
            </a:r>
          </a:p>
          <a:p>
            <a:pPr marL="285750" marR="0" lvl="0" indent="-28575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charset="0"/>
                <a:ea typeface="Tahoma" panose="020B0604030504040204" charset="0"/>
                <a:cs typeface="+mn-cs"/>
              </a:rPr>
              <a:t>No limited quantity of broadcast messages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80170" y="2658388"/>
            <a:ext cx="3960440" cy="628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Automate Marketing Campaign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charset="0"/>
                <a:ea typeface="Tahoma" panose="020B0604030504040204" charset="0"/>
              </a:rPr>
              <a:t>Reach your target audience at scale automatically with our engagement platform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charset="0"/>
              <a:ea typeface="Tahoma" panose="020B0604030504040204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80170" y="3775224"/>
            <a:ext cx="4036559" cy="392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Task Statistics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Get task status details directly</a:t>
            </a:r>
          </a:p>
          <a:p>
            <a:pPr>
              <a:lnSpc>
                <a:spcPct val="120000"/>
              </a:lnSpc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80170" y="4655840"/>
            <a:ext cx="3910963" cy="420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API Integration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Integrate with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softwares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, e.g., CDP system and data warehouse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4039" y="1548000"/>
            <a:ext cx="1272775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8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3</a:t>
            </a:r>
            <a:endParaRPr lang="zh-CN" altLang="en-US" sz="19900" dirty="0">
              <a:solidFill>
                <a:schemeClr val="bg1">
                  <a:lumMod val="85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849C5503-94DF-2344-BCDB-81EADDEF4EA6}"/>
              </a:ext>
            </a:extLst>
          </p:cNvPr>
          <p:cNvSpPr txBox="1"/>
          <p:nvPr/>
        </p:nvSpPr>
        <p:spPr>
          <a:xfrm>
            <a:off x="2856691" y="2420620"/>
            <a:ext cx="645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 spc="20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zh-CN" altLang="en-US" dirty="0"/>
              <a:t>Best Practices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41FFCD-9205-984C-97D5-CB78C581B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74" y="144000"/>
            <a:ext cx="1448461" cy="6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8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/>
          <a:srcRect l="2680" t="6550" r="3042" b="6550"/>
          <a:stretch>
            <a:fillRect/>
          </a:stretch>
        </p:blipFill>
        <p:spPr>
          <a:xfrm>
            <a:off x="48122" y="1340768"/>
            <a:ext cx="11911536" cy="484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4253231" y="3296285"/>
            <a:ext cx="3554096" cy="25736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SG" altLang="zh-CN" sz="1800" b="1" dirty="0">
                <a:solidFill>
                  <a:srgbClr val="1ABABD"/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Omni-channel Support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Select Level Meta BSP, with </a:t>
            </a:r>
            <a:r>
              <a:rPr lang="en-SG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comprehensive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 </a:t>
            </a:r>
            <a:r>
              <a:rPr lang="en-SG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operational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 experience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Support all major communication platforms natively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Provide unified service platform for all channels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  <a:cs typeface="Tahoma Regular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6154" y="3289012"/>
            <a:ext cx="3456384" cy="25165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SG" altLang="zh-CN" sz="1800" b="1" dirty="0">
                <a:solidFill>
                  <a:srgbClr val="1ABABD"/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Products and Services</a:t>
            </a: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SG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All-in-one solution with stable SDK and open API platform</a:t>
            </a: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SG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Experienced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SG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lobal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 </a:t>
            </a:r>
            <a:r>
              <a:rPr lang="en-SG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deploy team</a:t>
            </a: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 added professional solution design, business evaluation, and training team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271128" y="3296285"/>
            <a:ext cx="3370282" cy="25736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800" b="1" dirty="0">
                <a:solidFill>
                  <a:srgbClr val="1ABABD"/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Rich Vertical Experiences</a:t>
            </a:r>
            <a:endParaRPr lang="en-SG" altLang="zh-CN" sz="1800" b="1" dirty="0">
              <a:solidFill>
                <a:srgbClr val="1ABABD"/>
              </a:solidFill>
              <a:latin typeface="Tahoma" panose="020B0604030504040204" pitchFamily="34" charset="0"/>
              <a:ea typeface="苹方-简" panose="020B0400000000000000" charset="-122"/>
              <a:cs typeface="Tahoma Regular" panose="020B0604030504040204" charset="0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More than 12 years experience serving customers from more than 20 verticals</a:t>
            </a:r>
            <a:endParaRPr lang="en-SG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  <a:cs typeface="Tahoma Regular" panose="020B0604030504040204" charset="0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Operates in Southeast Asia, Middle East, Americas and Europe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24/7 support for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all</a:t>
            </a:r>
            <a:r>
              <a:rPr lang="en-S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 Regular" panose="020B0604030504040204" charset="0"/>
              </a:rPr>
              <a:t> customers</a:t>
            </a:r>
            <a:endParaRPr lang="en-SG" sz="11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  <a:cs typeface="Tahoma Regular" panose="020B0604030504040204" charset="0"/>
            </a:endParaRPr>
          </a:p>
        </p:txBody>
      </p:sp>
      <p:sp>
        <p:nvSpPr>
          <p:cNvPr id="4" name="标题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Why Customers Choose </a:t>
            </a:r>
            <a:r>
              <a:rPr kumimoji="1"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Sobot</a:t>
            </a:r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94888" y="3287647"/>
            <a:ext cx="11247418" cy="2581185"/>
          </a:xfrm>
          <a:prstGeom prst="rect">
            <a:avLst/>
          </a:prstGeom>
          <a:solidFill>
            <a:srgbClr val="4AAF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696194" y="2550833"/>
            <a:ext cx="153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2778208" y="2550833"/>
            <a:ext cx="190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Implementation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229692" y="2550833"/>
            <a:ext cx="155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Going-Live</a:t>
            </a:r>
            <a:endParaRPr kumimoji="1" lang="en-US" altLang="zh-CN" sz="18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7339072" y="2550833"/>
            <a:ext cx="154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Hand-Over</a:t>
            </a:r>
            <a:endParaRPr kumimoji="1" lang="en-US" altLang="zh-CN" sz="18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9429521" y="255083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Customer Success</a:t>
            </a:r>
            <a:endParaRPr kumimoji="1" lang="en-US" altLang="zh-CN" sz="18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1" name="燕尾形 60"/>
          <p:cNvSpPr/>
          <p:nvPr>
            <p:custDataLst>
              <p:tags r:id="rId7"/>
            </p:custDataLst>
          </p:nvPr>
        </p:nvSpPr>
        <p:spPr>
          <a:xfrm>
            <a:off x="2399865" y="2637248"/>
            <a:ext cx="207198" cy="19650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2" name="燕尾形 61"/>
          <p:cNvSpPr/>
          <p:nvPr>
            <p:custDataLst>
              <p:tags r:id="rId8"/>
            </p:custDataLst>
          </p:nvPr>
        </p:nvSpPr>
        <p:spPr>
          <a:xfrm>
            <a:off x="4851349" y="2637248"/>
            <a:ext cx="207198" cy="19650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5" name="燕尾形 64"/>
          <p:cNvSpPr/>
          <p:nvPr>
            <p:custDataLst>
              <p:tags r:id="rId9"/>
            </p:custDataLst>
          </p:nvPr>
        </p:nvSpPr>
        <p:spPr>
          <a:xfrm>
            <a:off x="9051179" y="2637248"/>
            <a:ext cx="207198" cy="19650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2856434" y="3420506"/>
            <a:ext cx="2015066" cy="151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Strict project management system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Standardized project implementation criteria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Efficient problem- solving process</a:t>
            </a: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597811" y="3420506"/>
            <a:ext cx="2128593" cy="199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Assist enterprises in sorting out business scenarios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Communicate &amp; confirm the details of the requirements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Develop a delivery implementation plan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Provide appropriate counseling services</a:t>
            </a: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5038798" y="3420506"/>
            <a:ext cx="2236744" cy="175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Professional implementation team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Personalized training services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Adequate system testing before going live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Applicable to different business sizes</a:t>
            </a: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7442840" y="3420506"/>
            <a:ext cx="1889995" cy="151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project was commissioned to achieve quality operations and seamless transition to provide continuous quality service to our customers</a:t>
            </a:r>
          </a:p>
        </p:txBody>
      </p:sp>
      <p:sp>
        <p:nvSpPr>
          <p:cNvPr id="36" name="文本框 35"/>
          <p:cNvSpPr txBox="1"/>
          <p:nvPr>
            <p:custDataLst>
              <p:tags r:id="rId14"/>
            </p:custDataLst>
          </p:nvPr>
        </p:nvSpPr>
        <p:spPr>
          <a:xfrm>
            <a:off x="9500134" y="3420506"/>
            <a:ext cx="2032000" cy="224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Customer success team intervention;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(Customer Operations Group + After-sales Service Group + Business Service Group)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Customer lifecycle operations</a:t>
            </a:r>
          </a:p>
          <a:p>
            <a:pPr algn="l" defTabSz="12185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10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Continuous follow-up of advisory services</a:t>
            </a:r>
          </a:p>
        </p:txBody>
      </p:sp>
      <p:sp>
        <p:nvSpPr>
          <p:cNvPr id="43" name="燕尾形 61"/>
          <p:cNvSpPr/>
          <p:nvPr>
            <p:custDataLst>
              <p:tags r:id="rId15"/>
            </p:custDataLst>
          </p:nvPr>
        </p:nvSpPr>
        <p:spPr>
          <a:xfrm>
            <a:off x="6960730" y="2637248"/>
            <a:ext cx="207198" cy="19650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58" name="图片 5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3" cstate="screen"/>
          <a:stretch>
            <a:fillRect/>
          </a:stretch>
        </p:blipFill>
        <p:spPr>
          <a:xfrm>
            <a:off x="1088600" y="1583267"/>
            <a:ext cx="791632" cy="74506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280409" y="1524001"/>
            <a:ext cx="897466" cy="897466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5" cstate="screen"/>
          <a:stretch>
            <a:fillRect/>
          </a:stretch>
        </p:blipFill>
        <p:spPr>
          <a:xfrm>
            <a:off x="5578052" y="1648178"/>
            <a:ext cx="859366" cy="65475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837595" y="1557867"/>
            <a:ext cx="778933" cy="778933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0016703" y="1583268"/>
            <a:ext cx="778933" cy="778933"/>
          </a:xfrm>
          <a:prstGeom prst="rect">
            <a:avLst/>
          </a:prstGeom>
        </p:spPr>
      </p:pic>
      <p:sp>
        <p:nvSpPr>
          <p:cNvPr id="2" name="标题 9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575945" y="292072"/>
            <a:ext cx="10611181" cy="4603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Project Delivery Process and Assurance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/>
          <p:nvPr/>
        </p:nvGrpSpPr>
        <p:grpSpPr>
          <a:xfrm>
            <a:off x="409045" y="1269009"/>
            <a:ext cx="11375814" cy="4758947"/>
            <a:chOff x="1006" y="2147"/>
            <a:chExt cx="17917" cy="7495"/>
          </a:xfrm>
        </p:grpSpPr>
        <p:grpSp>
          <p:nvGrpSpPr>
            <p:cNvPr id="4" name="组合 12"/>
            <p:cNvGrpSpPr/>
            <p:nvPr/>
          </p:nvGrpSpPr>
          <p:grpSpPr>
            <a:xfrm>
              <a:off x="9812" y="2539"/>
              <a:ext cx="2813" cy="2813"/>
              <a:chOff x="3009884" y="1612059"/>
              <a:chExt cx="1786255" cy="1786217"/>
            </a:xfrm>
          </p:grpSpPr>
          <p:sp>
            <p:nvSpPr>
              <p:cNvPr id="22" name="任意多边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09884" y="1612059"/>
                <a:ext cx="1786217" cy="1786217"/>
              </a:xfrm>
              <a:custGeom>
                <a:avLst/>
                <a:gdLst>
                  <a:gd name="connsiteX0" fmla="*/ 0 w 2167466"/>
                  <a:gd name="connsiteY0" fmla="*/ 361252 h 2167466"/>
                  <a:gd name="connsiteX1" fmla="*/ 361252 w 2167466"/>
                  <a:gd name="connsiteY1" fmla="*/ 0 h 2167466"/>
                  <a:gd name="connsiteX2" fmla="*/ 1806214 w 2167466"/>
                  <a:gd name="connsiteY2" fmla="*/ 0 h 2167466"/>
                  <a:gd name="connsiteX3" fmla="*/ 2167466 w 2167466"/>
                  <a:gd name="connsiteY3" fmla="*/ 361252 h 2167466"/>
                  <a:gd name="connsiteX4" fmla="*/ 2167466 w 2167466"/>
                  <a:gd name="connsiteY4" fmla="*/ 1806214 h 2167466"/>
                  <a:gd name="connsiteX5" fmla="*/ 1806214 w 2167466"/>
                  <a:gd name="connsiteY5" fmla="*/ 2167466 h 2167466"/>
                  <a:gd name="connsiteX6" fmla="*/ 361252 w 2167466"/>
                  <a:gd name="connsiteY6" fmla="*/ 2167466 h 2167466"/>
                  <a:gd name="connsiteX7" fmla="*/ 0 w 2167466"/>
                  <a:gd name="connsiteY7" fmla="*/ 1806214 h 2167466"/>
                  <a:gd name="connsiteX8" fmla="*/ 0 w 2167466"/>
                  <a:gd name="connsiteY8" fmla="*/ 361252 h 216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7466" h="2167466">
                    <a:moveTo>
                      <a:pt x="0" y="361252"/>
                    </a:moveTo>
                    <a:cubicBezTo>
                      <a:pt x="0" y="161738"/>
                      <a:pt x="161738" y="0"/>
                      <a:pt x="361252" y="0"/>
                    </a:cubicBezTo>
                    <a:lnTo>
                      <a:pt x="1806214" y="0"/>
                    </a:lnTo>
                    <a:cubicBezTo>
                      <a:pt x="2005728" y="0"/>
                      <a:pt x="2167466" y="161738"/>
                      <a:pt x="2167466" y="361252"/>
                    </a:cubicBezTo>
                    <a:lnTo>
                      <a:pt x="2167466" y="1806214"/>
                    </a:lnTo>
                    <a:cubicBezTo>
                      <a:pt x="2167466" y="2005728"/>
                      <a:pt x="2005728" y="2167466"/>
                      <a:pt x="1806214" y="2167466"/>
                    </a:cubicBezTo>
                    <a:lnTo>
                      <a:pt x="361252" y="2167466"/>
                    </a:lnTo>
                    <a:cubicBezTo>
                      <a:pt x="161738" y="2167466"/>
                      <a:pt x="0" y="2005728"/>
                      <a:pt x="0" y="1806214"/>
                    </a:cubicBezTo>
                    <a:lnTo>
                      <a:pt x="0" y="361252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284840" tIns="284840" rIns="284840" bIns="284840" numCol="1" spcCol="127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088941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zh-CN" altLang="en-US" sz="4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23" name="KSO_Shape_1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408286" y="1902644"/>
                <a:ext cx="988086" cy="989735"/>
              </a:xfrm>
              <a:custGeom>
                <a:avLst/>
                <a:gdLst>
                  <a:gd name="T0" fmla="*/ 1677554 w 4408"/>
                  <a:gd name="T1" fmla="*/ 780497 h 4408"/>
                  <a:gd name="T2" fmla="*/ 1588217 w 4408"/>
                  <a:gd name="T3" fmla="*/ 591639 h 4408"/>
                  <a:gd name="T4" fmla="*/ 1608502 w 4408"/>
                  <a:gd name="T5" fmla="*/ 502180 h 4408"/>
                  <a:gd name="T6" fmla="*/ 1696976 w 4408"/>
                  <a:gd name="T7" fmla="*/ 375555 h 4408"/>
                  <a:gd name="T8" fmla="*/ 1554554 w 4408"/>
                  <a:gd name="T9" fmla="*/ 213924 h 4408"/>
                  <a:gd name="T10" fmla="*/ 1473848 w 4408"/>
                  <a:gd name="T11" fmla="*/ 222135 h 4408"/>
                  <a:gd name="T12" fmla="*/ 1343079 w 4408"/>
                  <a:gd name="T13" fmla="*/ 316780 h 4408"/>
                  <a:gd name="T14" fmla="*/ 1147142 w 4408"/>
                  <a:gd name="T15" fmla="*/ 246336 h 4408"/>
                  <a:gd name="T16" fmla="*/ 1097941 w 4408"/>
                  <a:gd name="T17" fmla="*/ 168978 h 4408"/>
                  <a:gd name="T18" fmla="*/ 1070752 w 4408"/>
                  <a:gd name="T19" fmla="*/ 16855 h 4408"/>
                  <a:gd name="T20" fmla="*/ 856688 w 4408"/>
                  <a:gd name="T21" fmla="*/ 3025 h 4408"/>
                  <a:gd name="T22" fmla="*/ 805761 w 4408"/>
                  <a:gd name="T23" fmla="*/ 65690 h 4408"/>
                  <a:gd name="T24" fmla="*/ 779866 w 4408"/>
                  <a:gd name="T25" fmla="*/ 225592 h 4408"/>
                  <a:gd name="T26" fmla="*/ 591266 w 4408"/>
                  <a:gd name="T27" fmla="*/ 314619 h 4408"/>
                  <a:gd name="T28" fmla="*/ 502360 w 4408"/>
                  <a:gd name="T29" fmla="*/ 294739 h 4408"/>
                  <a:gd name="T30" fmla="*/ 375044 w 4408"/>
                  <a:gd name="T31" fmla="*/ 206145 h 4408"/>
                  <a:gd name="T32" fmla="*/ 214064 w 4408"/>
                  <a:gd name="T33" fmla="*/ 348328 h 4408"/>
                  <a:gd name="T34" fmla="*/ 221833 w 4408"/>
                  <a:gd name="T35" fmla="*/ 428711 h 4408"/>
                  <a:gd name="T36" fmla="*/ 316780 w 4408"/>
                  <a:gd name="T37" fmla="*/ 560091 h 4408"/>
                  <a:gd name="T38" fmla="*/ 246001 w 4408"/>
                  <a:gd name="T39" fmla="*/ 756728 h 4408"/>
                  <a:gd name="T40" fmla="*/ 168748 w 4408"/>
                  <a:gd name="T41" fmla="*/ 805563 h 4408"/>
                  <a:gd name="T42" fmla="*/ 16832 w 4408"/>
                  <a:gd name="T43" fmla="*/ 832357 h 4408"/>
                  <a:gd name="T44" fmla="*/ 3453 w 4408"/>
                  <a:gd name="T45" fmla="*/ 1047577 h 4408"/>
                  <a:gd name="T46" fmla="*/ 65600 w 4408"/>
                  <a:gd name="T47" fmla="*/ 1098573 h 4408"/>
                  <a:gd name="T48" fmla="*/ 225717 w 4408"/>
                  <a:gd name="T49" fmla="*/ 1124935 h 4408"/>
                  <a:gd name="T50" fmla="*/ 314191 w 4408"/>
                  <a:gd name="T51" fmla="*/ 1313361 h 4408"/>
                  <a:gd name="T52" fmla="*/ 294338 w 4408"/>
                  <a:gd name="T53" fmla="*/ 1402820 h 4408"/>
                  <a:gd name="T54" fmla="*/ 205864 w 4408"/>
                  <a:gd name="T55" fmla="*/ 1529445 h 4408"/>
                  <a:gd name="T56" fmla="*/ 348286 w 4408"/>
                  <a:gd name="T57" fmla="*/ 1691076 h 4408"/>
                  <a:gd name="T58" fmla="*/ 428560 w 4408"/>
                  <a:gd name="T59" fmla="*/ 1682865 h 4408"/>
                  <a:gd name="T60" fmla="*/ 559329 w 4408"/>
                  <a:gd name="T61" fmla="*/ 1588220 h 4408"/>
                  <a:gd name="T62" fmla="*/ 755698 w 4408"/>
                  <a:gd name="T63" fmla="*/ 1658664 h 4408"/>
                  <a:gd name="T64" fmla="*/ 804467 w 4408"/>
                  <a:gd name="T65" fmla="*/ 1736886 h 4408"/>
                  <a:gd name="T66" fmla="*/ 831656 w 4408"/>
                  <a:gd name="T67" fmla="*/ 1888578 h 4408"/>
                  <a:gd name="T68" fmla="*/ 1046152 w 4408"/>
                  <a:gd name="T69" fmla="*/ 1901543 h 4408"/>
                  <a:gd name="T70" fmla="*/ 1097510 w 4408"/>
                  <a:gd name="T71" fmla="*/ 1839310 h 4408"/>
                  <a:gd name="T72" fmla="*/ 1123405 w 4408"/>
                  <a:gd name="T73" fmla="*/ 1679840 h 4408"/>
                  <a:gd name="T74" fmla="*/ 1311574 w 4408"/>
                  <a:gd name="T75" fmla="*/ 1590813 h 4408"/>
                  <a:gd name="T76" fmla="*/ 1400911 w 4408"/>
                  <a:gd name="T77" fmla="*/ 1610693 h 4408"/>
                  <a:gd name="T78" fmla="*/ 1527364 w 4408"/>
                  <a:gd name="T79" fmla="*/ 1699288 h 4408"/>
                  <a:gd name="T80" fmla="*/ 1688776 w 4408"/>
                  <a:gd name="T81" fmla="*/ 1556672 h 4408"/>
                  <a:gd name="T82" fmla="*/ 1681007 w 4408"/>
                  <a:gd name="T83" fmla="*/ 1475856 h 4408"/>
                  <a:gd name="T84" fmla="*/ 1586059 w 4408"/>
                  <a:gd name="T85" fmla="*/ 1344909 h 4408"/>
                  <a:gd name="T86" fmla="*/ 1656407 w 4408"/>
                  <a:gd name="T87" fmla="*/ 1148705 h 4408"/>
                  <a:gd name="T88" fmla="*/ 1734092 w 4408"/>
                  <a:gd name="T89" fmla="*/ 1099437 h 4408"/>
                  <a:gd name="T90" fmla="*/ 1886008 w 4408"/>
                  <a:gd name="T91" fmla="*/ 1072211 h 4408"/>
                  <a:gd name="T92" fmla="*/ 1899387 w 4408"/>
                  <a:gd name="T93" fmla="*/ 857423 h 4408"/>
                  <a:gd name="T94" fmla="*/ 1836808 w 4408"/>
                  <a:gd name="T95" fmla="*/ 805995 h 4408"/>
                  <a:gd name="T96" fmla="*/ 1281363 w 4408"/>
                  <a:gd name="T97" fmla="*/ 1111106 h 4408"/>
                  <a:gd name="T98" fmla="*/ 1141100 w 4408"/>
                  <a:gd name="T99" fmla="*/ 1265390 h 4408"/>
                  <a:gd name="T100" fmla="*/ 951636 w 4408"/>
                  <a:gd name="T101" fmla="*/ 1318547 h 4408"/>
                  <a:gd name="T102" fmla="*/ 747066 w 4408"/>
                  <a:gd name="T103" fmla="*/ 1256315 h 4408"/>
                  <a:gd name="T104" fmla="*/ 614139 w 4408"/>
                  <a:gd name="T105" fmla="*/ 1095116 h 4408"/>
                  <a:gd name="T106" fmla="*/ 589539 w 4408"/>
                  <a:gd name="T107" fmla="*/ 896318 h 4408"/>
                  <a:gd name="T108" fmla="*/ 680603 w 4408"/>
                  <a:gd name="T109" fmla="*/ 706164 h 4408"/>
                  <a:gd name="T110" fmla="*/ 860140 w 4408"/>
                  <a:gd name="T111" fmla="*/ 597689 h 4408"/>
                  <a:gd name="T112" fmla="*/ 1060394 w 4408"/>
                  <a:gd name="T113" fmla="*/ 602443 h 4408"/>
                  <a:gd name="T114" fmla="*/ 1233458 w 4408"/>
                  <a:gd name="T115" fmla="*/ 719561 h 4408"/>
                  <a:gd name="T116" fmla="*/ 1315458 w 4408"/>
                  <a:gd name="T117" fmla="*/ 914901 h 44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408" h="4408">
                    <a:moveTo>
                      <a:pt x="4239" y="1864"/>
                    </a:moveTo>
                    <a:lnTo>
                      <a:pt x="4036" y="1864"/>
                    </a:lnTo>
                    <a:lnTo>
                      <a:pt x="4018" y="1864"/>
                    </a:lnTo>
                    <a:lnTo>
                      <a:pt x="4001" y="1861"/>
                    </a:lnTo>
                    <a:lnTo>
                      <a:pt x="3983" y="1857"/>
                    </a:lnTo>
                    <a:lnTo>
                      <a:pt x="3966" y="1852"/>
                    </a:lnTo>
                    <a:lnTo>
                      <a:pt x="3949" y="1845"/>
                    </a:lnTo>
                    <a:lnTo>
                      <a:pt x="3933" y="1837"/>
                    </a:lnTo>
                    <a:lnTo>
                      <a:pt x="3916" y="1828"/>
                    </a:lnTo>
                    <a:lnTo>
                      <a:pt x="3901" y="1818"/>
                    </a:lnTo>
                    <a:lnTo>
                      <a:pt x="3887" y="1806"/>
                    </a:lnTo>
                    <a:lnTo>
                      <a:pt x="3873" y="1793"/>
                    </a:lnTo>
                    <a:lnTo>
                      <a:pt x="3861" y="1780"/>
                    </a:lnTo>
                    <a:lnTo>
                      <a:pt x="3848" y="1766"/>
                    </a:lnTo>
                    <a:lnTo>
                      <a:pt x="3838" y="1751"/>
                    </a:lnTo>
                    <a:lnTo>
                      <a:pt x="3829" y="1736"/>
                    </a:lnTo>
                    <a:lnTo>
                      <a:pt x="3822" y="1719"/>
                    </a:lnTo>
                    <a:lnTo>
                      <a:pt x="3816" y="1703"/>
                    </a:lnTo>
                    <a:lnTo>
                      <a:pt x="3699" y="1419"/>
                    </a:lnTo>
                    <a:lnTo>
                      <a:pt x="3691" y="1403"/>
                    </a:lnTo>
                    <a:lnTo>
                      <a:pt x="3685" y="1387"/>
                    </a:lnTo>
                    <a:lnTo>
                      <a:pt x="3680" y="1369"/>
                    </a:lnTo>
                    <a:lnTo>
                      <a:pt x="3677" y="1351"/>
                    </a:lnTo>
                    <a:lnTo>
                      <a:pt x="3675" y="1333"/>
                    </a:lnTo>
                    <a:lnTo>
                      <a:pt x="3675" y="1315"/>
                    </a:lnTo>
                    <a:lnTo>
                      <a:pt x="3675" y="1296"/>
                    </a:lnTo>
                    <a:lnTo>
                      <a:pt x="3678" y="1278"/>
                    </a:lnTo>
                    <a:lnTo>
                      <a:pt x="3681" y="1260"/>
                    </a:lnTo>
                    <a:lnTo>
                      <a:pt x="3685" y="1242"/>
                    </a:lnTo>
                    <a:lnTo>
                      <a:pt x="3691" y="1224"/>
                    </a:lnTo>
                    <a:lnTo>
                      <a:pt x="3698" y="1208"/>
                    </a:lnTo>
                    <a:lnTo>
                      <a:pt x="3706" y="1192"/>
                    </a:lnTo>
                    <a:lnTo>
                      <a:pt x="3717" y="1177"/>
                    </a:lnTo>
                    <a:lnTo>
                      <a:pt x="3727" y="1162"/>
                    </a:lnTo>
                    <a:lnTo>
                      <a:pt x="3739" y="1149"/>
                    </a:lnTo>
                    <a:lnTo>
                      <a:pt x="3883" y="1005"/>
                    </a:lnTo>
                    <a:lnTo>
                      <a:pt x="3895" y="992"/>
                    </a:lnTo>
                    <a:lnTo>
                      <a:pt x="3904" y="979"/>
                    </a:lnTo>
                    <a:lnTo>
                      <a:pt x="3913" y="965"/>
                    </a:lnTo>
                    <a:lnTo>
                      <a:pt x="3920" y="949"/>
                    </a:lnTo>
                    <a:lnTo>
                      <a:pt x="3926" y="933"/>
                    </a:lnTo>
                    <a:lnTo>
                      <a:pt x="3930" y="918"/>
                    </a:lnTo>
                    <a:lnTo>
                      <a:pt x="3932" y="902"/>
                    </a:lnTo>
                    <a:lnTo>
                      <a:pt x="3933" y="886"/>
                    </a:lnTo>
                    <a:lnTo>
                      <a:pt x="3932" y="869"/>
                    </a:lnTo>
                    <a:lnTo>
                      <a:pt x="3930" y="853"/>
                    </a:lnTo>
                    <a:lnTo>
                      <a:pt x="3926" y="837"/>
                    </a:lnTo>
                    <a:lnTo>
                      <a:pt x="3920" y="822"/>
                    </a:lnTo>
                    <a:lnTo>
                      <a:pt x="3913" y="806"/>
                    </a:lnTo>
                    <a:lnTo>
                      <a:pt x="3904" y="792"/>
                    </a:lnTo>
                    <a:lnTo>
                      <a:pt x="3895" y="778"/>
                    </a:lnTo>
                    <a:lnTo>
                      <a:pt x="3883" y="765"/>
                    </a:lnTo>
                    <a:lnTo>
                      <a:pt x="3643" y="525"/>
                    </a:lnTo>
                    <a:lnTo>
                      <a:pt x="3630" y="514"/>
                    </a:lnTo>
                    <a:lnTo>
                      <a:pt x="3616" y="504"/>
                    </a:lnTo>
                    <a:lnTo>
                      <a:pt x="3602" y="495"/>
                    </a:lnTo>
                    <a:lnTo>
                      <a:pt x="3587" y="489"/>
                    </a:lnTo>
                    <a:lnTo>
                      <a:pt x="3572" y="483"/>
                    </a:lnTo>
                    <a:lnTo>
                      <a:pt x="3555" y="479"/>
                    </a:lnTo>
                    <a:lnTo>
                      <a:pt x="3539" y="477"/>
                    </a:lnTo>
                    <a:lnTo>
                      <a:pt x="3523" y="476"/>
                    </a:lnTo>
                    <a:lnTo>
                      <a:pt x="3507" y="477"/>
                    </a:lnTo>
                    <a:lnTo>
                      <a:pt x="3490" y="479"/>
                    </a:lnTo>
                    <a:lnTo>
                      <a:pt x="3474" y="483"/>
                    </a:lnTo>
                    <a:lnTo>
                      <a:pt x="3459" y="489"/>
                    </a:lnTo>
                    <a:lnTo>
                      <a:pt x="3444" y="495"/>
                    </a:lnTo>
                    <a:lnTo>
                      <a:pt x="3430" y="504"/>
                    </a:lnTo>
                    <a:lnTo>
                      <a:pt x="3415" y="514"/>
                    </a:lnTo>
                    <a:lnTo>
                      <a:pt x="3403" y="525"/>
                    </a:lnTo>
                    <a:lnTo>
                      <a:pt x="3259" y="669"/>
                    </a:lnTo>
                    <a:lnTo>
                      <a:pt x="3246" y="682"/>
                    </a:lnTo>
                    <a:lnTo>
                      <a:pt x="3232" y="692"/>
                    </a:lnTo>
                    <a:lnTo>
                      <a:pt x="3217" y="702"/>
                    </a:lnTo>
                    <a:lnTo>
                      <a:pt x="3200" y="710"/>
                    </a:lnTo>
                    <a:lnTo>
                      <a:pt x="3183" y="717"/>
                    </a:lnTo>
                    <a:lnTo>
                      <a:pt x="3166" y="723"/>
                    </a:lnTo>
                    <a:lnTo>
                      <a:pt x="3149" y="727"/>
                    </a:lnTo>
                    <a:lnTo>
                      <a:pt x="3130" y="731"/>
                    </a:lnTo>
                    <a:lnTo>
                      <a:pt x="3112" y="733"/>
                    </a:lnTo>
                    <a:lnTo>
                      <a:pt x="3093" y="733"/>
                    </a:lnTo>
                    <a:lnTo>
                      <a:pt x="3075" y="733"/>
                    </a:lnTo>
                    <a:lnTo>
                      <a:pt x="3056" y="731"/>
                    </a:lnTo>
                    <a:lnTo>
                      <a:pt x="3039" y="728"/>
                    </a:lnTo>
                    <a:lnTo>
                      <a:pt x="3022" y="723"/>
                    </a:lnTo>
                    <a:lnTo>
                      <a:pt x="3005" y="717"/>
                    </a:lnTo>
                    <a:lnTo>
                      <a:pt x="2989" y="710"/>
                    </a:lnTo>
                    <a:lnTo>
                      <a:pt x="2705" y="592"/>
                    </a:lnTo>
                    <a:lnTo>
                      <a:pt x="2689" y="587"/>
                    </a:lnTo>
                    <a:lnTo>
                      <a:pt x="2673" y="579"/>
                    </a:lnTo>
                    <a:lnTo>
                      <a:pt x="2658" y="570"/>
                    </a:lnTo>
                    <a:lnTo>
                      <a:pt x="2642" y="560"/>
                    </a:lnTo>
                    <a:lnTo>
                      <a:pt x="2628" y="549"/>
                    </a:lnTo>
                    <a:lnTo>
                      <a:pt x="2615" y="536"/>
                    </a:lnTo>
                    <a:lnTo>
                      <a:pt x="2603" y="522"/>
                    </a:lnTo>
                    <a:lnTo>
                      <a:pt x="2591" y="507"/>
                    </a:lnTo>
                    <a:lnTo>
                      <a:pt x="2581" y="492"/>
                    </a:lnTo>
                    <a:lnTo>
                      <a:pt x="2571" y="476"/>
                    </a:lnTo>
                    <a:lnTo>
                      <a:pt x="2563" y="460"/>
                    </a:lnTo>
                    <a:lnTo>
                      <a:pt x="2556" y="442"/>
                    </a:lnTo>
                    <a:lnTo>
                      <a:pt x="2551" y="425"/>
                    </a:lnTo>
                    <a:lnTo>
                      <a:pt x="2547" y="408"/>
                    </a:lnTo>
                    <a:lnTo>
                      <a:pt x="2544" y="391"/>
                    </a:lnTo>
                    <a:lnTo>
                      <a:pt x="2543" y="373"/>
                    </a:lnTo>
                    <a:lnTo>
                      <a:pt x="2543" y="169"/>
                    </a:lnTo>
                    <a:lnTo>
                      <a:pt x="2543" y="152"/>
                    </a:lnTo>
                    <a:lnTo>
                      <a:pt x="2540" y="135"/>
                    </a:lnTo>
                    <a:lnTo>
                      <a:pt x="2536" y="119"/>
                    </a:lnTo>
                    <a:lnTo>
                      <a:pt x="2530" y="103"/>
                    </a:lnTo>
                    <a:lnTo>
                      <a:pt x="2523" y="88"/>
                    </a:lnTo>
                    <a:lnTo>
                      <a:pt x="2515" y="75"/>
                    </a:lnTo>
                    <a:lnTo>
                      <a:pt x="2505" y="62"/>
                    </a:lnTo>
                    <a:lnTo>
                      <a:pt x="2493" y="50"/>
                    </a:lnTo>
                    <a:lnTo>
                      <a:pt x="2481" y="39"/>
                    </a:lnTo>
                    <a:lnTo>
                      <a:pt x="2469" y="28"/>
                    </a:lnTo>
                    <a:lnTo>
                      <a:pt x="2455" y="20"/>
                    </a:lnTo>
                    <a:lnTo>
                      <a:pt x="2440" y="13"/>
                    </a:lnTo>
                    <a:lnTo>
                      <a:pt x="2424" y="7"/>
                    </a:lnTo>
                    <a:lnTo>
                      <a:pt x="2408" y="3"/>
                    </a:lnTo>
                    <a:lnTo>
                      <a:pt x="2391" y="1"/>
                    </a:lnTo>
                    <a:lnTo>
                      <a:pt x="2374" y="0"/>
                    </a:lnTo>
                    <a:lnTo>
                      <a:pt x="2035" y="0"/>
                    </a:lnTo>
                    <a:lnTo>
                      <a:pt x="2018" y="1"/>
                    </a:lnTo>
                    <a:lnTo>
                      <a:pt x="2001" y="3"/>
                    </a:lnTo>
                    <a:lnTo>
                      <a:pt x="1985" y="7"/>
                    </a:lnTo>
                    <a:lnTo>
                      <a:pt x="1969" y="13"/>
                    </a:lnTo>
                    <a:lnTo>
                      <a:pt x="1955" y="20"/>
                    </a:lnTo>
                    <a:lnTo>
                      <a:pt x="1941" y="28"/>
                    </a:lnTo>
                    <a:lnTo>
                      <a:pt x="1927" y="39"/>
                    </a:lnTo>
                    <a:lnTo>
                      <a:pt x="1915" y="50"/>
                    </a:lnTo>
                    <a:lnTo>
                      <a:pt x="1904" y="62"/>
                    </a:lnTo>
                    <a:lnTo>
                      <a:pt x="1894" y="75"/>
                    </a:lnTo>
                    <a:lnTo>
                      <a:pt x="1886" y="88"/>
                    </a:lnTo>
                    <a:lnTo>
                      <a:pt x="1879" y="103"/>
                    </a:lnTo>
                    <a:lnTo>
                      <a:pt x="1873" y="119"/>
                    </a:lnTo>
                    <a:lnTo>
                      <a:pt x="1869" y="135"/>
                    </a:lnTo>
                    <a:lnTo>
                      <a:pt x="1867" y="152"/>
                    </a:lnTo>
                    <a:lnTo>
                      <a:pt x="1866" y="169"/>
                    </a:lnTo>
                    <a:lnTo>
                      <a:pt x="1866" y="373"/>
                    </a:lnTo>
                    <a:lnTo>
                      <a:pt x="1864" y="391"/>
                    </a:lnTo>
                    <a:lnTo>
                      <a:pt x="1861" y="408"/>
                    </a:lnTo>
                    <a:lnTo>
                      <a:pt x="1858" y="425"/>
                    </a:lnTo>
                    <a:lnTo>
                      <a:pt x="1852" y="442"/>
                    </a:lnTo>
                    <a:lnTo>
                      <a:pt x="1845" y="460"/>
                    </a:lnTo>
                    <a:lnTo>
                      <a:pt x="1837" y="476"/>
                    </a:lnTo>
                    <a:lnTo>
                      <a:pt x="1828" y="492"/>
                    </a:lnTo>
                    <a:lnTo>
                      <a:pt x="1818" y="507"/>
                    </a:lnTo>
                    <a:lnTo>
                      <a:pt x="1807" y="522"/>
                    </a:lnTo>
                    <a:lnTo>
                      <a:pt x="1793" y="536"/>
                    </a:lnTo>
                    <a:lnTo>
                      <a:pt x="1780" y="549"/>
                    </a:lnTo>
                    <a:lnTo>
                      <a:pt x="1766" y="560"/>
                    </a:lnTo>
                    <a:lnTo>
                      <a:pt x="1751" y="570"/>
                    </a:lnTo>
                    <a:lnTo>
                      <a:pt x="1736" y="579"/>
                    </a:lnTo>
                    <a:lnTo>
                      <a:pt x="1719" y="587"/>
                    </a:lnTo>
                    <a:lnTo>
                      <a:pt x="1703" y="592"/>
                    </a:lnTo>
                    <a:lnTo>
                      <a:pt x="1419" y="710"/>
                    </a:lnTo>
                    <a:lnTo>
                      <a:pt x="1404" y="717"/>
                    </a:lnTo>
                    <a:lnTo>
                      <a:pt x="1387" y="723"/>
                    </a:lnTo>
                    <a:lnTo>
                      <a:pt x="1370" y="728"/>
                    </a:lnTo>
                    <a:lnTo>
                      <a:pt x="1352" y="731"/>
                    </a:lnTo>
                    <a:lnTo>
                      <a:pt x="1334" y="733"/>
                    </a:lnTo>
                    <a:lnTo>
                      <a:pt x="1316" y="733"/>
                    </a:lnTo>
                    <a:lnTo>
                      <a:pt x="1297" y="733"/>
                    </a:lnTo>
                    <a:lnTo>
                      <a:pt x="1278" y="731"/>
                    </a:lnTo>
                    <a:lnTo>
                      <a:pt x="1261" y="727"/>
                    </a:lnTo>
                    <a:lnTo>
                      <a:pt x="1243" y="723"/>
                    </a:lnTo>
                    <a:lnTo>
                      <a:pt x="1225" y="717"/>
                    </a:lnTo>
                    <a:lnTo>
                      <a:pt x="1208" y="710"/>
                    </a:lnTo>
                    <a:lnTo>
                      <a:pt x="1193" y="702"/>
                    </a:lnTo>
                    <a:lnTo>
                      <a:pt x="1178" y="692"/>
                    </a:lnTo>
                    <a:lnTo>
                      <a:pt x="1164" y="682"/>
                    </a:lnTo>
                    <a:lnTo>
                      <a:pt x="1150" y="669"/>
                    </a:lnTo>
                    <a:lnTo>
                      <a:pt x="1005" y="525"/>
                    </a:lnTo>
                    <a:lnTo>
                      <a:pt x="993" y="514"/>
                    </a:lnTo>
                    <a:lnTo>
                      <a:pt x="979" y="504"/>
                    </a:lnTo>
                    <a:lnTo>
                      <a:pt x="965" y="495"/>
                    </a:lnTo>
                    <a:lnTo>
                      <a:pt x="950" y="489"/>
                    </a:lnTo>
                    <a:lnTo>
                      <a:pt x="934" y="483"/>
                    </a:lnTo>
                    <a:lnTo>
                      <a:pt x="918" y="479"/>
                    </a:lnTo>
                    <a:lnTo>
                      <a:pt x="902" y="477"/>
                    </a:lnTo>
                    <a:lnTo>
                      <a:pt x="886" y="476"/>
                    </a:lnTo>
                    <a:lnTo>
                      <a:pt x="869" y="477"/>
                    </a:lnTo>
                    <a:lnTo>
                      <a:pt x="853" y="479"/>
                    </a:lnTo>
                    <a:lnTo>
                      <a:pt x="837" y="483"/>
                    </a:lnTo>
                    <a:lnTo>
                      <a:pt x="822" y="489"/>
                    </a:lnTo>
                    <a:lnTo>
                      <a:pt x="807" y="495"/>
                    </a:lnTo>
                    <a:lnTo>
                      <a:pt x="792" y="504"/>
                    </a:lnTo>
                    <a:lnTo>
                      <a:pt x="779" y="514"/>
                    </a:lnTo>
                    <a:lnTo>
                      <a:pt x="766" y="525"/>
                    </a:lnTo>
                    <a:lnTo>
                      <a:pt x="527" y="765"/>
                    </a:lnTo>
                    <a:lnTo>
                      <a:pt x="514" y="778"/>
                    </a:lnTo>
                    <a:lnTo>
                      <a:pt x="504" y="792"/>
                    </a:lnTo>
                    <a:lnTo>
                      <a:pt x="496" y="806"/>
                    </a:lnTo>
                    <a:lnTo>
                      <a:pt x="489" y="822"/>
                    </a:lnTo>
                    <a:lnTo>
                      <a:pt x="484" y="837"/>
                    </a:lnTo>
                    <a:lnTo>
                      <a:pt x="480" y="853"/>
                    </a:lnTo>
                    <a:lnTo>
                      <a:pt x="477" y="869"/>
                    </a:lnTo>
                    <a:lnTo>
                      <a:pt x="477" y="886"/>
                    </a:lnTo>
                    <a:lnTo>
                      <a:pt x="477" y="902"/>
                    </a:lnTo>
                    <a:lnTo>
                      <a:pt x="480" y="918"/>
                    </a:lnTo>
                    <a:lnTo>
                      <a:pt x="484" y="933"/>
                    </a:lnTo>
                    <a:lnTo>
                      <a:pt x="489" y="949"/>
                    </a:lnTo>
                    <a:lnTo>
                      <a:pt x="496" y="965"/>
                    </a:lnTo>
                    <a:lnTo>
                      <a:pt x="504" y="979"/>
                    </a:lnTo>
                    <a:lnTo>
                      <a:pt x="514" y="992"/>
                    </a:lnTo>
                    <a:lnTo>
                      <a:pt x="527" y="1005"/>
                    </a:lnTo>
                    <a:lnTo>
                      <a:pt x="670" y="1149"/>
                    </a:lnTo>
                    <a:lnTo>
                      <a:pt x="682" y="1162"/>
                    </a:lnTo>
                    <a:lnTo>
                      <a:pt x="693" y="1177"/>
                    </a:lnTo>
                    <a:lnTo>
                      <a:pt x="702" y="1192"/>
                    </a:lnTo>
                    <a:lnTo>
                      <a:pt x="710" y="1208"/>
                    </a:lnTo>
                    <a:lnTo>
                      <a:pt x="717" y="1224"/>
                    </a:lnTo>
                    <a:lnTo>
                      <a:pt x="723" y="1242"/>
                    </a:lnTo>
                    <a:lnTo>
                      <a:pt x="728" y="1260"/>
                    </a:lnTo>
                    <a:lnTo>
                      <a:pt x="732" y="1278"/>
                    </a:lnTo>
                    <a:lnTo>
                      <a:pt x="734" y="1296"/>
                    </a:lnTo>
                    <a:lnTo>
                      <a:pt x="735" y="1315"/>
                    </a:lnTo>
                    <a:lnTo>
                      <a:pt x="734" y="1333"/>
                    </a:lnTo>
                    <a:lnTo>
                      <a:pt x="732" y="1351"/>
                    </a:lnTo>
                    <a:lnTo>
                      <a:pt x="728" y="1369"/>
                    </a:lnTo>
                    <a:lnTo>
                      <a:pt x="723" y="1387"/>
                    </a:lnTo>
                    <a:lnTo>
                      <a:pt x="717" y="1403"/>
                    </a:lnTo>
                    <a:lnTo>
                      <a:pt x="710" y="1419"/>
                    </a:lnTo>
                    <a:lnTo>
                      <a:pt x="594" y="1703"/>
                    </a:lnTo>
                    <a:lnTo>
                      <a:pt x="587" y="1719"/>
                    </a:lnTo>
                    <a:lnTo>
                      <a:pt x="579" y="1736"/>
                    </a:lnTo>
                    <a:lnTo>
                      <a:pt x="570" y="1751"/>
                    </a:lnTo>
                    <a:lnTo>
                      <a:pt x="560" y="1766"/>
                    </a:lnTo>
                    <a:lnTo>
                      <a:pt x="549" y="1780"/>
                    </a:lnTo>
                    <a:lnTo>
                      <a:pt x="536" y="1793"/>
                    </a:lnTo>
                    <a:lnTo>
                      <a:pt x="523" y="1806"/>
                    </a:lnTo>
                    <a:lnTo>
                      <a:pt x="508" y="1818"/>
                    </a:lnTo>
                    <a:lnTo>
                      <a:pt x="493" y="1828"/>
                    </a:lnTo>
                    <a:lnTo>
                      <a:pt x="477" y="1837"/>
                    </a:lnTo>
                    <a:lnTo>
                      <a:pt x="460" y="1845"/>
                    </a:lnTo>
                    <a:lnTo>
                      <a:pt x="443" y="1852"/>
                    </a:lnTo>
                    <a:lnTo>
                      <a:pt x="426" y="1857"/>
                    </a:lnTo>
                    <a:lnTo>
                      <a:pt x="409" y="1861"/>
                    </a:lnTo>
                    <a:lnTo>
                      <a:pt x="391" y="1864"/>
                    </a:lnTo>
                    <a:lnTo>
                      <a:pt x="373" y="1865"/>
                    </a:lnTo>
                    <a:lnTo>
                      <a:pt x="170" y="1864"/>
                    </a:lnTo>
                    <a:lnTo>
                      <a:pt x="152" y="1865"/>
                    </a:lnTo>
                    <a:lnTo>
                      <a:pt x="136" y="1868"/>
                    </a:lnTo>
                    <a:lnTo>
                      <a:pt x="120" y="1873"/>
                    </a:lnTo>
                    <a:lnTo>
                      <a:pt x="104" y="1879"/>
                    </a:lnTo>
                    <a:lnTo>
                      <a:pt x="89" y="1886"/>
                    </a:lnTo>
                    <a:lnTo>
                      <a:pt x="75" y="1894"/>
                    </a:lnTo>
                    <a:lnTo>
                      <a:pt x="62" y="1904"/>
                    </a:lnTo>
                    <a:lnTo>
                      <a:pt x="50" y="1915"/>
                    </a:lnTo>
                    <a:lnTo>
                      <a:pt x="39" y="1926"/>
                    </a:lnTo>
                    <a:lnTo>
                      <a:pt x="30" y="1939"/>
                    </a:lnTo>
                    <a:lnTo>
                      <a:pt x="20" y="1954"/>
                    </a:lnTo>
                    <a:lnTo>
                      <a:pt x="13" y="1969"/>
                    </a:lnTo>
                    <a:lnTo>
                      <a:pt x="8" y="1984"/>
                    </a:lnTo>
                    <a:lnTo>
                      <a:pt x="3" y="2000"/>
                    </a:lnTo>
                    <a:lnTo>
                      <a:pt x="1" y="2018"/>
                    </a:lnTo>
                    <a:lnTo>
                      <a:pt x="0" y="2035"/>
                    </a:lnTo>
                    <a:lnTo>
                      <a:pt x="0" y="2374"/>
                    </a:lnTo>
                    <a:lnTo>
                      <a:pt x="1" y="2391"/>
                    </a:lnTo>
                    <a:lnTo>
                      <a:pt x="3" y="2408"/>
                    </a:lnTo>
                    <a:lnTo>
                      <a:pt x="8" y="2424"/>
                    </a:lnTo>
                    <a:lnTo>
                      <a:pt x="13" y="2440"/>
                    </a:lnTo>
                    <a:lnTo>
                      <a:pt x="20" y="2454"/>
                    </a:lnTo>
                    <a:lnTo>
                      <a:pt x="30" y="2468"/>
                    </a:lnTo>
                    <a:lnTo>
                      <a:pt x="39" y="2481"/>
                    </a:lnTo>
                    <a:lnTo>
                      <a:pt x="50" y="2493"/>
                    </a:lnTo>
                    <a:lnTo>
                      <a:pt x="62" y="2504"/>
                    </a:lnTo>
                    <a:lnTo>
                      <a:pt x="75" y="2515"/>
                    </a:lnTo>
                    <a:lnTo>
                      <a:pt x="89" y="2523"/>
                    </a:lnTo>
                    <a:lnTo>
                      <a:pt x="104" y="2530"/>
                    </a:lnTo>
                    <a:lnTo>
                      <a:pt x="120" y="2536"/>
                    </a:lnTo>
                    <a:lnTo>
                      <a:pt x="136" y="2540"/>
                    </a:lnTo>
                    <a:lnTo>
                      <a:pt x="152" y="2542"/>
                    </a:lnTo>
                    <a:lnTo>
                      <a:pt x="170" y="2543"/>
                    </a:lnTo>
                    <a:lnTo>
                      <a:pt x="373" y="2543"/>
                    </a:lnTo>
                    <a:lnTo>
                      <a:pt x="391" y="2544"/>
                    </a:lnTo>
                    <a:lnTo>
                      <a:pt x="408" y="2547"/>
                    </a:lnTo>
                    <a:lnTo>
                      <a:pt x="426" y="2551"/>
                    </a:lnTo>
                    <a:lnTo>
                      <a:pt x="443" y="2556"/>
                    </a:lnTo>
                    <a:lnTo>
                      <a:pt x="460" y="2563"/>
                    </a:lnTo>
                    <a:lnTo>
                      <a:pt x="477" y="2571"/>
                    </a:lnTo>
                    <a:lnTo>
                      <a:pt x="492" y="2581"/>
                    </a:lnTo>
                    <a:lnTo>
                      <a:pt x="507" y="2591"/>
                    </a:lnTo>
                    <a:lnTo>
                      <a:pt x="523" y="2603"/>
                    </a:lnTo>
                    <a:lnTo>
                      <a:pt x="536" y="2615"/>
                    </a:lnTo>
                    <a:lnTo>
                      <a:pt x="549" y="2628"/>
                    </a:lnTo>
                    <a:lnTo>
                      <a:pt x="560" y="2642"/>
                    </a:lnTo>
                    <a:lnTo>
                      <a:pt x="570" y="2658"/>
                    </a:lnTo>
                    <a:lnTo>
                      <a:pt x="579" y="2673"/>
                    </a:lnTo>
                    <a:lnTo>
                      <a:pt x="586" y="2689"/>
                    </a:lnTo>
                    <a:lnTo>
                      <a:pt x="593" y="2705"/>
                    </a:lnTo>
                    <a:lnTo>
                      <a:pt x="710" y="2989"/>
                    </a:lnTo>
                    <a:lnTo>
                      <a:pt x="717" y="3006"/>
                    </a:lnTo>
                    <a:lnTo>
                      <a:pt x="723" y="3022"/>
                    </a:lnTo>
                    <a:lnTo>
                      <a:pt x="728" y="3039"/>
                    </a:lnTo>
                    <a:lnTo>
                      <a:pt x="732" y="3057"/>
                    </a:lnTo>
                    <a:lnTo>
                      <a:pt x="734" y="3075"/>
                    </a:lnTo>
                    <a:lnTo>
                      <a:pt x="735" y="3094"/>
                    </a:lnTo>
                    <a:lnTo>
                      <a:pt x="734" y="3112"/>
                    </a:lnTo>
                    <a:lnTo>
                      <a:pt x="732" y="3130"/>
                    </a:lnTo>
                    <a:lnTo>
                      <a:pt x="727" y="3149"/>
                    </a:lnTo>
                    <a:lnTo>
                      <a:pt x="723" y="3166"/>
                    </a:lnTo>
                    <a:lnTo>
                      <a:pt x="717" y="3184"/>
                    </a:lnTo>
                    <a:lnTo>
                      <a:pt x="710" y="3200"/>
                    </a:lnTo>
                    <a:lnTo>
                      <a:pt x="702" y="3217"/>
                    </a:lnTo>
                    <a:lnTo>
                      <a:pt x="693" y="3232"/>
                    </a:lnTo>
                    <a:lnTo>
                      <a:pt x="682" y="3246"/>
                    </a:lnTo>
                    <a:lnTo>
                      <a:pt x="670" y="3259"/>
                    </a:lnTo>
                    <a:lnTo>
                      <a:pt x="526" y="3403"/>
                    </a:lnTo>
                    <a:lnTo>
                      <a:pt x="514" y="3415"/>
                    </a:lnTo>
                    <a:lnTo>
                      <a:pt x="504" y="3430"/>
                    </a:lnTo>
                    <a:lnTo>
                      <a:pt x="496" y="3444"/>
                    </a:lnTo>
                    <a:lnTo>
                      <a:pt x="489" y="3459"/>
                    </a:lnTo>
                    <a:lnTo>
                      <a:pt x="483" y="3474"/>
                    </a:lnTo>
                    <a:lnTo>
                      <a:pt x="480" y="3490"/>
                    </a:lnTo>
                    <a:lnTo>
                      <a:pt x="477" y="3507"/>
                    </a:lnTo>
                    <a:lnTo>
                      <a:pt x="477" y="3523"/>
                    </a:lnTo>
                    <a:lnTo>
                      <a:pt x="477" y="3539"/>
                    </a:lnTo>
                    <a:lnTo>
                      <a:pt x="480" y="3555"/>
                    </a:lnTo>
                    <a:lnTo>
                      <a:pt x="483" y="3572"/>
                    </a:lnTo>
                    <a:lnTo>
                      <a:pt x="489" y="3587"/>
                    </a:lnTo>
                    <a:lnTo>
                      <a:pt x="496" y="3602"/>
                    </a:lnTo>
                    <a:lnTo>
                      <a:pt x="504" y="3616"/>
                    </a:lnTo>
                    <a:lnTo>
                      <a:pt x="514" y="3630"/>
                    </a:lnTo>
                    <a:lnTo>
                      <a:pt x="526" y="3643"/>
                    </a:lnTo>
                    <a:lnTo>
                      <a:pt x="766" y="3883"/>
                    </a:lnTo>
                    <a:lnTo>
                      <a:pt x="779" y="3894"/>
                    </a:lnTo>
                    <a:lnTo>
                      <a:pt x="792" y="3904"/>
                    </a:lnTo>
                    <a:lnTo>
                      <a:pt x="807" y="3913"/>
                    </a:lnTo>
                    <a:lnTo>
                      <a:pt x="822" y="3921"/>
                    </a:lnTo>
                    <a:lnTo>
                      <a:pt x="837" y="3926"/>
                    </a:lnTo>
                    <a:lnTo>
                      <a:pt x="853" y="3930"/>
                    </a:lnTo>
                    <a:lnTo>
                      <a:pt x="869" y="3932"/>
                    </a:lnTo>
                    <a:lnTo>
                      <a:pt x="886" y="3933"/>
                    </a:lnTo>
                    <a:lnTo>
                      <a:pt x="902" y="3932"/>
                    </a:lnTo>
                    <a:lnTo>
                      <a:pt x="918" y="3930"/>
                    </a:lnTo>
                    <a:lnTo>
                      <a:pt x="934" y="3926"/>
                    </a:lnTo>
                    <a:lnTo>
                      <a:pt x="950" y="3921"/>
                    </a:lnTo>
                    <a:lnTo>
                      <a:pt x="965" y="3913"/>
                    </a:lnTo>
                    <a:lnTo>
                      <a:pt x="979" y="3904"/>
                    </a:lnTo>
                    <a:lnTo>
                      <a:pt x="993" y="3894"/>
                    </a:lnTo>
                    <a:lnTo>
                      <a:pt x="1005" y="3883"/>
                    </a:lnTo>
                    <a:lnTo>
                      <a:pt x="1150" y="3739"/>
                    </a:lnTo>
                    <a:lnTo>
                      <a:pt x="1163" y="3727"/>
                    </a:lnTo>
                    <a:lnTo>
                      <a:pt x="1177" y="3717"/>
                    </a:lnTo>
                    <a:lnTo>
                      <a:pt x="1192" y="3706"/>
                    </a:lnTo>
                    <a:lnTo>
                      <a:pt x="1208" y="3698"/>
                    </a:lnTo>
                    <a:lnTo>
                      <a:pt x="1225" y="3691"/>
                    </a:lnTo>
                    <a:lnTo>
                      <a:pt x="1243" y="3685"/>
                    </a:lnTo>
                    <a:lnTo>
                      <a:pt x="1260" y="3681"/>
                    </a:lnTo>
                    <a:lnTo>
                      <a:pt x="1278" y="3678"/>
                    </a:lnTo>
                    <a:lnTo>
                      <a:pt x="1296" y="3675"/>
                    </a:lnTo>
                    <a:lnTo>
                      <a:pt x="1315" y="3675"/>
                    </a:lnTo>
                    <a:lnTo>
                      <a:pt x="1333" y="3675"/>
                    </a:lnTo>
                    <a:lnTo>
                      <a:pt x="1351" y="3677"/>
                    </a:lnTo>
                    <a:lnTo>
                      <a:pt x="1370" y="3681"/>
                    </a:lnTo>
                    <a:lnTo>
                      <a:pt x="1387" y="3685"/>
                    </a:lnTo>
                    <a:lnTo>
                      <a:pt x="1403" y="3691"/>
                    </a:lnTo>
                    <a:lnTo>
                      <a:pt x="1419" y="3699"/>
                    </a:lnTo>
                    <a:lnTo>
                      <a:pt x="1703" y="3816"/>
                    </a:lnTo>
                    <a:lnTo>
                      <a:pt x="1719" y="3822"/>
                    </a:lnTo>
                    <a:lnTo>
                      <a:pt x="1736" y="3829"/>
                    </a:lnTo>
                    <a:lnTo>
                      <a:pt x="1751" y="3838"/>
                    </a:lnTo>
                    <a:lnTo>
                      <a:pt x="1766" y="3848"/>
                    </a:lnTo>
                    <a:lnTo>
                      <a:pt x="1780" y="3861"/>
                    </a:lnTo>
                    <a:lnTo>
                      <a:pt x="1793" y="3873"/>
                    </a:lnTo>
                    <a:lnTo>
                      <a:pt x="1807" y="3887"/>
                    </a:lnTo>
                    <a:lnTo>
                      <a:pt x="1818" y="3901"/>
                    </a:lnTo>
                    <a:lnTo>
                      <a:pt x="1828" y="3916"/>
                    </a:lnTo>
                    <a:lnTo>
                      <a:pt x="1837" y="3933"/>
                    </a:lnTo>
                    <a:lnTo>
                      <a:pt x="1845" y="3949"/>
                    </a:lnTo>
                    <a:lnTo>
                      <a:pt x="1852" y="3966"/>
                    </a:lnTo>
                    <a:lnTo>
                      <a:pt x="1858" y="3983"/>
                    </a:lnTo>
                    <a:lnTo>
                      <a:pt x="1861" y="4001"/>
                    </a:lnTo>
                    <a:lnTo>
                      <a:pt x="1864" y="4019"/>
                    </a:lnTo>
                    <a:lnTo>
                      <a:pt x="1866" y="4036"/>
                    </a:lnTo>
                    <a:lnTo>
                      <a:pt x="1866" y="4239"/>
                    </a:lnTo>
                    <a:lnTo>
                      <a:pt x="1867" y="4256"/>
                    </a:lnTo>
                    <a:lnTo>
                      <a:pt x="1869" y="4272"/>
                    </a:lnTo>
                    <a:lnTo>
                      <a:pt x="1873" y="4289"/>
                    </a:lnTo>
                    <a:lnTo>
                      <a:pt x="1879" y="4305"/>
                    </a:lnTo>
                    <a:lnTo>
                      <a:pt x="1886" y="4319"/>
                    </a:lnTo>
                    <a:lnTo>
                      <a:pt x="1894" y="4333"/>
                    </a:lnTo>
                    <a:lnTo>
                      <a:pt x="1904" y="4347"/>
                    </a:lnTo>
                    <a:lnTo>
                      <a:pt x="1915" y="4359"/>
                    </a:lnTo>
                    <a:lnTo>
                      <a:pt x="1927" y="4370"/>
                    </a:lnTo>
                    <a:lnTo>
                      <a:pt x="1941" y="4379"/>
                    </a:lnTo>
                    <a:lnTo>
                      <a:pt x="1954" y="4388"/>
                    </a:lnTo>
                    <a:lnTo>
                      <a:pt x="1969" y="4395"/>
                    </a:lnTo>
                    <a:lnTo>
                      <a:pt x="1984" y="4400"/>
                    </a:lnTo>
                    <a:lnTo>
                      <a:pt x="2000" y="4405"/>
                    </a:lnTo>
                    <a:lnTo>
                      <a:pt x="2018" y="4407"/>
                    </a:lnTo>
                    <a:lnTo>
                      <a:pt x="2035" y="4408"/>
                    </a:lnTo>
                    <a:lnTo>
                      <a:pt x="2374" y="4408"/>
                    </a:lnTo>
                    <a:lnTo>
                      <a:pt x="2391" y="4407"/>
                    </a:lnTo>
                    <a:lnTo>
                      <a:pt x="2408" y="4405"/>
                    </a:lnTo>
                    <a:lnTo>
                      <a:pt x="2424" y="4400"/>
                    </a:lnTo>
                    <a:lnTo>
                      <a:pt x="2440" y="4395"/>
                    </a:lnTo>
                    <a:lnTo>
                      <a:pt x="2455" y="4388"/>
                    </a:lnTo>
                    <a:lnTo>
                      <a:pt x="2469" y="4379"/>
                    </a:lnTo>
                    <a:lnTo>
                      <a:pt x="2481" y="4370"/>
                    </a:lnTo>
                    <a:lnTo>
                      <a:pt x="2493" y="4359"/>
                    </a:lnTo>
                    <a:lnTo>
                      <a:pt x="2505" y="4347"/>
                    </a:lnTo>
                    <a:lnTo>
                      <a:pt x="2515" y="4333"/>
                    </a:lnTo>
                    <a:lnTo>
                      <a:pt x="2523" y="4319"/>
                    </a:lnTo>
                    <a:lnTo>
                      <a:pt x="2530" y="4305"/>
                    </a:lnTo>
                    <a:lnTo>
                      <a:pt x="2536" y="4289"/>
                    </a:lnTo>
                    <a:lnTo>
                      <a:pt x="2540" y="4272"/>
                    </a:lnTo>
                    <a:lnTo>
                      <a:pt x="2543" y="4256"/>
                    </a:lnTo>
                    <a:lnTo>
                      <a:pt x="2543" y="4239"/>
                    </a:lnTo>
                    <a:lnTo>
                      <a:pt x="2543" y="4036"/>
                    </a:lnTo>
                    <a:lnTo>
                      <a:pt x="2544" y="4019"/>
                    </a:lnTo>
                    <a:lnTo>
                      <a:pt x="2547" y="4001"/>
                    </a:lnTo>
                    <a:lnTo>
                      <a:pt x="2551" y="3983"/>
                    </a:lnTo>
                    <a:lnTo>
                      <a:pt x="2556" y="3966"/>
                    </a:lnTo>
                    <a:lnTo>
                      <a:pt x="2563" y="3949"/>
                    </a:lnTo>
                    <a:lnTo>
                      <a:pt x="2571" y="3933"/>
                    </a:lnTo>
                    <a:lnTo>
                      <a:pt x="2581" y="3916"/>
                    </a:lnTo>
                    <a:lnTo>
                      <a:pt x="2591" y="3901"/>
                    </a:lnTo>
                    <a:lnTo>
                      <a:pt x="2603" y="3887"/>
                    </a:lnTo>
                    <a:lnTo>
                      <a:pt x="2615" y="3873"/>
                    </a:lnTo>
                    <a:lnTo>
                      <a:pt x="2628" y="3861"/>
                    </a:lnTo>
                    <a:lnTo>
                      <a:pt x="2642" y="3848"/>
                    </a:lnTo>
                    <a:lnTo>
                      <a:pt x="2658" y="3838"/>
                    </a:lnTo>
                    <a:lnTo>
                      <a:pt x="2673" y="3829"/>
                    </a:lnTo>
                    <a:lnTo>
                      <a:pt x="2689" y="3822"/>
                    </a:lnTo>
                    <a:lnTo>
                      <a:pt x="2705" y="3816"/>
                    </a:lnTo>
                    <a:lnTo>
                      <a:pt x="2989" y="3699"/>
                    </a:lnTo>
                    <a:lnTo>
                      <a:pt x="3006" y="3691"/>
                    </a:lnTo>
                    <a:lnTo>
                      <a:pt x="3022" y="3685"/>
                    </a:lnTo>
                    <a:lnTo>
                      <a:pt x="3039" y="3681"/>
                    </a:lnTo>
                    <a:lnTo>
                      <a:pt x="3057" y="3677"/>
                    </a:lnTo>
                    <a:lnTo>
                      <a:pt x="3076" y="3675"/>
                    </a:lnTo>
                    <a:lnTo>
                      <a:pt x="3094" y="3675"/>
                    </a:lnTo>
                    <a:lnTo>
                      <a:pt x="3112" y="3675"/>
                    </a:lnTo>
                    <a:lnTo>
                      <a:pt x="3130" y="3678"/>
                    </a:lnTo>
                    <a:lnTo>
                      <a:pt x="3149" y="3681"/>
                    </a:lnTo>
                    <a:lnTo>
                      <a:pt x="3167" y="3685"/>
                    </a:lnTo>
                    <a:lnTo>
                      <a:pt x="3184" y="3691"/>
                    </a:lnTo>
                    <a:lnTo>
                      <a:pt x="3201" y="3698"/>
                    </a:lnTo>
                    <a:lnTo>
                      <a:pt x="3217" y="3706"/>
                    </a:lnTo>
                    <a:lnTo>
                      <a:pt x="3232" y="3717"/>
                    </a:lnTo>
                    <a:lnTo>
                      <a:pt x="3246" y="3727"/>
                    </a:lnTo>
                    <a:lnTo>
                      <a:pt x="3259" y="3739"/>
                    </a:lnTo>
                    <a:lnTo>
                      <a:pt x="3403" y="3883"/>
                    </a:lnTo>
                    <a:lnTo>
                      <a:pt x="3415" y="3894"/>
                    </a:lnTo>
                    <a:lnTo>
                      <a:pt x="3430" y="3904"/>
                    </a:lnTo>
                    <a:lnTo>
                      <a:pt x="3444" y="3913"/>
                    </a:lnTo>
                    <a:lnTo>
                      <a:pt x="3459" y="3921"/>
                    </a:lnTo>
                    <a:lnTo>
                      <a:pt x="3474" y="3926"/>
                    </a:lnTo>
                    <a:lnTo>
                      <a:pt x="3490" y="3930"/>
                    </a:lnTo>
                    <a:lnTo>
                      <a:pt x="3507" y="3932"/>
                    </a:lnTo>
                    <a:lnTo>
                      <a:pt x="3523" y="3933"/>
                    </a:lnTo>
                    <a:lnTo>
                      <a:pt x="3539" y="3932"/>
                    </a:lnTo>
                    <a:lnTo>
                      <a:pt x="3555" y="3930"/>
                    </a:lnTo>
                    <a:lnTo>
                      <a:pt x="3572" y="3926"/>
                    </a:lnTo>
                    <a:lnTo>
                      <a:pt x="3587" y="3921"/>
                    </a:lnTo>
                    <a:lnTo>
                      <a:pt x="3602" y="3913"/>
                    </a:lnTo>
                    <a:lnTo>
                      <a:pt x="3616" y="3904"/>
                    </a:lnTo>
                    <a:lnTo>
                      <a:pt x="3630" y="3894"/>
                    </a:lnTo>
                    <a:lnTo>
                      <a:pt x="3643" y="3883"/>
                    </a:lnTo>
                    <a:lnTo>
                      <a:pt x="3883" y="3643"/>
                    </a:lnTo>
                    <a:lnTo>
                      <a:pt x="3895" y="3630"/>
                    </a:lnTo>
                    <a:lnTo>
                      <a:pt x="3904" y="3616"/>
                    </a:lnTo>
                    <a:lnTo>
                      <a:pt x="3913" y="3602"/>
                    </a:lnTo>
                    <a:lnTo>
                      <a:pt x="3920" y="3587"/>
                    </a:lnTo>
                    <a:lnTo>
                      <a:pt x="3926" y="3572"/>
                    </a:lnTo>
                    <a:lnTo>
                      <a:pt x="3930" y="3555"/>
                    </a:lnTo>
                    <a:lnTo>
                      <a:pt x="3932" y="3539"/>
                    </a:lnTo>
                    <a:lnTo>
                      <a:pt x="3933" y="3523"/>
                    </a:lnTo>
                    <a:lnTo>
                      <a:pt x="3932" y="3507"/>
                    </a:lnTo>
                    <a:lnTo>
                      <a:pt x="3930" y="3490"/>
                    </a:lnTo>
                    <a:lnTo>
                      <a:pt x="3926" y="3474"/>
                    </a:lnTo>
                    <a:lnTo>
                      <a:pt x="3920" y="3459"/>
                    </a:lnTo>
                    <a:lnTo>
                      <a:pt x="3913" y="3444"/>
                    </a:lnTo>
                    <a:lnTo>
                      <a:pt x="3904" y="3430"/>
                    </a:lnTo>
                    <a:lnTo>
                      <a:pt x="3895" y="3415"/>
                    </a:lnTo>
                    <a:lnTo>
                      <a:pt x="3883" y="3403"/>
                    </a:lnTo>
                    <a:lnTo>
                      <a:pt x="3739" y="3259"/>
                    </a:lnTo>
                    <a:lnTo>
                      <a:pt x="3727" y="3246"/>
                    </a:lnTo>
                    <a:lnTo>
                      <a:pt x="3717" y="3232"/>
                    </a:lnTo>
                    <a:lnTo>
                      <a:pt x="3706" y="3217"/>
                    </a:lnTo>
                    <a:lnTo>
                      <a:pt x="3698" y="3200"/>
                    </a:lnTo>
                    <a:lnTo>
                      <a:pt x="3691" y="3184"/>
                    </a:lnTo>
                    <a:lnTo>
                      <a:pt x="3685" y="3166"/>
                    </a:lnTo>
                    <a:lnTo>
                      <a:pt x="3681" y="3149"/>
                    </a:lnTo>
                    <a:lnTo>
                      <a:pt x="3678" y="3130"/>
                    </a:lnTo>
                    <a:lnTo>
                      <a:pt x="3675" y="3112"/>
                    </a:lnTo>
                    <a:lnTo>
                      <a:pt x="3675" y="3094"/>
                    </a:lnTo>
                    <a:lnTo>
                      <a:pt x="3675" y="3075"/>
                    </a:lnTo>
                    <a:lnTo>
                      <a:pt x="3677" y="3057"/>
                    </a:lnTo>
                    <a:lnTo>
                      <a:pt x="3680" y="3039"/>
                    </a:lnTo>
                    <a:lnTo>
                      <a:pt x="3685" y="3022"/>
                    </a:lnTo>
                    <a:lnTo>
                      <a:pt x="3691" y="3006"/>
                    </a:lnTo>
                    <a:lnTo>
                      <a:pt x="3699" y="2989"/>
                    </a:lnTo>
                    <a:lnTo>
                      <a:pt x="3816" y="2705"/>
                    </a:lnTo>
                    <a:lnTo>
                      <a:pt x="3822" y="2689"/>
                    </a:lnTo>
                    <a:lnTo>
                      <a:pt x="3829" y="2673"/>
                    </a:lnTo>
                    <a:lnTo>
                      <a:pt x="3838" y="2658"/>
                    </a:lnTo>
                    <a:lnTo>
                      <a:pt x="3848" y="2642"/>
                    </a:lnTo>
                    <a:lnTo>
                      <a:pt x="3861" y="2628"/>
                    </a:lnTo>
                    <a:lnTo>
                      <a:pt x="3873" y="2615"/>
                    </a:lnTo>
                    <a:lnTo>
                      <a:pt x="3887" y="2603"/>
                    </a:lnTo>
                    <a:lnTo>
                      <a:pt x="3901" y="2591"/>
                    </a:lnTo>
                    <a:lnTo>
                      <a:pt x="3916" y="2581"/>
                    </a:lnTo>
                    <a:lnTo>
                      <a:pt x="3933" y="2571"/>
                    </a:lnTo>
                    <a:lnTo>
                      <a:pt x="3949" y="2563"/>
                    </a:lnTo>
                    <a:lnTo>
                      <a:pt x="3966" y="2556"/>
                    </a:lnTo>
                    <a:lnTo>
                      <a:pt x="3983" y="2551"/>
                    </a:lnTo>
                    <a:lnTo>
                      <a:pt x="4001" y="2547"/>
                    </a:lnTo>
                    <a:lnTo>
                      <a:pt x="4018" y="2544"/>
                    </a:lnTo>
                    <a:lnTo>
                      <a:pt x="4036" y="2543"/>
                    </a:lnTo>
                    <a:lnTo>
                      <a:pt x="4239" y="2543"/>
                    </a:lnTo>
                    <a:lnTo>
                      <a:pt x="4256" y="2543"/>
                    </a:lnTo>
                    <a:lnTo>
                      <a:pt x="4273" y="2540"/>
                    </a:lnTo>
                    <a:lnTo>
                      <a:pt x="4290" y="2536"/>
                    </a:lnTo>
                    <a:lnTo>
                      <a:pt x="4305" y="2530"/>
                    </a:lnTo>
                    <a:lnTo>
                      <a:pt x="4320" y="2523"/>
                    </a:lnTo>
                    <a:lnTo>
                      <a:pt x="4333" y="2515"/>
                    </a:lnTo>
                    <a:lnTo>
                      <a:pt x="4346" y="2504"/>
                    </a:lnTo>
                    <a:lnTo>
                      <a:pt x="4359" y="2493"/>
                    </a:lnTo>
                    <a:lnTo>
                      <a:pt x="4370" y="2481"/>
                    </a:lnTo>
                    <a:lnTo>
                      <a:pt x="4380" y="2469"/>
                    </a:lnTo>
                    <a:lnTo>
                      <a:pt x="4388" y="2455"/>
                    </a:lnTo>
                    <a:lnTo>
                      <a:pt x="4395" y="2440"/>
                    </a:lnTo>
                    <a:lnTo>
                      <a:pt x="4401" y="2424"/>
                    </a:lnTo>
                    <a:lnTo>
                      <a:pt x="4405" y="2408"/>
                    </a:lnTo>
                    <a:lnTo>
                      <a:pt x="4407" y="2391"/>
                    </a:lnTo>
                    <a:lnTo>
                      <a:pt x="4408" y="2374"/>
                    </a:lnTo>
                    <a:lnTo>
                      <a:pt x="4408" y="2035"/>
                    </a:lnTo>
                    <a:lnTo>
                      <a:pt x="4407" y="2018"/>
                    </a:lnTo>
                    <a:lnTo>
                      <a:pt x="4405" y="2000"/>
                    </a:lnTo>
                    <a:lnTo>
                      <a:pt x="4401" y="1984"/>
                    </a:lnTo>
                    <a:lnTo>
                      <a:pt x="4395" y="1969"/>
                    </a:lnTo>
                    <a:lnTo>
                      <a:pt x="4388" y="1954"/>
                    </a:lnTo>
                    <a:lnTo>
                      <a:pt x="4380" y="1939"/>
                    </a:lnTo>
                    <a:lnTo>
                      <a:pt x="4370" y="1926"/>
                    </a:lnTo>
                    <a:lnTo>
                      <a:pt x="4359" y="1915"/>
                    </a:lnTo>
                    <a:lnTo>
                      <a:pt x="4346" y="1904"/>
                    </a:lnTo>
                    <a:lnTo>
                      <a:pt x="4333" y="1894"/>
                    </a:lnTo>
                    <a:lnTo>
                      <a:pt x="4320" y="1886"/>
                    </a:lnTo>
                    <a:lnTo>
                      <a:pt x="4305" y="1879"/>
                    </a:lnTo>
                    <a:lnTo>
                      <a:pt x="4290" y="1873"/>
                    </a:lnTo>
                    <a:lnTo>
                      <a:pt x="4273" y="1868"/>
                    </a:lnTo>
                    <a:lnTo>
                      <a:pt x="4256" y="1865"/>
                    </a:lnTo>
                    <a:lnTo>
                      <a:pt x="4239" y="1864"/>
                    </a:lnTo>
                    <a:close/>
                    <a:moveTo>
                      <a:pt x="3052" y="2204"/>
                    </a:moveTo>
                    <a:lnTo>
                      <a:pt x="3052" y="2204"/>
                    </a:lnTo>
                    <a:lnTo>
                      <a:pt x="3051" y="2248"/>
                    </a:lnTo>
                    <a:lnTo>
                      <a:pt x="3048" y="2290"/>
                    </a:lnTo>
                    <a:lnTo>
                      <a:pt x="3043" y="2333"/>
                    </a:lnTo>
                    <a:lnTo>
                      <a:pt x="3035" y="2375"/>
                    </a:lnTo>
                    <a:lnTo>
                      <a:pt x="3026" y="2415"/>
                    </a:lnTo>
                    <a:lnTo>
                      <a:pt x="3015" y="2456"/>
                    </a:lnTo>
                    <a:lnTo>
                      <a:pt x="3002" y="2495"/>
                    </a:lnTo>
                    <a:lnTo>
                      <a:pt x="2986" y="2534"/>
                    </a:lnTo>
                    <a:lnTo>
                      <a:pt x="2969" y="2571"/>
                    </a:lnTo>
                    <a:lnTo>
                      <a:pt x="2950" y="2608"/>
                    </a:lnTo>
                    <a:lnTo>
                      <a:pt x="2929" y="2643"/>
                    </a:lnTo>
                    <a:lnTo>
                      <a:pt x="2908" y="2678"/>
                    </a:lnTo>
                    <a:lnTo>
                      <a:pt x="2884" y="2711"/>
                    </a:lnTo>
                    <a:lnTo>
                      <a:pt x="2858" y="2743"/>
                    </a:lnTo>
                    <a:lnTo>
                      <a:pt x="2832" y="2774"/>
                    </a:lnTo>
                    <a:lnTo>
                      <a:pt x="2805" y="2804"/>
                    </a:lnTo>
                    <a:lnTo>
                      <a:pt x="2775" y="2831"/>
                    </a:lnTo>
                    <a:lnTo>
                      <a:pt x="2744" y="2858"/>
                    </a:lnTo>
                    <a:lnTo>
                      <a:pt x="2712" y="2883"/>
                    </a:lnTo>
                    <a:lnTo>
                      <a:pt x="2679" y="2907"/>
                    </a:lnTo>
                    <a:lnTo>
                      <a:pt x="2644" y="2928"/>
                    </a:lnTo>
                    <a:lnTo>
                      <a:pt x="2609" y="2949"/>
                    </a:lnTo>
                    <a:lnTo>
                      <a:pt x="2572" y="2968"/>
                    </a:lnTo>
                    <a:lnTo>
                      <a:pt x="2535" y="2985"/>
                    </a:lnTo>
                    <a:lnTo>
                      <a:pt x="2496" y="3000"/>
                    </a:lnTo>
                    <a:lnTo>
                      <a:pt x="2457" y="3014"/>
                    </a:lnTo>
                    <a:lnTo>
                      <a:pt x="2416" y="3025"/>
                    </a:lnTo>
                    <a:lnTo>
                      <a:pt x="2376" y="3034"/>
                    </a:lnTo>
                    <a:lnTo>
                      <a:pt x="2334" y="3042"/>
                    </a:lnTo>
                    <a:lnTo>
                      <a:pt x="2292" y="3047"/>
                    </a:lnTo>
                    <a:lnTo>
                      <a:pt x="2249" y="3050"/>
                    </a:lnTo>
                    <a:lnTo>
                      <a:pt x="2205" y="3051"/>
                    </a:lnTo>
                    <a:lnTo>
                      <a:pt x="2162" y="3050"/>
                    </a:lnTo>
                    <a:lnTo>
                      <a:pt x="2118" y="3047"/>
                    </a:lnTo>
                    <a:lnTo>
                      <a:pt x="2075" y="3042"/>
                    </a:lnTo>
                    <a:lnTo>
                      <a:pt x="2034" y="3034"/>
                    </a:lnTo>
                    <a:lnTo>
                      <a:pt x="1993" y="3025"/>
                    </a:lnTo>
                    <a:lnTo>
                      <a:pt x="1953" y="3014"/>
                    </a:lnTo>
                    <a:lnTo>
                      <a:pt x="1913" y="3000"/>
                    </a:lnTo>
                    <a:lnTo>
                      <a:pt x="1875" y="2985"/>
                    </a:lnTo>
                    <a:lnTo>
                      <a:pt x="1837" y="2968"/>
                    </a:lnTo>
                    <a:lnTo>
                      <a:pt x="1801" y="2949"/>
                    </a:lnTo>
                    <a:lnTo>
                      <a:pt x="1765" y="2928"/>
                    </a:lnTo>
                    <a:lnTo>
                      <a:pt x="1731" y="2907"/>
                    </a:lnTo>
                    <a:lnTo>
                      <a:pt x="1697" y="2883"/>
                    </a:lnTo>
                    <a:lnTo>
                      <a:pt x="1666" y="2858"/>
                    </a:lnTo>
                    <a:lnTo>
                      <a:pt x="1635" y="2831"/>
                    </a:lnTo>
                    <a:lnTo>
                      <a:pt x="1605" y="2804"/>
                    </a:lnTo>
                    <a:lnTo>
                      <a:pt x="1577" y="2774"/>
                    </a:lnTo>
                    <a:lnTo>
                      <a:pt x="1551" y="2743"/>
                    </a:lnTo>
                    <a:lnTo>
                      <a:pt x="1526" y="2711"/>
                    </a:lnTo>
                    <a:lnTo>
                      <a:pt x="1501" y="2678"/>
                    </a:lnTo>
                    <a:lnTo>
                      <a:pt x="1480" y="2643"/>
                    </a:lnTo>
                    <a:lnTo>
                      <a:pt x="1460" y="2608"/>
                    </a:lnTo>
                    <a:lnTo>
                      <a:pt x="1441" y="2571"/>
                    </a:lnTo>
                    <a:lnTo>
                      <a:pt x="1423" y="2534"/>
                    </a:lnTo>
                    <a:lnTo>
                      <a:pt x="1408" y="2495"/>
                    </a:lnTo>
                    <a:lnTo>
                      <a:pt x="1395" y="2456"/>
                    </a:lnTo>
                    <a:lnTo>
                      <a:pt x="1384" y="2415"/>
                    </a:lnTo>
                    <a:lnTo>
                      <a:pt x="1375" y="2375"/>
                    </a:lnTo>
                    <a:lnTo>
                      <a:pt x="1366" y="2333"/>
                    </a:lnTo>
                    <a:lnTo>
                      <a:pt x="1361" y="2290"/>
                    </a:lnTo>
                    <a:lnTo>
                      <a:pt x="1358" y="2248"/>
                    </a:lnTo>
                    <a:lnTo>
                      <a:pt x="1357" y="2204"/>
                    </a:lnTo>
                    <a:lnTo>
                      <a:pt x="1358" y="2161"/>
                    </a:lnTo>
                    <a:lnTo>
                      <a:pt x="1361" y="2117"/>
                    </a:lnTo>
                    <a:lnTo>
                      <a:pt x="1366" y="2074"/>
                    </a:lnTo>
                    <a:lnTo>
                      <a:pt x="1375" y="2033"/>
                    </a:lnTo>
                    <a:lnTo>
                      <a:pt x="1384" y="1992"/>
                    </a:lnTo>
                    <a:lnTo>
                      <a:pt x="1395" y="1952"/>
                    </a:lnTo>
                    <a:lnTo>
                      <a:pt x="1408" y="1912"/>
                    </a:lnTo>
                    <a:lnTo>
                      <a:pt x="1423" y="1874"/>
                    </a:lnTo>
                    <a:lnTo>
                      <a:pt x="1441" y="1836"/>
                    </a:lnTo>
                    <a:lnTo>
                      <a:pt x="1460" y="1799"/>
                    </a:lnTo>
                    <a:lnTo>
                      <a:pt x="1480" y="1764"/>
                    </a:lnTo>
                    <a:lnTo>
                      <a:pt x="1501" y="1729"/>
                    </a:lnTo>
                    <a:lnTo>
                      <a:pt x="1526" y="1697"/>
                    </a:lnTo>
                    <a:lnTo>
                      <a:pt x="1551" y="1665"/>
                    </a:lnTo>
                    <a:lnTo>
                      <a:pt x="1577" y="1634"/>
                    </a:lnTo>
                    <a:lnTo>
                      <a:pt x="1605" y="1605"/>
                    </a:lnTo>
                    <a:lnTo>
                      <a:pt x="1635" y="1576"/>
                    </a:lnTo>
                    <a:lnTo>
                      <a:pt x="1666" y="1550"/>
                    </a:lnTo>
                    <a:lnTo>
                      <a:pt x="1697" y="1525"/>
                    </a:lnTo>
                    <a:lnTo>
                      <a:pt x="1731" y="1501"/>
                    </a:lnTo>
                    <a:lnTo>
                      <a:pt x="1765" y="1479"/>
                    </a:lnTo>
                    <a:lnTo>
                      <a:pt x="1801" y="1459"/>
                    </a:lnTo>
                    <a:lnTo>
                      <a:pt x="1837" y="1439"/>
                    </a:lnTo>
                    <a:lnTo>
                      <a:pt x="1875" y="1423"/>
                    </a:lnTo>
                    <a:lnTo>
                      <a:pt x="1913" y="1408"/>
                    </a:lnTo>
                    <a:lnTo>
                      <a:pt x="1953" y="1394"/>
                    </a:lnTo>
                    <a:lnTo>
                      <a:pt x="1993" y="1383"/>
                    </a:lnTo>
                    <a:lnTo>
                      <a:pt x="2034" y="1373"/>
                    </a:lnTo>
                    <a:lnTo>
                      <a:pt x="2075" y="1365"/>
                    </a:lnTo>
                    <a:lnTo>
                      <a:pt x="2118" y="1360"/>
                    </a:lnTo>
                    <a:lnTo>
                      <a:pt x="2162" y="1357"/>
                    </a:lnTo>
                    <a:lnTo>
                      <a:pt x="2205" y="1356"/>
                    </a:lnTo>
                    <a:lnTo>
                      <a:pt x="2249" y="1357"/>
                    </a:lnTo>
                    <a:lnTo>
                      <a:pt x="2292" y="1360"/>
                    </a:lnTo>
                    <a:lnTo>
                      <a:pt x="2334" y="1365"/>
                    </a:lnTo>
                    <a:lnTo>
                      <a:pt x="2376" y="1373"/>
                    </a:lnTo>
                    <a:lnTo>
                      <a:pt x="2416" y="1383"/>
                    </a:lnTo>
                    <a:lnTo>
                      <a:pt x="2457" y="1394"/>
                    </a:lnTo>
                    <a:lnTo>
                      <a:pt x="2496" y="1408"/>
                    </a:lnTo>
                    <a:lnTo>
                      <a:pt x="2535" y="1423"/>
                    </a:lnTo>
                    <a:lnTo>
                      <a:pt x="2572" y="1439"/>
                    </a:lnTo>
                    <a:lnTo>
                      <a:pt x="2609" y="1459"/>
                    </a:lnTo>
                    <a:lnTo>
                      <a:pt x="2644" y="1479"/>
                    </a:lnTo>
                    <a:lnTo>
                      <a:pt x="2679" y="1501"/>
                    </a:lnTo>
                    <a:lnTo>
                      <a:pt x="2712" y="1525"/>
                    </a:lnTo>
                    <a:lnTo>
                      <a:pt x="2744" y="1550"/>
                    </a:lnTo>
                    <a:lnTo>
                      <a:pt x="2775" y="1576"/>
                    </a:lnTo>
                    <a:lnTo>
                      <a:pt x="2805" y="1605"/>
                    </a:lnTo>
                    <a:lnTo>
                      <a:pt x="2832" y="1634"/>
                    </a:lnTo>
                    <a:lnTo>
                      <a:pt x="2858" y="1665"/>
                    </a:lnTo>
                    <a:lnTo>
                      <a:pt x="2884" y="1697"/>
                    </a:lnTo>
                    <a:lnTo>
                      <a:pt x="2908" y="1729"/>
                    </a:lnTo>
                    <a:lnTo>
                      <a:pt x="2929" y="1764"/>
                    </a:lnTo>
                    <a:lnTo>
                      <a:pt x="2950" y="1799"/>
                    </a:lnTo>
                    <a:lnTo>
                      <a:pt x="2969" y="1836"/>
                    </a:lnTo>
                    <a:lnTo>
                      <a:pt x="2986" y="1874"/>
                    </a:lnTo>
                    <a:lnTo>
                      <a:pt x="3002" y="1912"/>
                    </a:lnTo>
                    <a:lnTo>
                      <a:pt x="3015" y="1952"/>
                    </a:lnTo>
                    <a:lnTo>
                      <a:pt x="3026" y="1992"/>
                    </a:lnTo>
                    <a:lnTo>
                      <a:pt x="3035" y="2033"/>
                    </a:lnTo>
                    <a:lnTo>
                      <a:pt x="3043" y="2074"/>
                    </a:lnTo>
                    <a:lnTo>
                      <a:pt x="3048" y="2117"/>
                    </a:lnTo>
                    <a:lnTo>
                      <a:pt x="3051" y="2161"/>
                    </a:lnTo>
                    <a:lnTo>
                      <a:pt x="3052" y="220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24" name="文本框 2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072749" y="2968419"/>
                <a:ext cx="1723390" cy="306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dirty="0">
                    <a:solidFill>
                      <a:prstClr val="white"/>
                    </a:solidFill>
                    <a:latin typeface="Tahoma" panose="020B0604030504040204" pitchFamily="34" charset="0"/>
                    <a:ea typeface="苹方-简" panose="020B0400000000000000" charset="-122"/>
                  </a:rPr>
                  <a:t>Prompt Response</a:t>
                </a:r>
              </a:p>
            </p:txBody>
          </p:sp>
        </p:grpSp>
        <p:grpSp>
          <p:nvGrpSpPr>
            <p:cNvPr id="5" name="组合 14"/>
            <p:cNvGrpSpPr/>
            <p:nvPr/>
          </p:nvGrpSpPr>
          <p:grpSpPr>
            <a:xfrm>
              <a:off x="5918" y="2256"/>
              <a:ext cx="7032" cy="7032"/>
              <a:chOff x="620818" y="1432560"/>
              <a:chExt cx="4465544" cy="4465544"/>
            </a:xfrm>
          </p:grpSpPr>
          <p:sp>
            <p:nvSpPr>
              <p:cNvPr id="14" name="十字箭头 6"/>
              <p:cNvSpPr/>
              <p:nvPr>
                <p:custDataLst>
                  <p:tags r:id="rId5"/>
                </p:custDataLst>
              </p:nvPr>
            </p:nvSpPr>
            <p:spPr>
              <a:xfrm>
                <a:off x="620818" y="1432560"/>
                <a:ext cx="4465544" cy="4465544"/>
              </a:xfrm>
              <a:prstGeom prst="quadArrow">
                <a:avLst>
                  <a:gd name="adj1" fmla="val 2000"/>
                  <a:gd name="adj2" fmla="val 4000"/>
                  <a:gd name="adj3" fmla="val 5000"/>
                </a:avLst>
              </a:prstGeom>
              <a:solidFill>
                <a:srgbClr val="ED7D31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/>
              <a:lstStyle/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15" name="任意多边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842498" y="3928305"/>
                <a:ext cx="1786217" cy="1786217"/>
              </a:xfrm>
              <a:custGeom>
                <a:avLst/>
                <a:gdLst>
                  <a:gd name="connsiteX0" fmla="*/ 0 w 2167466"/>
                  <a:gd name="connsiteY0" fmla="*/ 361252 h 2167466"/>
                  <a:gd name="connsiteX1" fmla="*/ 361252 w 2167466"/>
                  <a:gd name="connsiteY1" fmla="*/ 0 h 2167466"/>
                  <a:gd name="connsiteX2" fmla="*/ 1806214 w 2167466"/>
                  <a:gd name="connsiteY2" fmla="*/ 0 h 2167466"/>
                  <a:gd name="connsiteX3" fmla="*/ 2167466 w 2167466"/>
                  <a:gd name="connsiteY3" fmla="*/ 361252 h 2167466"/>
                  <a:gd name="connsiteX4" fmla="*/ 2167466 w 2167466"/>
                  <a:gd name="connsiteY4" fmla="*/ 1806214 h 2167466"/>
                  <a:gd name="connsiteX5" fmla="*/ 1806214 w 2167466"/>
                  <a:gd name="connsiteY5" fmla="*/ 2167466 h 2167466"/>
                  <a:gd name="connsiteX6" fmla="*/ 361252 w 2167466"/>
                  <a:gd name="connsiteY6" fmla="*/ 2167466 h 2167466"/>
                  <a:gd name="connsiteX7" fmla="*/ 0 w 2167466"/>
                  <a:gd name="connsiteY7" fmla="*/ 1806214 h 2167466"/>
                  <a:gd name="connsiteX8" fmla="*/ 0 w 2167466"/>
                  <a:gd name="connsiteY8" fmla="*/ 361252 h 216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7466" h="2167466">
                    <a:moveTo>
                      <a:pt x="0" y="361252"/>
                    </a:moveTo>
                    <a:cubicBezTo>
                      <a:pt x="0" y="161738"/>
                      <a:pt x="161738" y="0"/>
                      <a:pt x="361252" y="0"/>
                    </a:cubicBezTo>
                    <a:lnTo>
                      <a:pt x="1806214" y="0"/>
                    </a:lnTo>
                    <a:cubicBezTo>
                      <a:pt x="2005728" y="0"/>
                      <a:pt x="2167466" y="161738"/>
                      <a:pt x="2167466" y="361252"/>
                    </a:cubicBezTo>
                    <a:lnTo>
                      <a:pt x="2167466" y="1806214"/>
                    </a:lnTo>
                    <a:cubicBezTo>
                      <a:pt x="2167466" y="2005728"/>
                      <a:pt x="2005728" y="2167466"/>
                      <a:pt x="1806214" y="2167466"/>
                    </a:cubicBezTo>
                    <a:lnTo>
                      <a:pt x="361252" y="2167466"/>
                    </a:lnTo>
                    <a:cubicBezTo>
                      <a:pt x="161738" y="2167466"/>
                      <a:pt x="0" y="2005728"/>
                      <a:pt x="0" y="1806214"/>
                    </a:cubicBezTo>
                    <a:lnTo>
                      <a:pt x="0" y="361252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284840" tIns="284840" rIns="284840" bIns="284840" numCol="1" spcCol="127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088941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zh-CN" altLang="en-US" sz="4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16" name="KSO_Shape_9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59176" y="4252228"/>
                <a:ext cx="778593" cy="989736"/>
              </a:xfrm>
              <a:custGeom>
                <a:avLst/>
                <a:gdLst>
                  <a:gd name="T0" fmla="*/ 769455 w 4116"/>
                  <a:gd name="T1" fmla="*/ 749055 h 5239"/>
                  <a:gd name="T2" fmla="*/ 608652 w 4116"/>
                  <a:gd name="T3" fmla="*/ 766145 h 5239"/>
                  <a:gd name="T4" fmla="*/ 337614 w 4116"/>
                  <a:gd name="T5" fmla="*/ 920683 h 5239"/>
                  <a:gd name="T6" fmla="*/ 253575 w 4116"/>
                  <a:gd name="T7" fmla="*/ 1028315 h 5239"/>
                  <a:gd name="T8" fmla="*/ 196457 w 4116"/>
                  <a:gd name="T9" fmla="*/ 1154127 h 5239"/>
                  <a:gd name="T10" fmla="*/ 171354 w 4116"/>
                  <a:gd name="T11" fmla="*/ 1294120 h 5239"/>
                  <a:gd name="T12" fmla="*/ 176811 w 4116"/>
                  <a:gd name="T13" fmla="*/ 1414842 h 5239"/>
                  <a:gd name="T14" fmla="*/ 210645 w 4116"/>
                  <a:gd name="T15" fmla="*/ 1539199 h 5239"/>
                  <a:gd name="T16" fmla="*/ 269218 w 4116"/>
                  <a:gd name="T17" fmla="*/ 1650103 h 5239"/>
                  <a:gd name="T18" fmla="*/ 349620 w 4116"/>
                  <a:gd name="T19" fmla="*/ 1745371 h 5239"/>
                  <a:gd name="T20" fmla="*/ 448940 w 4116"/>
                  <a:gd name="T21" fmla="*/ 1821368 h 5239"/>
                  <a:gd name="T22" fmla="*/ 563539 w 4116"/>
                  <a:gd name="T23" fmla="*/ 1874456 h 5239"/>
                  <a:gd name="T24" fmla="*/ 689781 w 4116"/>
                  <a:gd name="T25" fmla="*/ 1902091 h 5239"/>
                  <a:gd name="T26" fmla="*/ 808019 w 4116"/>
                  <a:gd name="T27" fmla="*/ 1902091 h 5239"/>
                  <a:gd name="T28" fmla="*/ 934624 w 4116"/>
                  <a:gd name="T29" fmla="*/ 1874456 h 5239"/>
                  <a:gd name="T30" fmla="*/ 1048860 w 4116"/>
                  <a:gd name="T31" fmla="*/ 1821368 h 5239"/>
                  <a:gd name="T32" fmla="*/ 1147816 w 4116"/>
                  <a:gd name="T33" fmla="*/ 1745371 h 5239"/>
                  <a:gd name="T34" fmla="*/ 1228218 w 4116"/>
                  <a:gd name="T35" fmla="*/ 1650103 h 5239"/>
                  <a:gd name="T36" fmla="*/ 1287155 w 4116"/>
                  <a:gd name="T37" fmla="*/ 1539199 h 5239"/>
                  <a:gd name="T38" fmla="*/ 1320625 w 4116"/>
                  <a:gd name="T39" fmla="*/ 1414842 h 5239"/>
                  <a:gd name="T40" fmla="*/ 1326082 w 4116"/>
                  <a:gd name="T41" fmla="*/ 1291575 h 5239"/>
                  <a:gd name="T42" fmla="*/ 1296977 w 4116"/>
                  <a:gd name="T43" fmla="*/ 1141400 h 5239"/>
                  <a:gd name="T44" fmla="*/ 1231128 w 4116"/>
                  <a:gd name="T45" fmla="*/ 1007588 h 5239"/>
                  <a:gd name="T46" fmla="*/ 1134355 w 4116"/>
                  <a:gd name="T47" fmla="*/ 895957 h 5239"/>
                  <a:gd name="T48" fmla="*/ 1120530 w 4116"/>
                  <a:gd name="T49" fmla="*/ 1326846 h 5239"/>
                  <a:gd name="T50" fmla="*/ 1110708 w 4116"/>
                  <a:gd name="T51" fmla="*/ 1410478 h 5239"/>
                  <a:gd name="T52" fmla="*/ 1075418 w 4116"/>
                  <a:gd name="T53" fmla="*/ 1503928 h 5239"/>
                  <a:gd name="T54" fmla="*/ 971005 w 4116"/>
                  <a:gd name="T55" fmla="*/ 1624286 h 5239"/>
                  <a:gd name="T56" fmla="*/ 859316 w 4116"/>
                  <a:gd name="T57" fmla="*/ 1681738 h 5239"/>
                  <a:gd name="T58" fmla="*/ 777459 w 4116"/>
                  <a:gd name="T59" fmla="*/ 1697374 h 5239"/>
                  <a:gd name="T60" fmla="*/ 701787 w 4116"/>
                  <a:gd name="T61" fmla="*/ 1695192 h 5239"/>
                  <a:gd name="T62" fmla="*/ 621385 w 4116"/>
                  <a:gd name="T63" fmla="*/ 1675556 h 5239"/>
                  <a:gd name="T64" fmla="*/ 499509 w 4116"/>
                  <a:gd name="T65" fmla="*/ 1601742 h 5239"/>
                  <a:gd name="T66" fmla="*/ 406738 w 4116"/>
                  <a:gd name="T67" fmla="*/ 1471203 h 5239"/>
                  <a:gd name="T68" fmla="*/ 383090 w 4116"/>
                  <a:gd name="T69" fmla="*/ 1392297 h 5239"/>
                  <a:gd name="T70" fmla="*/ 377269 w 4116"/>
                  <a:gd name="T71" fmla="*/ 1317028 h 5239"/>
                  <a:gd name="T72" fmla="*/ 388911 w 4116"/>
                  <a:gd name="T73" fmla="*/ 1234123 h 5239"/>
                  <a:gd name="T74" fmla="*/ 431113 w 4116"/>
                  <a:gd name="T75" fmla="*/ 1134491 h 5239"/>
                  <a:gd name="T76" fmla="*/ 541347 w 4116"/>
                  <a:gd name="T77" fmla="*/ 1018860 h 5239"/>
                  <a:gd name="T78" fmla="*/ 647215 w 4116"/>
                  <a:gd name="T79" fmla="*/ 969772 h 5239"/>
                  <a:gd name="T80" fmla="*/ 729800 w 4116"/>
                  <a:gd name="T81" fmla="*/ 955954 h 5239"/>
                  <a:gd name="T82" fmla="*/ 805472 w 4116"/>
                  <a:gd name="T83" fmla="*/ 959954 h 5239"/>
                  <a:gd name="T84" fmla="*/ 884782 w 4116"/>
                  <a:gd name="T85" fmla="*/ 981771 h 5239"/>
                  <a:gd name="T86" fmla="*/ 1011388 w 4116"/>
                  <a:gd name="T87" fmla="*/ 1064676 h 5239"/>
                  <a:gd name="T88" fmla="*/ 1094700 w 4116"/>
                  <a:gd name="T89" fmla="*/ 1190852 h 5239"/>
                  <a:gd name="T90" fmla="*/ 1116165 w 4116"/>
                  <a:gd name="T91" fmla="*/ 1270485 h 5239"/>
                  <a:gd name="T92" fmla="*/ 0 w 4116"/>
                  <a:gd name="T93" fmla="*/ 167992 h 5239"/>
                  <a:gd name="T94" fmla="*/ 419835 w 4116"/>
                  <a:gd name="T95" fmla="*/ 1208306 h 5239"/>
                  <a:gd name="T96" fmla="*/ 410740 w 4116"/>
                  <a:gd name="T97" fmla="*/ 1220669 h 5239"/>
                  <a:gd name="T98" fmla="*/ 534435 w 4116"/>
                  <a:gd name="T99" fmla="*/ 1599924 h 5239"/>
                  <a:gd name="T100" fmla="*/ 539528 w 4116"/>
                  <a:gd name="T101" fmla="*/ 1614105 h 5239"/>
                  <a:gd name="T102" fmla="*/ 748718 w 4116"/>
                  <a:gd name="T103" fmla="*/ 1473384 h 5239"/>
                  <a:gd name="T104" fmla="*/ 954270 w 4116"/>
                  <a:gd name="T105" fmla="*/ 1615923 h 5239"/>
                  <a:gd name="T106" fmla="*/ 963365 w 4116"/>
                  <a:gd name="T107" fmla="*/ 1603923 h 5239"/>
                  <a:gd name="T108" fmla="*/ 1086332 w 4116"/>
                  <a:gd name="T109" fmla="*/ 1224669 h 5239"/>
                  <a:gd name="T110" fmla="*/ 1081603 w 4116"/>
                  <a:gd name="T111" fmla="*/ 1210124 h 5239"/>
                  <a:gd name="T112" fmla="*/ 759632 w 4116"/>
                  <a:gd name="T113" fmla="*/ 977044 h 5239"/>
                  <a:gd name="T114" fmla="*/ 744716 w 4116"/>
                  <a:gd name="T115" fmla="*/ 972317 h 523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116" h="5239">
                    <a:moveTo>
                      <a:pt x="2496" y="2121"/>
                    </a:moveTo>
                    <a:lnTo>
                      <a:pt x="2496" y="2121"/>
                    </a:lnTo>
                    <a:lnTo>
                      <a:pt x="2443" y="2107"/>
                    </a:lnTo>
                    <a:lnTo>
                      <a:pt x="2390" y="2095"/>
                    </a:lnTo>
                    <a:lnTo>
                      <a:pt x="2336" y="2084"/>
                    </a:lnTo>
                    <a:lnTo>
                      <a:pt x="2282" y="2075"/>
                    </a:lnTo>
                    <a:lnTo>
                      <a:pt x="2227" y="2068"/>
                    </a:lnTo>
                    <a:lnTo>
                      <a:pt x="2171" y="2063"/>
                    </a:lnTo>
                    <a:lnTo>
                      <a:pt x="2115" y="2060"/>
                    </a:lnTo>
                    <a:lnTo>
                      <a:pt x="2058" y="2059"/>
                    </a:lnTo>
                    <a:lnTo>
                      <a:pt x="2002" y="2060"/>
                    </a:lnTo>
                    <a:lnTo>
                      <a:pt x="1945" y="2063"/>
                    </a:lnTo>
                    <a:lnTo>
                      <a:pt x="1890" y="2068"/>
                    </a:lnTo>
                    <a:lnTo>
                      <a:pt x="1835" y="2075"/>
                    </a:lnTo>
                    <a:lnTo>
                      <a:pt x="1780" y="2084"/>
                    </a:lnTo>
                    <a:lnTo>
                      <a:pt x="1726" y="2095"/>
                    </a:lnTo>
                    <a:lnTo>
                      <a:pt x="1673" y="2107"/>
                    </a:lnTo>
                    <a:lnTo>
                      <a:pt x="1621" y="2121"/>
                    </a:lnTo>
                    <a:lnTo>
                      <a:pt x="1621" y="761"/>
                    </a:lnTo>
                    <a:lnTo>
                      <a:pt x="452" y="761"/>
                    </a:lnTo>
                    <a:lnTo>
                      <a:pt x="452" y="1438"/>
                    </a:lnTo>
                    <a:lnTo>
                      <a:pt x="1020" y="2446"/>
                    </a:lnTo>
                    <a:lnTo>
                      <a:pt x="989" y="2473"/>
                    </a:lnTo>
                    <a:lnTo>
                      <a:pt x="958" y="2502"/>
                    </a:lnTo>
                    <a:lnTo>
                      <a:pt x="928" y="2532"/>
                    </a:lnTo>
                    <a:lnTo>
                      <a:pt x="900" y="2561"/>
                    </a:lnTo>
                    <a:lnTo>
                      <a:pt x="871" y="2593"/>
                    </a:lnTo>
                    <a:lnTo>
                      <a:pt x="844" y="2624"/>
                    </a:lnTo>
                    <a:lnTo>
                      <a:pt x="817" y="2656"/>
                    </a:lnTo>
                    <a:lnTo>
                      <a:pt x="792" y="2689"/>
                    </a:lnTo>
                    <a:lnTo>
                      <a:pt x="767" y="2723"/>
                    </a:lnTo>
                    <a:lnTo>
                      <a:pt x="743" y="2758"/>
                    </a:lnTo>
                    <a:lnTo>
                      <a:pt x="720" y="2792"/>
                    </a:lnTo>
                    <a:lnTo>
                      <a:pt x="697" y="2828"/>
                    </a:lnTo>
                    <a:lnTo>
                      <a:pt x="676" y="2864"/>
                    </a:lnTo>
                    <a:lnTo>
                      <a:pt x="655" y="2901"/>
                    </a:lnTo>
                    <a:lnTo>
                      <a:pt x="636" y="2938"/>
                    </a:lnTo>
                    <a:lnTo>
                      <a:pt x="618" y="2977"/>
                    </a:lnTo>
                    <a:lnTo>
                      <a:pt x="600" y="3015"/>
                    </a:lnTo>
                    <a:lnTo>
                      <a:pt x="584" y="3054"/>
                    </a:lnTo>
                    <a:lnTo>
                      <a:pt x="569" y="3094"/>
                    </a:lnTo>
                    <a:lnTo>
                      <a:pt x="554" y="3134"/>
                    </a:lnTo>
                    <a:lnTo>
                      <a:pt x="540" y="3174"/>
                    </a:lnTo>
                    <a:lnTo>
                      <a:pt x="528" y="3216"/>
                    </a:lnTo>
                    <a:lnTo>
                      <a:pt x="517" y="3257"/>
                    </a:lnTo>
                    <a:lnTo>
                      <a:pt x="507" y="3300"/>
                    </a:lnTo>
                    <a:lnTo>
                      <a:pt x="499" y="3341"/>
                    </a:lnTo>
                    <a:lnTo>
                      <a:pt x="490" y="3384"/>
                    </a:lnTo>
                    <a:lnTo>
                      <a:pt x="483" y="3428"/>
                    </a:lnTo>
                    <a:lnTo>
                      <a:pt x="478" y="3472"/>
                    </a:lnTo>
                    <a:lnTo>
                      <a:pt x="474" y="3515"/>
                    </a:lnTo>
                    <a:lnTo>
                      <a:pt x="471" y="3559"/>
                    </a:lnTo>
                    <a:lnTo>
                      <a:pt x="469" y="3604"/>
                    </a:lnTo>
                    <a:lnTo>
                      <a:pt x="468" y="3649"/>
                    </a:lnTo>
                    <a:lnTo>
                      <a:pt x="469" y="3691"/>
                    </a:lnTo>
                    <a:lnTo>
                      <a:pt x="470" y="3731"/>
                    </a:lnTo>
                    <a:lnTo>
                      <a:pt x="473" y="3771"/>
                    </a:lnTo>
                    <a:lnTo>
                      <a:pt x="476" y="3812"/>
                    </a:lnTo>
                    <a:lnTo>
                      <a:pt x="481" y="3852"/>
                    </a:lnTo>
                    <a:lnTo>
                      <a:pt x="486" y="3891"/>
                    </a:lnTo>
                    <a:lnTo>
                      <a:pt x="493" y="3931"/>
                    </a:lnTo>
                    <a:lnTo>
                      <a:pt x="501" y="3970"/>
                    </a:lnTo>
                    <a:lnTo>
                      <a:pt x="509" y="4008"/>
                    </a:lnTo>
                    <a:lnTo>
                      <a:pt x="519" y="4046"/>
                    </a:lnTo>
                    <a:lnTo>
                      <a:pt x="529" y="4085"/>
                    </a:lnTo>
                    <a:lnTo>
                      <a:pt x="540" y="4122"/>
                    </a:lnTo>
                    <a:lnTo>
                      <a:pt x="552" y="4159"/>
                    </a:lnTo>
                    <a:lnTo>
                      <a:pt x="565" y="4196"/>
                    </a:lnTo>
                    <a:lnTo>
                      <a:pt x="579" y="4233"/>
                    </a:lnTo>
                    <a:lnTo>
                      <a:pt x="593" y="4268"/>
                    </a:lnTo>
                    <a:lnTo>
                      <a:pt x="609" y="4304"/>
                    </a:lnTo>
                    <a:lnTo>
                      <a:pt x="625" y="4339"/>
                    </a:lnTo>
                    <a:lnTo>
                      <a:pt x="642" y="4373"/>
                    </a:lnTo>
                    <a:lnTo>
                      <a:pt x="661" y="4407"/>
                    </a:lnTo>
                    <a:lnTo>
                      <a:pt x="679" y="4440"/>
                    </a:lnTo>
                    <a:lnTo>
                      <a:pt x="698" y="4474"/>
                    </a:lnTo>
                    <a:lnTo>
                      <a:pt x="719" y="4507"/>
                    </a:lnTo>
                    <a:lnTo>
                      <a:pt x="740" y="4538"/>
                    </a:lnTo>
                    <a:lnTo>
                      <a:pt x="761" y="4570"/>
                    </a:lnTo>
                    <a:lnTo>
                      <a:pt x="785" y="4600"/>
                    </a:lnTo>
                    <a:lnTo>
                      <a:pt x="807" y="4631"/>
                    </a:lnTo>
                    <a:lnTo>
                      <a:pt x="832" y="4660"/>
                    </a:lnTo>
                    <a:lnTo>
                      <a:pt x="856" y="4690"/>
                    </a:lnTo>
                    <a:lnTo>
                      <a:pt x="882" y="4718"/>
                    </a:lnTo>
                    <a:lnTo>
                      <a:pt x="907" y="4746"/>
                    </a:lnTo>
                    <a:lnTo>
                      <a:pt x="935" y="4773"/>
                    </a:lnTo>
                    <a:lnTo>
                      <a:pt x="961" y="4800"/>
                    </a:lnTo>
                    <a:lnTo>
                      <a:pt x="990" y="4826"/>
                    </a:lnTo>
                    <a:lnTo>
                      <a:pt x="1018" y="4852"/>
                    </a:lnTo>
                    <a:lnTo>
                      <a:pt x="1047" y="4876"/>
                    </a:lnTo>
                    <a:lnTo>
                      <a:pt x="1077" y="4900"/>
                    </a:lnTo>
                    <a:lnTo>
                      <a:pt x="1107" y="4923"/>
                    </a:lnTo>
                    <a:lnTo>
                      <a:pt x="1138" y="4946"/>
                    </a:lnTo>
                    <a:lnTo>
                      <a:pt x="1170" y="4968"/>
                    </a:lnTo>
                    <a:lnTo>
                      <a:pt x="1201" y="4988"/>
                    </a:lnTo>
                    <a:lnTo>
                      <a:pt x="1234" y="5009"/>
                    </a:lnTo>
                    <a:lnTo>
                      <a:pt x="1267" y="5028"/>
                    </a:lnTo>
                    <a:lnTo>
                      <a:pt x="1300" y="5047"/>
                    </a:lnTo>
                    <a:lnTo>
                      <a:pt x="1335" y="5065"/>
                    </a:lnTo>
                    <a:lnTo>
                      <a:pt x="1370" y="5082"/>
                    </a:lnTo>
                    <a:lnTo>
                      <a:pt x="1404" y="5098"/>
                    </a:lnTo>
                    <a:lnTo>
                      <a:pt x="1440" y="5114"/>
                    </a:lnTo>
                    <a:lnTo>
                      <a:pt x="1476" y="5129"/>
                    </a:lnTo>
                    <a:lnTo>
                      <a:pt x="1512" y="5142"/>
                    </a:lnTo>
                    <a:lnTo>
                      <a:pt x="1549" y="5155"/>
                    </a:lnTo>
                    <a:lnTo>
                      <a:pt x="1586" y="5168"/>
                    </a:lnTo>
                    <a:lnTo>
                      <a:pt x="1623" y="5179"/>
                    </a:lnTo>
                    <a:lnTo>
                      <a:pt x="1661" y="5189"/>
                    </a:lnTo>
                    <a:lnTo>
                      <a:pt x="1700" y="5198"/>
                    </a:lnTo>
                    <a:lnTo>
                      <a:pt x="1738" y="5206"/>
                    </a:lnTo>
                    <a:lnTo>
                      <a:pt x="1777" y="5214"/>
                    </a:lnTo>
                    <a:lnTo>
                      <a:pt x="1817" y="5221"/>
                    </a:lnTo>
                    <a:lnTo>
                      <a:pt x="1855" y="5227"/>
                    </a:lnTo>
                    <a:lnTo>
                      <a:pt x="1896" y="5231"/>
                    </a:lnTo>
                    <a:lnTo>
                      <a:pt x="1936" y="5235"/>
                    </a:lnTo>
                    <a:lnTo>
                      <a:pt x="1977" y="5237"/>
                    </a:lnTo>
                    <a:lnTo>
                      <a:pt x="2017" y="5239"/>
                    </a:lnTo>
                    <a:lnTo>
                      <a:pt x="2058" y="5239"/>
                    </a:lnTo>
                    <a:lnTo>
                      <a:pt x="2099" y="5239"/>
                    </a:lnTo>
                    <a:lnTo>
                      <a:pt x="2141" y="5237"/>
                    </a:lnTo>
                    <a:lnTo>
                      <a:pt x="2180" y="5235"/>
                    </a:lnTo>
                    <a:lnTo>
                      <a:pt x="2221" y="5231"/>
                    </a:lnTo>
                    <a:lnTo>
                      <a:pt x="2261" y="5227"/>
                    </a:lnTo>
                    <a:lnTo>
                      <a:pt x="2301" y="5221"/>
                    </a:lnTo>
                    <a:lnTo>
                      <a:pt x="2339" y="5214"/>
                    </a:lnTo>
                    <a:lnTo>
                      <a:pt x="2379" y="5206"/>
                    </a:lnTo>
                    <a:lnTo>
                      <a:pt x="2418" y="5198"/>
                    </a:lnTo>
                    <a:lnTo>
                      <a:pt x="2456" y="5189"/>
                    </a:lnTo>
                    <a:lnTo>
                      <a:pt x="2494" y="5179"/>
                    </a:lnTo>
                    <a:lnTo>
                      <a:pt x="2531" y="5168"/>
                    </a:lnTo>
                    <a:lnTo>
                      <a:pt x="2569" y="5155"/>
                    </a:lnTo>
                    <a:lnTo>
                      <a:pt x="2605" y="5142"/>
                    </a:lnTo>
                    <a:lnTo>
                      <a:pt x="2642" y="5129"/>
                    </a:lnTo>
                    <a:lnTo>
                      <a:pt x="2678" y="5114"/>
                    </a:lnTo>
                    <a:lnTo>
                      <a:pt x="2713" y="5098"/>
                    </a:lnTo>
                    <a:lnTo>
                      <a:pt x="2748" y="5082"/>
                    </a:lnTo>
                    <a:lnTo>
                      <a:pt x="2783" y="5065"/>
                    </a:lnTo>
                    <a:lnTo>
                      <a:pt x="2816" y="5047"/>
                    </a:lnTo>
                    <a:lnTo>
                      <a:pt x="2850" y="5028"/>
                    </a:lnTo>
                    <a:lnTo>
                      <a:pt x="2883" y="5009"/>
                    </a:lnTo>
                    <a:lnTo>
                      <a:pt x="2915" y="4988"/>
                    </a:lnTo>
                    <a:lnTo>
                      <a:pt x="2948" y="4968"/>
                    </a:lnTo>
                    <a:lnTo>
                      <a:pt x="2979" y="4946"/>
                    </a:lnTo>
                    <a:lnTo>
                      <a:pt x="3010" y="4923"/>
                    </a:lnTo>
                    <a:lnTo>
                      <a:pt x="3040" y="4900"/>
                    </a:lnTo>
                    <a:lnTo>
                      <a:pt x="3070" y="4876"/>
                    </a:lnTo>
                    <a:lnTo>
                      <a:pt x="3099" y="4852"/>
                    </a:lnTo>
                    <a:lnTo>
                      <a:pt x="3128" y="4826"/>
                    </a:lnTo>
                    <a:lnTo>
                      <a:pt x="3155" y="4800"/>
                    </a:lnTo>
                    <a:lnTo>
                      <a:pt x="3183" y="4773"/>
                    </a:lnTo>
                    <a:lnTo>
                      <a:pt x="3209" y="4746"/>
                    </a:lnTo>
                    <a:lnTo>
                      <a:pt x="3236" y="4718"/>
                    </a:lnTo>
                    <a:lnTo>
                      <a:pt x="3260" y="4690"/>
                    </a:lnTo>
                    <a:lnTo>
                      <a:pt x="3286" y="4660"/>
                    </a:lnTo>
                    <a:lnTo>
                      <a:pt x="3309" y="4631"/>
                    </a:lnTo>
                    <a:lnTo>
                      <a:pt x="3333" y="4600"/>
                    </a:lnTo>
                    <a:lnTo>
                      <a:pt x="3355" y="4570"/>
                    </a:lnTo>
                    <a:lnTo>
                      <a:pt x="3376" y="4538"/>
                    </a:lnTo>
                    <a:lnTo>
                      <a:pt x="3398" y="4507"/>
                    </a:lnTo>
                    <a:lnTo>
                      <a:pt x="3418" y="4474"/>
                    </a:lnTo>
                    <a:lnTo>
                      <a:pt x="3438" y="4440"/>
                    </a:lnTo>
                    <a:lnTo>
                      <a:pt x="3457" y="4407"/>
                    </a:lnTo>
                    <a:lnTo>
                      <a:pt x="3474" y="4373"/>
                    </a:lnTo>
                    <a:lnTo>
                      <a:pt x="3492" y="4339"/>
                    </a:lnTo>
                    <a:lnTo>
                      <a:pt x="3508" y="4304"/>
                    </a:lnTo>
                    <a:lnTo>
                      <a:pt x="3523" y="4268"/>
                    </a:lnTo>
                    <a:lnTo>
                      <a:pt x="3538" y="4233"/>
                    </a:lnTo>
                    <a:lnTo>
                      <a:pt x="3552" y="4196"/>
                    </a:lnTo>
                    <a:lnTo>
                      <a:pt x="3565" y="4159"/>
                    </a:lnTo>
                    <a:lnTo>
                      <a:pt x="3577" y="4122"/>
                    </a:lnTo>
                    <a:lnTo>
                      <a:pt x="3588" y="4085"/>
                    </a:lnTo>
                    <a:lnTo>
                      <a:pt x="3599" y="4046"/>
                    </a:lnTo>
                    <a:lnTo>
                      <a:pt x="3608" y="4008"/>
                    </a:lnTo>
                    <a:lnTo>
                      <a:pt x="3616" y="3970"/>
                    </a:lnTo>
                    <a:lnTo>
                      <a:pt x="3624" y="3931"/>
                    </a:lnTo>
                    <a:lnTo>
                      <a:pt x="3630" y="3891"/>
                    </a:lnTo>
                    <a:lnTo>
                      <a:pt x="3635" y="3852"/>
                    </a:lnTo>
                    <a:lnTo>
                      <a:pt x="3640" y="3812"/>
                    </a:lnTo>
                    <a:lnTo>
                      <a:pt x="3643" y="3771"/>
                    </a:lnTo>
                    <a:lnTo>
                      <a:pt x="3646" y="3731"/>
                    </a:lnTo>
                    <a:lnTo>
                      <a:pt x="3648" y="3691"/>
                    </a:lnTo>
                    <a:lnTo>
                      <a:pt x="3648" y="3649"/>
                    </a:lnTo>
                    <a:lnTo>
                      <a:pt x="3647" y="3601"/>
                    </a:lnTo>
                    <a:lnTo>
                      <a:pt x="3645" y="3552"/>
                    </a:lnTo>
                    <a:lnTo>
                      <a:pt x="3642" y="3504"/>
                    </a:lnTo>
                    <a:lnTo>
                      <a:pt x="3637" y="3457"/>
                    </a:lnTo>
                    <a:lnTo>
                      <a:pt x="3631" y="3411"/>
                    </a:lnTo>
                    <a:lnTo>
                      <a:pt x="3623" y="3364"/>
                    </a:lnTo>
                    <a:lnTo>
                      <a:pt x="3614" y="3318"/>
                    </a:lnTo>
                    <a:lnTo>
                      <a:pt x="3604" y="3272"/>
                    </a:lnTo>
                    <a:lnTo>
                      <a:pt x="3591" y="3227"/>
                    </a:lnTo>
                    <a:lnTo>
                      <a:pt x="3579" y="3182"/>
                    </a:lnTo>
                    <a:lnTo>
                      <a:pt x="3565" y="3139"/>
                    </a:lnTo>
                    <a:lnTo>
                      <a:pt x="3550" y="3095"/>
                    </a:lnTo>
                    <a:lnTo>
                      <a:pt x="3532" y="3052"/>
                    </a:lnTo>
                    <a:lnTo>
                      <a:pt x="3515" y="3010"/>
                    </a:lnTo>
                    <a:lnTo>
                      <a:pt x="3496" y="2969"/>
                    </a:lnTo>
                    <a:lnTo>
                      <a:pt x="3475" y="2928"/>
                    </a:lnTo>
                    <a:lnTo>
                      <a:pt x="3454" y="2887"/>
                    </a:lnTo>
                    <a:lnTo>
                      <a:pt x="3431" y="2847"/>
                    </a:lnTo>
                    <a:lnTo>
                      <a:pt x="3408" y="2809"/>
                    </a:lnTo>
                    <a:lnTo>
                      <a:pt x="3384" y="2771"/>
                    </a:lnTo>
                    <a:lnTo>
                      <a:pt x="3358" y="2733"/>
                    </a:lnTo>
                    <a:lnTo>
                      <a:pt x="3332" y="2697"/>
                    </a:lnTo>
                    <a:lnTo>
                      <a:pt x="3304" y="2661"/>
                    </a:lnTo>
                    <a:lnTo>
                      <a:pt x="3276" y="2626"/>
                    </a:lnTo>
                    <a:lnTo>
                      <a:pt x="3246" y="2592"/>
                    </a:lnTo>
                    <a:lnTo>
                      <a:pt x="3215" y="2559"/>
                    </a:lnTo>
                    <a:lnTo>
                      <a:pt x="3184" y="2526"/>
                    </a:lnTo>
                    <a:lnTo>
                      <a:pt x="3151" y="2495"/>
                    </a:lnTo>
                    <a:lnTo>
                      <a:pt x="3118" y="2464"/>
                    </a:lnTo>
                    <a:lnTo>
                      <a:pt x="3084" y="2435"/>
                    </a:lnTo>
                    <a:lnTo>
                      <a:pt x="3049" y="2406"/>
                    </a:lnTo>
                    <a:lnTo>
                      <a:pt x="3014" y="2378"/>
                    </a:lnTo>
                    <a:lnTo>
                      <a:pt x="3666" y="1453"/>
                    </a:lnTo>
                    <a:lnTo>
                      <a:pt x="3666" y="761"/>
                    </a:lnTo>
                    <a:lnTo>
                      <a:pt x="2496" y="761"/>
                    </a:lnTo>
                    <a:lnTo>
                      <a:pt x="2496" y="2121"/>
                    </a:lnTo>
                    <a:close/>
                    <a:moveTo>
                      <a:pt x="3080" y="3649"/>
                    </a:moveTo>
                    <a:lnTo>
                      <a:pt x="3080" y="3649"/>
                    </a:lnTo>
                    <a:lnTo>
                      <a:pt x="3079" y="3675"/>
                    </a:lnTo>
                    <a:lnTo>
                      <a:pt x="3078" y="3702"/>
                    </a:lnTo>
                    <a:lnTo>
                      <a:pt x="3077" y="3727"/>
                    </a:lnTo>
                    <a:lnTo>
                      <a:pt x="3074" y="3754"/>
                    </a:lnTo>
                    <a:lnTo>
                      <a:pt x="3072" y="3779"/>
                    </a:lnTo>
                    <a:lnTo>
                      <a:pt x="3068" y="3805"/>
                    </a:lnTo>
                    <a:lnTo>
                      <a:pt x="3064" y="3829"/>
                    </a:lnTo>
                    <a:lnTo>
                      <a:pt x="3059" y="3855"/>
                    </a:lnTo>
                    <a:lnTo>
                      <a:pt x="3053" y="3879"/>
                    </a:lnTo>
                    <a:lnTo>
                      <a:pt x="3047" y="3905"/>
                    </a:lnTo>
                    <a:lnTo>
                      <a:pt x="3041" y="3928"/>
                    </a:lnTo>
                    <a:lnTo>
                      <a:pt x="3033" y="3952"/>
                    </a:lnTo>
                    <a:lnTo>
                      <a:pt x="3026" y="3976"/>
                    </a:lnTo>
                    <a:lnTo>
                      <a:pt x="3018" y="4000"/>
                    </a:lnTo>
                    <a:lnTo>
                      <a:pt x="3009" y="4023"/>
                    </a:lnTo>
                    <a:lnTo>
                      <a:pt x="3000" y="4046"/>
                    </a:lnTo>
                    <a:lnTo>
                      <a:pt x="2979" y="4091"/>
                    </a:lnTo>
                    <a:lnTo>
                      <a:pt x="2956" y="4136"/>
                    </a:lnTo>
                    <a:lnTo>
                      <a:pt x="2931" y="4179"/>
                    </a:lnTo>
                    <a:lnTo>
                      <a:pt x="2905" y="4219"/>
                    </a:lnTo>
                    <a:lnTo>
                      <a:pt x="2876" y="4260"/>
                    </a:lnTo>
                    <a:lnTo>
                      <a:pt x="2846" y="4299"/>
                    </a:lnTo>
                    <a:lnTo>
                      <a:pt x="2814" y="4335"/>
                    </a:lnTo>
                    <a:lnTo>
                      <a:pt x="2780" y="4371"/>
                    </a:lnTo>
                    <a:lnTo>
                      <a:pt x="2745" y="4405"/>
                    </a:lnTo>
                    <a:lnTo>
                      <a:pt x="2707" y="4437"/>
                    </a:lnTo>
                    <a:lnTo>
                      <a:pt x="2669" y="4467"/>
                    </a:lnTo>
                    <a:lnTo>
                      <a:pt x="2629" y="4495"/>
                    </a:lnTo>
                    <a:lnTo>
                      <a:pt x="2588" y="4522"/>
                    </a:lnTo>
                    <a:lnTo>
                      <a:pt x="2545" y="4547"/>
                    </a:lnTo>
                    <a:lnTo>
                      <a:pt x="2500" y="4570"/>
                    </a:lnTo>
                    <a:lnTo>
                      <a:pt x="2456" y="4590"/>
                    </a:lnTo>
                    <a:lnTo>
                      <a:pt x="2432" y="4599"/>
                    </a:lnTo>
                    <a:lnTo>
                      <a:pt x="2410" y="4608"/>
                    </a:lnTo>
                    <a:lnTo>
                      <a:pt x="2385" y="4617"/>
                    </a:lnTo>
                    <a:lnTo>
                      <a:pt x="2362" y="4625"/>
                    </a:lnTo>
                    <a:lnTo>
                      <a:pt x="2337" y="4632"/>
                    </a:lnTo>
                    <a:lnTo>
                      <a:pt x="2313" y="4638"/>
                    </a:lnTo>
                    <a:lnTo>
                      <a:pt x="2288" y="4644"/>
                    </a:lnTo>
                    <a:lnTo>
                      <a:pt x="2264" y="4649"/>
                    </a:lnTo>
                    <a:lnTo>
                      <a:pt x="2239" y="4654"/>
                    </a:lnTo>
                    <a:lnTo>
                      <a:pt x="2214" y="4658"/>
                    </a:lnTo>
                    <a:lnTo>
                      <a:pt x="2189" y="4662"/>
                    </a:lnTo>
                    <a:lnTo>
                      <a:pt x="2163" y="4665"/>
                    </a:lnTo>
                    <a:lnTo>
                      <a:pt x="2137" y="4668"/>
                    </a:lnTo>
                    <a:lnTo>
                      <a:pt x="2111" y="4669"/>
                    </a:lnTo>
                    <a:lnTo>
                      <a:pt x="2085" y="4670"/>
                    </a:lnTo>
                    <a:lnTo>
                      <a:pt x="2058" y="4671"/>
                    </a:lnTo>
                    <a:lnTo>
                      <a:pt x="2032" y="4670"/>
                    </a:lnTo>
                    <a:lnTo>
                      <a:pt x="2006" y="4669"/>
                    </a:lnTo>
                    <a:lnTo>
                      <a:pt x="1980" y="4668"/>
                    </a:lnTo>
                    <a:lnTo>
                      <a:pt x="1954" y="4665"/>
                    </a:lnTo>
                    <a:lnTo>
                      <a:pt x="1929" y="4662"/>
                    </a:lnTo>
                    <a:lnTo>
                      <a:pt x="1903" y="4658"/>
                    </a:lnTo>
                    <a:lnTo>
                      <a:pt x="1878" y="4654"/>
                    </a:lnTo>
                    <a:lnTo>
                      <a:pt x="1852" y="4649"/>
                    </a:lnTo>
                    <a:lnTo>
                      <a:pt x="1828" y="4644"/>
                    </a:lnTo>
                    <a:lnTo>
                      <a:pt x="1804" y="4638"/>
                    </a:lnTo>
                    <a:lnTo>
                      <a:pt x="1779" y="4632"/>
                    </a:lnTo>
                    <a:lnTo>
                      <a:pt x="1755" y="4625"/>
                    </a:lnTo>
                    <a:lnTo>
                      <a:pt x="1731" y="4617"/>
                    </a:lnTo>
                    <a:lnTo>
                      <a:pt x="1708" y="4608"/>
                    </a:lnTo>
                    <a:lnTo>
                      <a:pt x="1684" y="4599"/>
                    </a:lnTo>
                    <a:lnTo>
                      <a:pt x="1661" y="4590"/>
                    </a:lnTo>
                    <a:lnTo>
                      <a:pt x="1616" y="4570"/>
                    </a:lnTo>
                    <a:lnTo>
                      <a:pt x="1572" y="4547"/>
                    </a:lnTo>
                    <a:lnTo>
                      <a:pt x="1530" y="4522"/>
                    </a:lnTo>
                    <a:lnTo>
                      <a:pt x="1488" y="4495"/>
                    </a:lnTo>
                    <a:lnTo>
                      <a:pt x="1448" y="4467"/>
                    </a:lnTo>
                    <a:lnTo>
                      <a:pt x="1409" y="4437"/>
                    </a:lnTo>
                    <a:lnTo>
                      <a:pt x="1373" y="4405"/>
                    </a:lnTo>
                    <a:lnTo>
                      <a:pt x="1337" y="4371"/>
                    </a:lnTo>
                    <a:lnTo>
                      <a:pt x="1303" y="4335"/>
                    </a:lnTo>
                    <a:lnTo>
                      <a:pt x="1271" y="4299"/>
                    </a:lnTo>
                    <a:lnTo>
                      <a:pt x="1240" y="4260"/>
                    </a:lnTo>
                    <a:lnTo>
                      <a:pt x="1212" y="4219"/>
                    </a:lnTo>
                    <a:lnTo>
                      <a:pt x="1185" y="4179"/>
                    </a:lnTo>
                    <a:lnTo>
                      <a:pt x="1161" y="4136"/>
                    </a:lnTo>
                    <a:lnTo>
                      <a:pt x="1138" y="4091"/>
                    </a:lnTo>
                    <a:lnTo>
                      <a:pt x="1118" y="4046"/>
                    </a:lnTo>
                    <a:lnTo>
                      <a:pt x="1108" y="4023"/>
                    </a:lnTo>
                    <a:lnTo>
                      <a:pt x="1100" y="4000"/>
                    </a:lnTo>
                    <a:lnTo>
                      <a:pt x="1091" y="3976"/>
                    </a:lnTo>
                    <a:lnTo>
                      <a:pt x="1083" y="3952"/>
                    </a:lnTo>
                    <a:lnTo>
                      <a:pt x="1076" y="3928"/>
                    </a:lnTo>
                    <a:lnTo>
                      <a:pt x="1069" y="3905"/>
                    </a:lnTo>
                    <a:lnTo>
                      <a:pt x="1064" y="3879"/>
                    </a:lnTo>
                    <a:lnTo>
                      <a:pt x="1058" y="3855"/>
                    </a:lnTo>
                    <a:lnTo>
                      <a:pt x="1053" y="3829"/>
                    </a:lnTo>
                    <a:lnTo>
                      <a:pt x="1049" y="3805"/>
                    </a:lnTo>
                    <a:lnTo>
                      <a:pt x="1046" y="3779"/>
                    </a:lnTo>
                    <a:lnTo>
                      <a:pt x="1043" y="3754"/>
                    </a:lnTo>
                    <a:lnTo>
                      <a:pt x="1041" y="3727"/>
                    </a:lnTo>
                    <a:lnTo>
                      <a:pt x="1038" y="3702"/>
                    </a:lnTo>
                    <a:lnTo>
                      <a:pt x="1037" y="3675"/>
                    </a:lnTo>
                    <a:lnTo>
                      <a:pt x="1037" y="3649"/>
                    </a:lnTo>
                    <a:lnTo>
                      <a:pt x="1037" y="3622"/>
                    </a:lnTo>
                    <a:lnTo>
                      <a:pt x="1038" y="3597"/>
                    </a:lnTo>
                    <a:lnTo>
                      <a:pt x="1041" y="3571"/>
                    </a:lnTo>
                    <a:lnTo>
                      <a:pt x="1043" y="3545"/>
                    </a:lnTo>
                    <a:lnTo>
                      <a:pt x="1046" y="3520"/>
                    </a:lnTo>
                    <a:lnTo>
                      <a:pt x="1049" y="3494"/>
                    </a:lnTo>
                    <a:lnTo>
                      <a:pt x="1053" y="3469"/>
                    </a:lnTo>
                    <a:lnTo>
                      <a:pt x="1058" y="3444"/>
                    </a:lnTo>
                    <a:lnTo>
                      <a:pt x="1064" y="3419"/>
                    </a:lnTo>
                    <a:lnTo>
                      <a:pt x="1069" y="3394"/>
                    </a:lnTo>
                    <a:lnTo>
                      <a:pt x="1076" y="3370"/>
                    </a:lnTo>
                    <a:lnTo>
                      <a:pt x="1083" y="3346"/>
                    </a:lnTo>
                    <a:lnTo>
                      <a:pt x="1091" y="3322"/>
                    </a:lnTo>
                    <a:lnTo>
                      <a:pt x="1100" y="3299"/>
                    </a:lnTo>
                    <a:lnTo>
                      <a:pt x="1108" y="3275"/>
                    </a:lnTo>
                    <a:lnTo>
                      <a:pt x="1118" y="3252"/>
                    </a:lnTo>
                    <a:lnTo>
                      <a:pt x="1138" y="3207"/>
                    </a:lnTo>
                    <a:lnTo>
                      <a:pt x="1161" y="3163"/>
                    </a:lnTo>
                    <a:lnTo>
                      <a:pt x="1185" y="3120"/>
                    </a:lnTo>
                    <a:lnTo>
                      <a:pt x="1212" y="3079"/>
                    </a:lnTo>
                    <a:lnTo>
                      <a:pt x="1240" y="3039"/>
                    </a:lnTo>
                    <a:lnTo>
                      <a:pt x="1271" y="3000"/>
                    </a:lnTo>
                    <a:lnTo>
                      <a:pt x="1303" y="2963"/>
                    </a:lnTo>
                    <a:lnTo>
                      <a:pt x="1337" y="2928"/>
                    </a:lnTo>
                    <a:lnTo>
                      <a:pt x="1373" y="2894"/>
                    </a:lnTo>
                    <a:lnTo>
                      <a:pt x="1409" y="2862"/>
                    </a:lnTo>
                    <a:lnTo>
                      <a:pt x="1448" y="2831"/>
                    </a:lnTo>
                    <a:lnTo>
                      <a:pt x="1488" y="2802"/>
                    </a:lnTo>
                    <a:lnTo>
                      <a:pt x="1530" y="2776"/>
                    </a:lnTo>
                    <a:lnTo>
                      <a:pt x="1572" y="2752"/>
                    </a:lnTo>
                    <a:lnTo>
                      <a:pt x="1616" y="2729"/>
                    </a:lnTo>
                    <a:lnTo>
                      <a:pt x="1661" y="2709"/>
                    </a:lnTo>
                    <a:lnTo>
                      <a:pt x="1684" y="2700"/>
                    </a:lnTo>
                    <a:lnTo>
                      <a:pt x="1708" y="2690"/>
                    </a:lnTo>
                    <a:lnTo>
                      <a:pt x="1731" y="2682"/>
                    </a:lnTo>
                    <a:lnTo>
                      <a:pt x="1755" y="2674"/>
                    </a:lnTo>
                    <a:lnTo>
                      <a:pt x="1779" y="2667"/>
                    </a:lnTo>
                    <a:lnTo>
                      <a:pt x="1804" y="2661"/>
                    </a:lnTo>
                    <a:lnTo>
                      <a:pt x="1828" y="2655"/>
                    </a:lnTo>
                    <a:lnTo>
                      <a:pt x="1852" y="2649"/>
                    </a:lnTo>
                    <a:lnTo>
                      <a:pt x="1878" y="2645"/>
                    </a:lnTo>
                    <a:lnTo>
                      <a:pt x="1903" y="2640"/>
                    </a:lnTo>
                    <a:lnTo>
                      <a:pt x="1929" y="2636"/>
                    </a:lnTo>
                    <a:lnTo>
                      <a:pt x="1954" y="2633"/>
                    </a:lnTo>
                    <a:lnTo>
                      <a:pt x="1980" y="2631"/>
                    </a:lnTo>
                    <a:lnTo>
                      <a:pt x="2006" y="2629"/>
                    </a:lnTo>
                    <a:lnTo>
                      <a:pt x="2032" y="2628"/>
                    </a:lnTo>
                    <a:lnTo>
                      <a:pt x="2058" y="2628"/>
                    </a:lnTo>
                    <a:lnTo>
                      <a:pt x="2085" y="2628"/>
                    </a:lnTo>
                    <a:lnTo>
                      <a:pt x="2111" y="2629"/>
                    </a:lnTo>
                    <a:lnTo>
                      <a:pt x="2137" y="2631"/>
                    </a:lnTo>
                    <a:lnTo>
                      <a:pt x="2163" y="2633"/>
                    </a:lnTo>
                    <a:lnTo>
                      <a:pt x="2189" y="2636"/>
                    </a:lnTo>
                    <a:lnTo>
                      <a:pt x="2214" y="2640"/>
                    </a:lnTo>
                    <a:lnTo>
                      <a:pt x="2239" y="2645"/>
                    </a:lnTo>
                    <a:lnTo>
                      <a:pt x="2264" y="2649"/>
                    </a:lnTo>
                    <a:lnTo>
                      <a:pt x="2288" y="2655"/>
                    </a:lnTo>
                    <a:lnTo>
                      <a:pt x="2313" y="2661"/>
                    </a:lnTo>
                    <a:lnTo>
                      <a:pt x="2337" y="2667"/>
                    </a:lnTo>
                    <a:lnTo>
                      <a:pt x="2362" y="2674"/>
                    </a:lnTo>
                    <a:lnTo>
                      <a:pt x="2385" y="2682"/>
                    </a:lnTo>
                    <a:lnTo>
                      <a:pt x="2410" y="2690"/>
                    </a:lnTo>
                    <a:lnTo>
                      <a:pt x="2432" y="2700"/>
                    </a:lnTo>
                    <a:lnTo>
                      <a:pt x="2456" y="2709"/>
                    </a:lnTo>
                    <a:lnTo>
                      <a:pt x="2500" y="2729"/>
                    </a:lnTo>
                    <a:lnTo>
                      <a:pt x="2545" y="2752"/>
                    </a:lnTo>
                    <a:lnTo>
                      <a:pt x="2588" y="2776"/>
                    </a:lnTo>
                    <a:lnTo>
                      <a:pt x="2629" y="2802"/>
                    </a:lnTo>
                    <a:lnTo>
                      <a:pt x="2669" y="2831"/>
                    </a:lnTo>
                    <a:lnTo>
                      <a:pt x="2707" y="2862"/>
                    </a:lnTo>
                    <a:lnTo>
                      <a:pt x="2745" y="2894"/>
                    </a:lnTo>
                    <a:lnTo>
                      <a:pt x="2780" y="2928"/>
                    </a:lnTo>
                    <a:lnTo>
                      <a:pt x="2814" y="2963"/>
                    </a:lnTo>
                    <a:lnTo>
                      <a:pt x="2846" y="3000"/>
                    </a:lnTo>
                    <a:lnTo>
                      <a:pt x="2876" y="3039"/>
                    </a:lnTo>
                    <a:lnTo>
                      <a:pt x="2905" y="3079"/>
                    </a:lnTo>
                    <a:lnTo>
                      <a:pt x="2931" y="3120"/>
                    </a:lnTo>
                    <a:lnTo>
                      <a:pt x="2956" y="3163"/>
                    </a:lnTo>
                    <a:lnTo>
                      <a:pt x="2979" y="3207"/>
                    </a:lnTo>
                    <a:lnTo>
                      <a:pt x="3000" y="3252"/>
                    </a:lnTo>
                    <a:lnTo>
                      <a:pt x="3009" y="3275"/>
                    </a:lnTo>
                    <a:lnTo>
                      <a:pt x="3018" y="3299"/>
                    </a:lnTo>
                    <a:lnTo>
                      <a:pt x="3026" y="3322"/>
                    </a:lnTo>
                    <a:lnTo>
                      <a:pt x="3033" y="3346"/>
                    </a:lnTo>
                    <a:lnTo>
                      <a:pt x="3041" y="3370"/>
                    </a:lnTo>
                    <a:lnTo>
                      <a:pt x="3047" y="3394"/>
                    </a:lnTo>
                    <a:lnTo>
                      <a:pt x="3053" y="3419"/>
                    </a:lnTo>
                    <a:lnTo>
                      <a:pt x="3059" y="3444"/>
                    </a:lnTo>
                    <a:lnTo>
                      <a:pt x="3064" y="3469"/>
                    </a:lnTo>
                    <a:lnTo>
                      <a:pt x="3068" y="3494"/>
                    </a:lnTo>
                    <a:lnTo>
                      <a:pt x="3072" y="3520"/>
                    </a:lnTo>
                    <a:lnTo>
                      <a:pt x="3074" y="3545"/>
                    </a:lnTo>
                    <a:lnTo>
                      <a:pt x="3077" y="3571"/>
                    </a:lnTo>
                    <a:lnTo>
                      <a:pt x="3078" y="3597"/>
                    </a:lnTo>
                    <a:lnTo>
                      <a:pt x="3079" y="3622"/>
                    </a:lnTo>
                    <a:lnTo>
                      <a:pt x="3080" y="3649"/>
                    </a:lnTo>
                    <a:close/>
                    <a:moveTo>
                      <a:pt x="0" y="0"/>
                    </a:moveTo>
                    <a:lnTo>
                      <a:pt x="0" y="462"/>
                    </a:lnTo>
                    <a:lnTo>
                      <a:pt x="4116" y="462"/>
                    </a:lnTo>
                    <a:lnTo>
                      <a:pt x="4116" y="0"/>
                    </a:lnTo>
                    <a:lnTo>
                      <a:pt x="0" y="0"/>
                    </a:lnTo>
                    <a:close/>
                    <a:moveTo>
                      <a:pt x="2024" y="2698"/>
                    </a:moveTo>
                    <a:lnTo>
                      <a:pt x="1820" y="3321"/>
                    </a:lnTo>
                    <a:lnTo>
                      <a:pt x="1165" y="3321"/>
                    </a:lnTo>
                    <a:lnTo>
                      <a:pt x="1159" y="3321"/>
                    </a:lnTo>
                    <a:lnTo>
                      <a:pt x="1154" y="3323"/>
                    </a:lnTo>
                    <a:lnTo>
                      <a:pt x="1149" y="3325"/>
                    </a:lnTo>
                    <a:lnTo>
                      <a:pt x="1143" y="3328"/>
                    </a:lnTo>
                    <a:lnTo>
                      <a:pt x="1139" y="3331"/>
                    </a:lnTo>
                    <a:lnTo>
                      <a:pt x="1135" y="3335"/>
                    </a:lnTo>
                    <a:lnTo>
                      <a:pt x="1133" y="3340"/>
                    </a:lnTo>
                    <a:lnTo>
                      <a:pt x="1130" y="3345"/>
                    </a:lnTo>
                    <a:lnTo>
                      <a:pt x="1129" y="3352"/>
                    </a:lnTo>
                    <a:lnTo>
                      <a:pt x="1129" y="3357"/>
                    </a:lnTo>
                    <a:lnTo>
                      <a:pt x="1129" y="3363"/>
                    </a:lnTo>
                    <a:lnTo>
                      <a:pt x="1130" y="3368"/>
                    </a:lnTo>
                    <a:lnTo>
                      <a:pt x="1132" y="3373"/>
                    </a:lnTo>
                    <a:lnTo>
                      <a:pt x="1135" y="3378"/>
                    </a:lnTo>
                    <a:lnTo>
                      <a:pt x="1139" y="3382"/>
                    </a:lnTo>
                    <a:lnTo>
                      <a:pt x="1143" y="3386"/>
                    </a:lnTo>
                    <a:lnTo>
                      <a:pt x="1673" y="3772"/>
                    </a:lnTo>
                    <a:lnTo>
                      <a:pt x="1469" y="4400"/>
                    </a:lnTo>
                    <a:lnTo>
                      <a:pt x="1468" y="4405"/>
                    </a:lnTo>
                    <a:lnTo>
                      <a:pt x="1467" y="4411"/>
                    </a:lnTo>
                    <a:lnTo>
                      <a:pt x="1468" y="4416"/>
                    </a:lnTo>
                    <a:lnTo>
                      <a:pt x="1469" y="4422"/>
                    </a:lnTo>
                    <a:lnTo>
                      <a:pt x="1471" y="4427"/>
                    </a:lnTo>
                    <a:lnTo>
                      <a:pt x="1475" y="4431"/>
                    </a:lnTo>
                    <a:lnTo>
                      <a:pt x="1479" y="4436"/>
                    </a:lnTo>
                    <a:lnTo>
                      <a:pt x="1483" y="4439"/>
                    </a:lnTo>
                    <a:lnTo>
                      <a:pt x="1488" y="4442"/>
                    </a:lnTo>
                    <a:lnTo>
                      <a:pt x="1493" y="4444"/>
                    </a:lnTo>
                    <a:lnTo>
                      <a:pt x="1498" y="4446"/>
                    </a:lnTo>
                    <a:lnTo>
                      <a:pt x="1504" y="4446"/>
                    </a:lnTo>
                    <a:lnTo>
                      <a:pt x="1509" y="4446"/>
                    </a:lnTo>
                    <a:lnTo>
                      <a:pt x="1515" y="4444"/>
                    </a:lnTo>
                    <a:lnTo>
                      <a:pt x="1520" y="4442"/>
                    </a:lnTo>
                    <a:lnTo>
                      <a:pt x="1525" y="4439"/>
                    </a:lnTo>
                    <a:lnTo>
                      <a:pt x="2058" y="4052"/>
                    </a:lnTo>
                    <a:lnTo>
                      <a:pt x="2591" y="4439"/>
                    </a:lnTo>
                    <a:lnTo>
                      <a:pt x="2596" y="4442"/>
                    </a:lnTo>
                    <a:lnTo>
                      <a:pt x="2601" y="4444"/>
                    </a:lnTo>
                    <a:lnTo>
                      <a:pt x="2606" y="4446"/>
                    </a:lnTo>
                    <a:lnTo>
                      <a:pt x="2612" y="4446"/>
                    </a:lnTo>
                    <a:lnTo>
                      <a:pt x="2617" y="4446"/>
                    </a:lnTo>
                    <a:lnTo>
                      <a:pt x="2623" y="4444"/>
                    </a:lnTo>
                    <a:lnTo>
                      <a:pt x="2628" y="4442"/>
                    </a:lnTo>
                    <a:lnTo>
                      <a:pt x="2633" y="4439"/>
                    </a:lnTo>
                    <a:lnTo>
                      <a:pt x="2638" y="4436"/>
                    </a:lnTo>
                    <a:lnTo>
                      <a:pt x="2641" y="4431"/>
                    </a:lnTo>
                    <a:lnTo>
                      <a:pt x="2644" y="4427"/>
                    </a:lnTo>
                    <a:lnTo>
                      <a:pt x="2646" y="4422"/>
                    </a:lnTo>
                    <a:lnTo>
                      <a:pt x="2648" y="4416"/>
                    </a:lnTo>
                    <a:lnTo>
                      <a:pt x="2648" y="4411"/>
                    </a:lnTo>
                    <a:lnTo>
                      <a:pt x="2648" y="4405"/>
                    </a:lnTo>
                    <a:lnTo>
                      <a:pt x="2646" y="4400"/>
                    </a:lnTo>
                    <a:lnTo>
                      <a:pt x="2442" y="3772"/>
                    </a:lnTo>
                    <a:lnTo>
                      <a:pt x="2973" y="3386"/>
                    </a:lnTo>
                    <a:lnTo>
                      <a:pt x="2977" y="3382"/>
                    </a:lnTo>
                    <a:lnTo>
                      <a:pt x="2981" y="3378"/>
                    </a:lnTo>
                    <a:lnTo>
                      <a:pt x="2984" y="3373"/>
                    </a:lnTo>
                    <a:lnTo>
                      <a:pt x="2986" y="3368"/>
                    </a:lnTo>
                    <a:lnTo>
                      <a:pt x="2987" y="3363"/>
                    </a:lnTo>
                    <a:lnTo>
                      <a:pt x="2988" y="3357"/>
                    </a:lnTo>
                    <a:lnTo>
                      <a:pt x="2987" y="3352"/>
                    </a:lnTo>
                    <a:lnTo>
                      <a:pt x="2986" y="3345"/>
                    </a:lnTo>
                    <a:lnTo>
                      <a:pt x="2984" y="3340"/>
                    </a:lnTo>
                    <a:lnTo>
                      <a:pt x="2981" y="3335"/>
                    </a:lnTo>
                    <a:lnTo>
                      <a:pt x="2977" y="3331"/>
                    </a:lnTo>
                    <a:lnTo>
                      <a:pt x="2973" y="3328"/>
                    </a:lnTo>
                    <a:lnTo>
                      <a:pt x="2968" y="3325"/>
                    </a:lnTo>
                    <a:lnTo>
                      <a:pt x="2963" y="3323"/>
                    </a:lnTo>
                    <a:lnTo>
                      <a:pt x="2958" y="3321"/>
                    </a:lnTo>
                    <a:lnTo>
                      <a:pt x="2952" y="3321"/>
                    </a:lnTo>
                    <a:lnTo>
                      <a:pt x="2296" y="3321"/>
                    </a:lnTo>
                    <a:lnTo>
                      <a:pt x="2093" y="2698"/>
                    </a:lnTo>
                    <a:lnTo>
                      <a:pt x="2091" y="2691"/>
                    </a:lnTo>
                    <a:lnTo>
                      <a:pt x="2088" y="2687"/>
                    </a:lnTo>
                    <a:lnTo>
                      <a:pt x="2084" y="2682"/>
                    </a:lnTo>
                    <a:lnTo>
                      <a:pt x="2080" y="2679"/>
                    </a:lnTo>
                    <a:lnTo>
                      <a:pt x="2075" y="2676"/>
                    </a:lnTo>
                    <a:lnTo>
                      <a:pt x="2069" y="2674"/>
                    </a:lnTo>
                    <a:lnTo>
                      <a:pt x="2064" y="2673"/>
                    </a:lnTo>
                    <a:lnTo>
                      <a:pt x="2058" y="2672"/>
                    </a:lnTo>
                    <a:lnTo>
                      <a:pt x="2053" y="2673"/>
                    </a:lnTo>
                    <a:lnTo>
                      <a:pt x="2047" y="2674"/>
                    </a:lnTo>
                    <a:lnTo>
                      <a:pt x="2042" y="2676"/>
                    </a:lnTo>
                    <a:lnTo>
                      <a:pt x="2037" y="2679"/>
                    </a:lnTo>
                    <a:lnTo>
                      <a:pt x="2033" y="2682"/>
                    </a:lnTo>
                    <a:lnTo>
                      <a:pt x="2030" y="2687"/>
                    </a:lnTo>
                    <a:lnTo>
                      <a:pt x="2027" y="2691"/>
                    </a:lnTo>
                    <a:lnTo>
                      <a:pt x="2024" y="269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grpSp>
            <p:nvGrpSpPr>
              <p:cNvPr id="17" name="组合 36"/>
              <p:cNvGrpSpPr/>
              <p:nvPr/>
            </p:nvGrpSpPr>
            <p:grpSpPr>
              <a:xfrm>
                <a:off x="842498" y="1639000"/>
                <a:ext cx="1786217" cy="1786217"/>
                <a:chOff x="912070" y="1418390"/>
                <a:chExt cx="2167466" cy="2167466"/>
              </a:xfrm>
            </p:grpSpPr>
            <p:sp>
              <p:nvSpPr>
                <p:cNvPr id="19" name="任意多边形 7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912070" y="1418390"/>
                  <a:ext cx="2167466" cy="2167466"/>
                </a:xfrm>
                <a:custGeom>
                  <a:avLst/>
                  <a:gdLst>
                    <a:gd name="connsiteX0" fmla="*/ 0 w 2167466"/>
                    <a:gd name="connsiteY0" fmla="*/ 361252 h 2167466"/>
                    <a:gd name="connsiteX1" fmla="*/ 361252 w 2167466"/>
                    <a:gd name="connsiteY1" fmla="*/ 0 h 2167466"/>
                    <a:gd name="connsiteX2" fmla="*/ 1806214 w 2167466"/>
                    <a:gd name="connsiteY2" fmla="*/ 0 h 2167466"/>
                    <a:gd name="connsiteX3" fmla="*/ 2167466 w 2167466"/>
                    <a:gd name="connsiteY3" fmla="*/ 361252 h 2167466"/>
                    <a:gd name="connsiteX4" fmla="*/ 2167466 w 2167466"/>
                    <a:gd name="connsiteY4" fmla="*/ 1806214 h 2167466"/>
                    <a:gd name="connsiteX5" fmla="*/ 1806214 w 2167466"/>
                    <a:gd name="connsiteY5" fmla="*/ 2167466 h 2167466"/>
                    <a:gd name="connsiteX6" fmla="*/ 361252 w 2167466"/>
                    <a:gd name="connsiteY6" fmla="*/ 2167466 h 2167466"/>
                    <a:gd name="connsiteX7" fmla="*/ 0 w 2167466"/>
                    <a:gd name="connsiteY7" fmla="*/ 1806214 h 2167466"/>
                    <a:gd name="connsiteX8" fmla="*/ 0 w 2167466"/>
                    <a:gd name="connsiteY8" fmla="*/ 361252 h 216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7466" h="2167466">
                      <a:moveTo>
                        <a:pt x="0" y="361252"/>
                      </a:moveTo>
                      <a:cubicBezTo>
                        <a:pt x="0" y="161738"/>
                        <a:pt x="161738" y="0"/>
                        <a:pt x="361252" y="0"/>
                      </a:cubicBezTo>
                      <a:lnTo>
                        <a:pt x="1806214" y="0"/>
                      </a:lnTo>
                      <a:cubicBezTo>
                        <a:pt x="2005728" y="0"/>
                        <a:pt x="2167466" y="161738"/>
                        <a:pt x="2167466" y="361252"/>
                      </a:cubicBezTo>
                      <a:lnTo>
                        <a:pt x="2167466" y="1806214"/>
                      </a:lnTo>
                      <a:cubicBezTo>
                        <a:pt x="2167466" y="2005728"/>
                        <a:pt x="2005728" y="2167466"/>
                        <a:pt x="1806214" y="2167466"/>
                      </a:cubicBezTo>
                      <a:lnTo>
                        <a:pt x="361252" y="2167466"/>
                      </a:lnTo>
                      <a:cubicBezTo>
                        <a:pt x="161738" y="2167466"/>
                        <a:pt x="0" y="2005728"/>
                        <a:pt x="0" y="1806214"/>
                      </a:cubicBezTo>
                      <a:lnTo>
                        <a:pt x="0" y="361252"/>
                      </a:lnTo>
                      <a:close/>
                    </a:path>
                  </a:pathLst>
                </a:custGeom>
                <a:solidFill>
                  <a:srgbClr val="1ABABD"/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brightRoom" dir="t">
                    <a:rot lat="0" lon="0" rev="0"/>
                  </a:lightRig>
                </a:scene3d>
                <a:sp3d prstMaterial="powder"/>
              </p:spPr>
              <p:txBody>
                <a:bodyPr spcFirstLastPara="0" vert="horz" wrap="square" lIns="284840" tIns="284840" rIns="284840" bIns="284840" numCol="1" spcCol="1270" anchor="ctr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2088941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zh-CN" altLang="en-US" sz="47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</a:endParaRPr>
                </a:p>
              </p:txBody>
            </p:sp>
            <p:sp>
              <p:nvSpPr>
                <p:cNvPr id="20" name="KSO_Shape_8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414931" y="1773813"/>
                  <a:ext cx="1200984" cy="1166957"/>
                </a:xfrm>
                <a:custGeom>
                  <a:avLst/>
                  <a:gdLst>
                    <a:gd name="T0" fmla="*/ 1300686 w 4656"/>
                    <a:gd name="T1" fmla="*/ 3684 h 4524"/>
                    <a:gd name="T2" fmla="*/ 1211082 w 4656"/>
                    <a:gd name="T3" fmla="*/ 23332 h 4524"/>
                    <a:gd name="T4" fmla="*/ 1130071 w 4656"/>
                    <a:gd name="T5" fmla="*/ 57715 h 4524"/>
                    <a:gd name="T6" fmla="*/ 1056424 w 4656"/>
                    <a:gd name="T7" fmla="*/ 106425 h 4524"/>
                    <a:gd name="T8" fmla="*/ 991369 w 4656"/>
                    <a:gd name="T9" fmla="*/ 167006 h 4524"/>
                    <a:gd name="T10" fmla="*/ 943090 w 4656"/>
                    <a:gd name="T11" fmla="*/ 200980 h 4524"/>
                    <a:gd name="T12" fmla="*/ 882126 w 4656"/>
                    <a:gd name="T13" fmla="*/ 135488 h 4524"/>
                    <a:gd name="T14" fmla="*/ 812571 w 4656"/>
                    <a:gd name="T15" fmla="*/ 80638 h 4524"/>
                    <a:gd name="T16" fmla="*/ 735242 w 4656"/>
                    <a:gd name="T17" fmla="*/ 38886 h 4524"/>
                    <a:gd name="T18" fmla="*/ 650139 w 4656"/>
                    <a:gd name="T19" fmla="*/ 11461 h 4524"/>
                    <a:gd name="T20" fmla="*/ 556443 w 4656"/>
                    <a:gd name="T21" fmla="*/ 0 h 4524"/>
                    <a:gd name="T22" fmla="*/ 484842 w 4656"/>
                    <a:gd name="T23" fmla="*/ 2456 h 4524"/>
                    <a:gd name="T24" fmla="*/ 405467 w 4656"/>
                    <a:gd name="T25" fmla="*/ 17192 h 4524"/>
                    <a:gd name="T26" fmla="*/ 329774 w 4656"/>
                    <a:gd name="T27" fmla="*/ 42161 h 4524"/>
                    <a:gd name="T28" fmla="*/ 259810 w 4656"/>
                    <a:gd name="T29" fmla="*/ 78182 h 4524"/>
                    <a:gd name="T30" fmla="*/ 196392 w 4656"/>
                    <a:gd name="T31" fmla="*/ 123617 h 4524"/>
                    <a:gd name="T32" fmla="*/ 140338 w 4656"/>
                    <a:gd name="T33" fmla="*/ 176830 h 4524"/>
                    <a:gd name="T34" fmla="*/ 92059 w 4656"/>
                    <a:gd name="T35" fmla="*/ 238229 h 4524"/>
                    <a:gd name="T36" fmla="*/ 52780 w 4656"/>
                    <a:gd name="T37" fmla="*/ 306177 h 4524"/>
                    <a:gd name="T38" fmla="*/ 23731 w 4656"/>
                    <a:gd name="T39" fmla="*/ 379856 h 4524"/>
                    <a:gd name="T40" fmla="*/ 6137 w 4656"/>
                    <a:gd name="T41" fmla="*/ 458447 h 4524"/>
                    <a:gd name="T42" fmla="*/ 0 w 4656"/>
                    <a:gd name="T43" fmla="*/ 540722 h 4524"/>
                    <a:gd name="T44" fmla="*/ 12274 w 4656"/>
                    <a:gd name="T45" fmla="*/ 663930 h 4524"/>
                    <a:gd name="T46" fmla="*/ 56053 w 4656"/>
                    <a:gd name="T47" fmla="*/ 798189 h 4524"/>
                    <a:gd name="T48" fmla="*/ 126836 w 4656"/>
                    <a:gd name="T49" fmla="*/ 919760 h 4524"/>
                    <a:gd name="T50" fmla="*/ 219304 w 4656"/>
                    <a:gd name="T51" fmla="*/ 1028641 h 4524"/>
                    <a:gd name="T52" fmla="*/ 326910 w 4656"/>
                    <a:gd name="T53" fmla="*/ 1126061 h 4524"/>
                    <a:gd name="T54" fmla="*/ 461930 w 4656"/>
                    <a:gd name="T55" fmla="*/ 1230439 h 4524"/>
                    <a:gd name="T56" fmla="*/ 608405 w 4656"/>
                    <a:gd name="T57" fmla="*/ 1357331 h 4524"/>
                    <a:gd name="T58" fmla="*/ 732787 w 4656"/>
                    <a:gd name="T59" fmla="*/ 1485041 h 4524"/>
                    <a:gd name="T60" fmla="*/ 842439 w 4656"/>
                    <a:gd name="T61" fmla="*/ 1625850 h 4524"/>
                    <a:gd name="T62" fmla="*/ 925087 w 4656"/>
                    <a:gd name="T63" fmla="*/ 1775255 h 4524"/>
                    <a:gd name="T64" fmla="*/ 952500 w 4656"/>
                    <a:gd name="T65" fmla="*/ 1851799 h 4524"/>
                    <a:gd name="T66" fmla="*/ 990960 w 4656"/>
                    <a:gd name="T67" fmla="*/ 1749467 h 4524"/>
                    <a:gd name="T68" fmla="*/ 1078927 w 4656"/>
                    <a:gd name="T69" fmla="*/ 1601700 h 4524"/>
                    <a:gd name="T70" fmla="*/ 1192262 w 4656"/>
                    <a:gd name="T71" fmla="*/ 1462528 h 4524"/>
                    <a:gd name="T72" fmla="*/ 1317461 w 4656"/>
                    <a:gd name="T73" fmla="*/ 1337274 h 4524"/>
                    <a:gd name="T74" fmla="*/ 1482349 w 4656"/>
                    <a:gd name="T75" fmla="*/ 1199330 h 4524"/>
                    <a:gd name="T76" fmla="*/ 1596910 w 4656"/>
                    <a:gd name="T77" fmla="*/ 1110506 h 4524"/>
                    <a:gd name="T78" fmla="*/ 1702062 w 4656"/>
                    <a:gd name="T79" fmla="*/ 1011040 h 4524"/>
                    <a:gd name="T80" fmla="*/ 1791256 w 4656"/>
                    <a:gd name="T81" fmla="*/ 900521 h 4524"/>
                    <a:gd name="T82" fmla="*/ 1858357 w 4656"/>
                    <a:gd name="T83" fmla="*/ 776904 h 4524"/>
                    <a:gd name="T84" fmla="*/ 1896817 w 4656"/>
                    <a:gd name="T85" fmla="*/ 639779 h 4524"/>
                    <a:gd name="T86" fmla="*/ 1905000 w 4656"/>
                    <a:gd name="T87" fmla="*/ 526805 h 4524"/>
                    <a:gd name="T88" fmla="*/ 1896408 w 4656"/>
                    <a:gd name="T89" fmla="*/ 444939 h 4524"/>
                    <a:gd name="T90" fmla="*/ 1876769 w 4656"/>
                    <a:gd name="T91" fmla="*/ 367167 h 4524"/>
                    <a:gd name="T92" fmla="*/ 1846082 w 4656"/>
                    <a:gd name="T93" fmla="*/ 294307 h 4524"/>
                    <a:gd name="T94" fmla="*/ 1805168 w 4656"/>
                    <a:gd name="T95" fmla="*/ 227586 h 4524"/>
                    <a:gd name="T96" fmla="*/ 1755660 w 4656"/>
                    <a:gd name="T97" fmla="*/ 167415 h 4524"/>
                    <a:gd name="T98" fmla="*/ 1698380 w 4656"/>
                    <a:gd name="T99" fmla="*/ 115021 h 4524"/>
                    <a:gd name="T100" fmla="*/ 1633734 w 4656"/>
                    <a:gd name="T101" fmla="*/ 71632 h 4524"/>
                    <a:gd name="T102" fmla="*/ 1562951 w 4656"/>
                    <a:gd name="T103" fmla="*/ 37249 h 4524"/>
                    <a:gd name="T104" fmla="*/ 1486849 w 4656"/>
                    <a:gd name="T105" fmla="*/ 13917 h 4524"/>
                    <a:gd name="T106" fmla="*/ 1406247 w 4656"/>
                    <a:gd name="T107" fmla="*/ 1637 h 452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656" h="4524">
                      <a:moveTo>
                        <a:pt x="3336" y="0"/>
                      </a:moveTo>
                      <a:lnTo>
                        <a:pt x="3336" y="0"/>
                      </a:lnTo>
                      <a:lnTo>
                        <a:pt x="3295" y="0"/>
                      </a:lnTo>
                      <a:lnTo>
                        <a:pt x="3256" y="3"/>
                      </a:lnTo>
                      <a:lnTo>
                        <a:pt x="3217" y="5"/>
                      </a:lnTo>
                      <a:lnTo>
                        <a:pt x="3179" y="9"/>
                      </a:lnTo>
                      <a:lnTo>
                        <a:pt x="3142" y="14"/>
                      </a:lnTo>
                      <a:lnTo>
                        <a:pt x="3103" y="21"/>
                      </a:lnTo>
                      <a:lnTo>
                        <a:pt x="3068" y="28"/>
                      </a:lnTo>
                      <a:lnTo>
                        <a:pt x="3031" y="37"/>
                      </a:lnTo>
                      <a:lnTo>
                        <a:pt x="2995" y="46"/>
                      </a:lnTo>
                      <a:lnTo>
                        <a:pt x="2960" y="57"/>
                      </a:lnTo>
                      <a:lnTo>
                        <a:pt x="2926" y="68"/>
                      </a:lnTo>
                      <a:lnTo>
                        <a:pt x="2892" y="81"/>
                      </a:lnTo>
                      <a:lnTo>
                        <a:pt x="2859" y="95"/>
                      </a:lnTo>
                      <a:lnTo>
                        <a:pt x="2825" y="110"/>
                      </a:lnTo>
                      <a:lnTo>
                        <a:pt x="2793" y="125"/>
                      </a:lnTo>
                      <a:lnTo>
                        <a:pt x="2762" y="141"/>
                      </a:lnTo>
                      <a:lnTo>
                        <a:pt x="2730" y="160"/>
                      </a:lnTo>
                      <a:lnTo>
                        <a:pt x="2699" y="177"/>
                      </a:lnTo>
                      <a:lnTo>
                        <a:pt x="2669" y="197"/>
                      </a:lnTo>
                      <a:lnTo>
                        <a:pt x="2640" y="217"/>
                      </a:lnTo>
                      <a:lnTo>
                        <a:pt x="2610" y="238"/>
                      </a:lnTo>
                      <a:lnTo>
                        <a:pt x="2582" y="260"/>
                      </a:lnTo>
                      <a:lnTo>
                        <a:pt x="2555" y="282"/>
                      </a:lnTo>
                      <a:lnTo>
                        <a:pt x="2527" y="306"/>
                      </a:lnTo>
                      <a:lnTo>
                        <a:pt x="2500" y="331"/>
                      </a:lnTo>
                      <a:lnTo>
                        <a:pt x="2474" y="355"/>
                      </a:lnTo>
                      <a:lnTo>
                        <a:pt x="2448" y="381"/>
                      </a:lnTo>
                      <a:lnTo>
                        <a:pt x="2423" y="408"/>
                      </a:lnTo>
                      <a:lnTo>
                        <a:pt x="2399" y="435"/>
                      </a:lnTo>
                      <a:lnTo>
                        <a:pt x="2375" y="462"/>
                      </a:lnTo>
                      <a:lnTo>
                        <a:pt x="2351" y="491"/>
                      </a:lnTo>
                      <a:lnTo>
                        <a:pt x="2328" y="520"/>
                      </a:lnTo>
                      <a:lnTo>
                        <a:pt x="2305" y="491"/>
                      </a:lnTo>
                      <a:lnTo>
                        <a:pt x="2282" y="462"/>
                      </a:lnTo>
                      <a:lnTo>
                        <a:pt x="2258" y="435"/>
                      </a:lnTo>
                      <a:lnTo>
                        <a:pt x="2232" y="408"/>
                      </a:lnTo>
                      <a:lnTo>
                        <a:pt x="2208" y="381"/>
                      </a:lnTo>
                      <a:lnTo>
                        <a:pt x="2182" y="355"/>
                      </a:lnTo>
                      <a:lnTo>
                        <a:pt x="2156" y="331"/>
                      </a:lnTo>
                      <a:lnTo>
                        <a:pt x="2129" y="306"/>
                      </a:lnTo>
                      <a:lnTo>
                        <a:pt x="2102" y="282"/>
                      </a:lnTo>
                      <a:lnTo>
                        <a:pt x="2074" y="260"/>
                      </a:lnTo>
                      <a:lnTo>
                        <a:pt x="2045" y="238"/>
                      </a:lnTo>
                      <a:lnTo>
                        <a:pt x="2016" y="217"/>
                      </a:lnTo>
                      <a:lnTo>
                        <a:pt x="1986" y="197"/>
                      </a:lnTo>
                      <a:lnTo>
                        <a:pt x="1956" y="177"/>
                      </a:lnTo>
                      <a:lnTo>
                        <a:pt x="1925" y="160"/>
                      </a:lnTo>
                      <a:lnTo>
                        <a:pt x="1894" y="141"/>
                      </a:lnTo>
                      <a:lnTo>
                        <a:pt x="1863" y="125"/>
                      </a:lnTo>
                      <a:lnTo>
                        <a:pt x="1830" y="110"/>
                      </a:lnTo>
                      <a:lnTo>
                        <a:pt x="1797" y="95"/>
                      </a:lnTo>
                      <a:lnTo>
                        <a:pt x="1763" y="81"/>
                      </a:lnTo>
                      <a:lnTo>
                        <a:pt x="1730" y="68"/>
                      </a:lnTo>
                      <a:lnTo>
                        <a:pt x="1695" y="57"/>
                      </a:lnTo>
                      <a:lnTo>
                        <a:pt x="1661" y="46"/>
                      </a:lnTo>
                      <a:lnTo>
                        <a:pt x="1625" y="37"/>
                      </a:lnTo>
                      <a:lnTo>
                        <a:pt x="1589" y="28"/>
                      </a:lnTo>
                      <a:lnTo>
                        <a:pt x="1552" y="21"/>
                      </a:lnTo>
                      <a:lnTo>
                        <a:pt x="1515" y="14"/>
                      </a:lnTo>
                      <a:lnTo>
                        <a:pt x="1477" y="9"/>
                      </a:lnTo>
                      <a:lnTo>
                        <a:pt x="1439" y="5"/>
                      </a:lnTo>
                      <a:lnTo>
                        <a:pt x="1400" y="3"/>
                      </a:lnTo>
                      <a:lnTo>
                        <a:pt x="1360" y="0"/>
                      </a:lnTo>
                      <a:lnTo>
                        <a:pt x="1320" y="0"/>
                      </a:lnTo>
                      <a:lnTo>
                        <a:pt x="1286" y="0"/>
                      </a:lnTo>
                      <a:lnTo>
                        <a:pt x="1253" y="1"/>
                      </a:lnTo>
                      <a:lnTo>
                        <a:pt x="1218" y="4"/>
                      </a:lnTo>
                      <a:lnTo>
                        <a:pt x="1185" y="6"/>
                      </a:lnTo>
                      <a:lnTo>
                        <a:pt x="1152" y="11"/>
                      </a:lnTo>
                      <a:lnTo>
                        <a:pt x="1119" y="15"/>
                      </a:lnTo>
                      <a:lnTo>
                        <a:pt x="1087" y="20"/>
                      </a:lnTo>
                      <a:lnTo>
                        <a:pt x="1054" y="27"/>
                      </a:lnTo>
                      <a:lnTo>
                        <a:pt x="1022" y="34"/>
                      </a:lnTo>
                      <a:lnTo>
                        <a:pt x="991" y="42"/>
                      </a:lnTo>
                      <a:lnTo>
                        <a:pt x="958" y="50"/>
                      </a:lnTo>
                      <a:lnTo>
                        <a:pt x="927" y="59"/>
                      </a:lnTo>
                      <a:lnTo>
                        <a:pt x="897" y="70"/>
                      </a:lnTo>
                      <a:lnTo>
                        <a:pt x="866" y="80"/>
                      </a:lnTo>
                      <a:lnTo>
                        <a:pt x="836" y="91"/>
                      </a:lnTo>
                      <a:lnTo>
                        <a:pt x="806" y="103"/>
                      </a:lnTo>
                      <a:lnTo>
                        <a:pt x="777" y="117"/>
                      </a:lnTo>
                      <a:lnTo>
                        <a:pt x="748" y="130"/>
                      </a:lnTo>
                      <a:lnTo>
                        <a:pt x="719" y="145"/>
                      </a:lnTo>
                      <a:lnTo>
                        <a:pt x="690" y="158"/>
                      </a:lnTo>
                      <a:lnTo>
                        <a:pt x="663" y="175"/>
                      </a:lnTo>
                      <a:lnTo>
                        <a:pt x="635" y="191"/>
                      </a:lnTo>
                      <a:lnTo>
                        <a:pt x="608" y="208"/>
                      </a:lnTo>
                      <a:lnTo>
                        <a:pt x="582" y="225"/>
                      </a:lnTo>
                      <a:lnTo>
                        <a:pt x="555" y="243"/>
                      </a:lnTo>
                      <a:lnTo>
                        <a:pt x="530" y="262"/>
                      </a:lnTo>
                      <a:lnTo>
                        <a:pt x="504" y="281"/>
                      </a:lnTo>
                      <a:lnTo>
                        <a:pt x="480" y="302"/>
                      </a:lnTo>
                      <a:lnTo>
                        <a:pt x="456" y="321"/>
                      </a:lnTo>
                      <a:lnTo>
                        <a:pt x="432" y="343"/>
                      </a:lnTo>
                      <a:lnTo>
                        <a:pt x="408" y="364"/>
                      </a:lnTo>
                      <a:lnTo>
                        <a:pt x="387" y="386"/>
                      </a:lnTo>
                      <a:lnTo>
                        <a:pt x="365" y="409"/>
                      </a:lnTo>
                      <a:lnTo>
                        <a:pt x="343" y="432"/>
                      </a:lnTo>
                      <a:lnTo>
                        <a:pt x="322" y="457"/>
                      </a:lnTo>
                      <a:lnTo>
                        <a:pt x="301" y="481"/>
                      </a:lnTo>
                      <a:lnTo>
                        <a:pt x="281" y="505"/>
                      </a:lnTo>
                      <a:lnTo>
                        <a:pt x="262" y="530"/>
                      </a:lnTo>
                      <a:lnTo>
                        <a:pt x="243" y="556"/>
                      </a:lnTo>
                      <a:lnTo>
                        <a:pt x="225" y="582"/>
                      </a:lnTo>
                      <a:lnTo>
                        <a:pt x="207" y="609"/>
                      </a:lnTo>
                      <a:lnTo>
                        <a:pt x="190" y="636"/>
                      </a:lnTo>
                      <a:lnTo>
                        <a:pt x="174" y="663"/>
                      </a:lnTo>
                      <a:lnTo>
                        <a:pt x="159" y="691"/>
                      </a:lnTo>
                      <a:lnTo>
                        <a:pt x="144" y="719"/>
                      </a:lnTo>
                      <a:lnTo>
                        <a:pt x="129" y="748"/>
                      </a:lnTo>
                      <a:lnTo>
                        <a:pt x="116" y="777"/>
                      </a:lnTo>
                      <a:lnTo>
                        <a:pt x="104" y="807"/>
                      </a:lnTo>
                      <a:lnTo>
                        <a:pt x="91" y="837"/>
                      </a:lnTo>
                      <a:lnTo>
                        <a:pt x="79" y="867"/>
                      </a:lnTo>
                      <a:lnTo>
                        <a:pt x="69" y="897"/>
                      </a:lnTo>
                      <a:lnTo>
                        <a:pt x="58" y="928"/>
                      </a:lnTo>
                      <a:lnTo>
                        <a:pt x="49" y="959"/>
                      </a:lnTo>
                      <a:lnTo>
                        <a:pt x="41" y="990"/>
                      </a:lnTo>
                      <a:lnTo>
                        <a:pt x="33" y="1023"/>
                      </a:lnTo>
                      <a:lnTo>
                        <a:pt x="26" y="1055"/>
                      </a:lnTo>
                      <a:lnTo>
                        <a:pt x="20" y="1087"/>
                      </a:lnTo>
                      <a:lnTo>
                        <a:pt x="15" y="1120"/>
                      </a:lnTo>
                      <a:lnTo>
                        <a:pt x="10" y="1153"/>
                      </a:lnTo>
                      <a:lnTo>
                        <a:pt x="6" y="1185"/>
                      </a:lnTo>
                      <a:lnTo>
                        <a:pt x="3" y="1219"/>
                      </a:lnTo>
                      <a:lnTo>
                        <a:pt x="1" y="1252"/>
                      </a:lnTo>
                      <a:lnTo>
                        <a:pt x="0" y="1287"/>
                      </a:lnTo>
                      <a:lnTo>
                        <a:pt x="0" y="1321"/>
                      </a:lnTo>
                      <a:lnTo>
                        <a:pt x="1" y="1383"/>
                      </a:lnTo>
                      <a:lnTo>
                        <a:pt x="4" y="1444"/>
                      </a:lnTo>
                      <a:lnTo>
                        <a:pt x="10" y="1504"/>
                      </a:lnTo>
                      <a:lnTo>
                        <a:pt x="18" y="1563"/>
                      </a:lnTo>
                      <a:lnTo>
                        <a:pt x="30" y="1622"/>
                      </a:lnTo>
                      <a:lnTo>
                        <a:pt x="42" y="1679"/>
                      </a:lnTo>
                      <a:lnTo>
                        <a:pt x="57" y="1735"/>
                      </a:lnTo>
                      <a:lnTo>
                        <a:pt x="75" y="1791"/>
                      </a:lnTo>
                      <a:lnTo>
                        <a:pt x="93" y="1845"/>
                      </a:lnTo>
                      <a:lnTo>
                        <a:pt x="114" y="1898"/>
                      </a:lnTo>
                      <a:lnTo>
                        <a:pt x="137" y="1950"/>
                      </a:lnTo>
                      <a:lnTo>
                        <a:pt x="161" y="2002"/>
                      </a:lnTo>
                      <a:lnTo>
                        <a:pt x="188" y="2053"/>
                      </a:lnTo>
                      <a:lnTo>
                        <a:pt x="217" y="2103"/>
                      </a:lnTo>
                      <a:lnTo>
                        <a:pt x="246" y="2151"/>
                      </a:lnTo>
                      <a:lnTo>
                        <a:pt x="278" y="2200"/>
                      </a:lnTo>
                      <a:lnTo>
                        <a:pt x="310" y="2247"/>
                      </a:lnTo>
                      <a:lnTo>
                        <a:pt x="345" y="2293"/>
                      </a:lnTo>
                      <a:lnTo>
                        <a:pt x="380" y="2338"/>
                      </a:lnTo>
                      <a:lnTo>
                        <a:pt x="417" y="2383"/>
                      </a:lnTo>
                      <a:lnTo>
                        <a:pt x="456" y="2427"/>
                      </a:lnTo>
                      <a:lnTo>
                        <a:pt x="495" y="2470"/>
                      </a:lnTo>
                      <a:lnTo>
                        <a:pt x="536" y="2513"/>
                      </a:lnTo>
                      <a:lnTo>
                        <a:pt x="577" y="2554"/>
                      </a:lnTo>
                      <a:lnTo>
                        <a:pt x="620" y="2595"/>
                      </a:lnTo>
                      <a:lnTo>
                        <a:pt x="663" y="2635"/>
                      </a:lnTo>
                      <a:lnTo>
                        <a:pt x="708" y="2675"/>
                      </a:lnTo>
                      <a:lnTo>
                        <a:pt x="753" y="2713"/>
                      </a:lnTo>
                      <a:lnTo>
                        <a:pt x="799" y="2751"/>
                      </a:lnTo>
                      <a:lnTo>
                        <a:pt x="845" y="2788"/>
                      </a:lnTo>
                      <a:lnTo>
                        <a:pt x="892" y="2825"/>
                      </a:lnTo>
                      <a:lnTo>
                        <a:pt x="940" y="2861"/>
                      </a:lnTo>
                      <a:lnTo>
                        <a:pt x="1032" y="2930"/>
                      </a:lnTo>
                      <a:lnTo>
                        <a:pt x="1129" y="3006"/>
                      </a:lnTo>
                      <a:lnTo>
                        <a:pt x="1229" y="3087"/>
                      </a:lnTo>
                      <a:lnTo>
                        <a:pt x="1279" y="3131"/>
                      </a:lnTo>
                      <a:lnTo>
                        <a:pt x="1331" y="3175"/>
                      </a:lnTo>
                      <a:lnTo>
                        <a:pt x="1383" y="3221"/>
                      </a:lnTo>
                      <a:lnTo>
                        <a:pt x="1435" y="3267"/>
                      </a:lnTo>
                      <a:lnTo>
                        <a:pt x="1487" y="3316"/>
                      </a:lnTo>
                      <a:lnTo>
                        <a:pt x="1539" y="3365"/>
                      </a:lnTo>
                      <a:lnTo>
                        <a:pt x="1590" y="3415"/>
                      </a:lnTo>
                      <a:lnTo>
                        <a:pt x="1642" y="3467"/>
                      </a:lnTo>
                      <a:lnTo>
                        <a:pt x="1692" y="3520"/>
                      </a:lnTo>
                      <a:lnTo>
                        <a:pt x="1743" y="3573"/>
                      </a:lnTo>
                      <a:lnTo>
                        <a:pt x="1791" y="3628"/>
                      </a:lnTo>
                      <a:lnTo>
                        <a:pt x="1840" y="3683"/>
                      </a:lnTo>
                      <a:lnTo>
                        <a:pt x="1886" y="3740"/>
                      </a:lnTo>
                      <a:lnTo>
                        <a:pt x="1932" y="3796"/>
                      </a:lnTo>
                      <a:lnTo>
                        <a:pt x="1976" y="3854"/>
                      </a:lnTo>
                      <a:lnTo>
                        <a:pt x="2019" y="3913"/>
                      </a:lnTo>
                      <a:lnTo>
                        <a:pt x="2059" y="3972"/>
                      </a:lnTo>
                      <a:lnTo>
                        <a:pt x="2098" y="4031"/>
                      </a:lnTo>
                      <a:lnTo>
                        <a:pt x="2135" y="4091"/>
                      </a:lnTo>
                      <a:lnTo>
                        <a:pt x="2171" y="4152"/>
                      </a:lnTo>
                      <a:lnTo>
                        <a:pt x="2204" y="4213"/>
                      </a:lnTo>
                      <a:lnTo>
                        <a:pt x="2234" y="4274"/>
                      </a:lnTo>
                      <a:lnTo>
                        <a:pt x="2261" y="4337"/>
                      </a:lnTo>
                      <a:lnTo>
                        <a:pt x="2287" y="4399"/>
                      </a:lnTo>
                      <a:lnTo>
                        <a:pt x="2298" y="4430"/>
                      </a:lnTo>
                      <a:lnTo>
                        <a:pt x="2309" y="4462"/>
                      </a:lnTo>
                      <a:lnTo>
                        <a:pt x="2319" y="4493"/>
                      </a:lnTo>
                      <a:lnTo>
                        <a:pt x="2328" y="4524"/>
                      </a:lnTo>
                      <a:lnTo>
                        <a:pt x="2338" y="4493"/>
                      </a:lnTo>
                      <a:lnTo>
                        <a:pt x="2347" y="4462"/>
                      </a:lnTo>
                      <a:lnTo>
                        <a:pt x="2358" y="4430"/>
                      </a:lnTo>
                      <a:lnTo>
                        <a:pt x="2369" y="4399"/>
                      </a:lnTo>
                      <a:lnTo>
                        <a:pt x="2394" y="4337"/>
                      </a:lnTo>
                      <a:lnTo>
                        <a:pt x="2422" y="4274"/>
                      </a:lnTo>
                      <a:lnTo>
                        <a:pt x="2452" y="4213"/>
                      </a:lnTo>
                      <a:lnTo>
                        <a:pt x="2484" y="4152"/>
                      </a:lnTo>
                      <a:lnTo>
                        <a:pt x="2520" y="4091"/>
                      </a:lnTo>
                      <a:lnTo>
                        <a:pt x="2557" y="4031"/>
                      </a:lnTo>
                      <a:lnTo>
                        <a:pt x="2596" y="3972"/>
                      </a:lnTo>
                      <a:lnTo>
                        <a:pt x="2637" y="3913"/>
                      </a:lnTo>
                      <a:lnTo>
                        <a:pt x="2680" y="3854"/>
                      </a:lnTo>
                      <a:lnTo>
                        <a:pt x="2723" y="3796"/>
                      </a:lnTo>
                      <a:lnTo>
                        <a:pt x="2770" y="3740"/>
                      </a:lnTo>
                      <a:lnTo>
                        <a:pt x="2817" y="3683"/>
                      </a:lnTo>
                      <a:lnTo>
                        <a:pt x="2864" y="3628"/>
                      </a:lnTo>
                      <a:lnTo>
                        <a:pt x="2914" y="3573"/>
                      </a:lnTo>
                      <a:lnTo>
                        <a:pt x="2964" y="3520"/>
                      </a:lnTo>
                      <a:lnTo>
                        <a:pt x="3015" y="3467"/>
                      </a:lnTo>
                      <a:lnTo>
                        <a:pt x="3065" y="3415"/>
                      </a:lnTo>
                      <a:lnTo>
                        <a:pt x="3117" y="3365"/>
                      </a:lnTo>
                      <a:lnTo>
                        <a:pt x="3168" y="3316"/>
                      </a:lnTo>
                      <a:lnTo>
                        <a:pt x="3220" y="3267"/>
                      </a:lnTo>
                      <a:lnTo>
                        <a:pt x="3272" y="3221"/>
                      </a:lnTo>
                      <a:lnTo>
                        <a:pt x="3324" y="3175"/>
                      </a:lnTo>
                      <a:lnTo>
                        <a:pt x="3376" y="3131"/>
                      </a:lnTo>
                      <a:lnTo>
                        <a:pt x="3427" y="3087"/>
                      </a:lnTo>
                      <a:lnTo>
                        <a:pt x="3527" y="3006"/>
                      </a:lnTo>
                      <a:lnTo>
                        <a:pt x="3623" y="2930"/>
                      </a:lnTo>
                      <a:lnTo>
                        <a:pt x="3716" y="2861"/>
                      </a:lnTo>
                      <a:lnTo>
                        <a:pt x="3763" y="2825"/>
                      </a:lnTo>
                      <a:lnTo>
                        <a:pt x="3810" y="2788"/>
                      </a:lnTo>
                      <a:lnTo>
                        <a:pt x="3858" y="2751"/>
                      </a:lnTo>
                      <a:lnTo>
                        <a:pt x="3903" y="2713"/>
                      </a:lnTo>
                      <a:lnTo>
                        <a:pt x="3948" y="2675"/>
                      </a:lnTo>
                      <a:lnTo>
                        <a:pt x="3993" y="2635"/>
                      </a:lnTo>
                      <a:lnTo>
                        <a:pt x="4037" y="2595"/>
                      </a:lnTo>
                      <a:lnTo>
                        <a:pt x="4078" y="2554"/>
                      </a:lnTo>
                      <a:lnTo>
                        <a:pt x="4120" y="2513"/>
                      </a:lnTo>
                      <a:lnTo>
                        <a:pt x="4160" y="2470"/>
                      </a:lnTo>
                      <a:lnTo>
                        <a:pt x="4201" y="2427"/>
                      </a:lnTo>
                      <a:lnTo>
                        <a:pt x="4239" y="2383"/>
                      </a:lnTo>
                      <a:lnTo>
                        <a:pt x="4276" y="2338"/>
                      </a:lnTo>
                      <a:lnTo>
                        <a:pt x="4311" y="2293"/>
                      </a:lnTo>
                      <a:lnTo>
                        <a:pt x="4345" y="2247"/>
                      </a:lnTo>
                      <a:lnTo>
                        <a:pt x="4378" y="2200"/>
                      </a:lnTo>
                      <a:lnTo>
                        <a:pt x="4410" y="2151"/>
                      </a:lnTo>
                      <a:lnTo>
                        <a:pt x="4439" y="2103"/>
                      </a:lnTo>
                      <a:lnTo>
                        <a:pt x="4468" y="2053"/>
                      </a:lnTo>
                      <a:lnTo>
                        <a:pt x="4494" y="2002"/>
                      </a:lnTo>
                      <a:lnTo>
                        <a:pt x="4519" y="1950"/>
                      </a:lnTo>
                      <a:lnTo>
                        <a:pt x="4542" y="1898"/>
                      </a:lnTo>
                      <a:lnTo>
                        <a:pt x="4562" y="1845"/>
                      </a:lnTo>
                      <a:lnTo>
                        <a:pt x="4581" y="1791"/>
                      </a:lnTo>
                      <a:lnTo>
                        <a:pt x="4598" y="1735"/>
                      </a:lnTo>
                      <a:lnTo>
                        <a:pt x="4613" y="1679"/>
                      </a:lnTo>
                      <a:lnTo>
                        <a:pt x="4626" y="1622"/>
                      </a:lnTo>
                      <a:lnTo>
                        <a:pt x="4636" y="1563"/>
                      </a:lnTo>
                      <a:lnTo>
                        <a:pt x="4646" y="1504"/>
                      </a:lnTo>
                      <a:lnTo>
                        <a:pt x="4651" y="1444"/>
                      </a:lnTo>
                      <a:lnTo>
                        <a:pt x="4655" y="1383"/>
                      </a:lnTo>
                      <a:lnTo>
                        <a:pt x="4656" y="1321"/>
                      </a:lnTo>
                      <a:lnTo>
                        <a:pt x="4656" y="1287"/>
                      </a:lnTo>
                      <a:lnTo>
                        <a:pt x="4655" y="1252"/>
                      </a:lnTo>
                      <a:lnTo>
                        <a:pt x="4653" y="1219"/>
                      </a:lnTo>
                      <a:lnTo>
                        <a:pt x="4649" y="1185"/>
                      </a:lnTo>
                      <a:lnTo>
                        <a:pt x="4646" y="1153"/>
                      </a:lnTo>
                      <a:lnTo>
                        <a:pt x="4641" y="1120"/>
                      </a:lnTo>
                      <a:lnTo>
                        <a:pt x="4635" y="1087"/>
                      </a:lnTo>
                      <a:lnTo>
                        <a:pt x="4629" y="1055"/>
                      </a:lnTo>
                      <a:lnTo>
                        <a:pt x="4623" y="1023"/>
                      </a:lnTo>
                      <a:lnTo>
                        <a:pt x="4614" y="990"/>
                      </a:lnTo>
                      <a:lnTo>
                        <a:pt x="4606" y="959"/>
                      </a:lnTo>
                      <a:lnTo>
                        <a:pt x="4597" y="928"/>
                      </a:lnTo>
                      <a:lnTo>
                        <a:pt x="4587" y="897"/>
                      </a:lnTo>
                      <a:lnTo>
                        <a:pt x="4576" y="867"/>
                      </a:lnTo>
                      <a:lnTo>
                        <a:pt x="4565" y="837"/>
                      </a:lnTo>
                      <a:lnTo>
                        <a:pt x="4552" y="807"/>
                      </a:lnTo>
                      <a:lnTo>
                        <a:pt x="4539" y="777"/>
                      </a:lnTo>
                      <a:lnTo>
                        <a:pt x="4527" y="748"/>
                      </a:lnTo>
                      <a:lnTo>
                        <a:pt x="4512" y="719"/>
                      </a:lnTo>
                      <a:lnTo>
                        <a:pt x="4497" y="691"/>
                      </a:lnTo>
                      <a:lnTo>
                        <a:pt x="4482" y="663"/>
                      </a:lnTo>
                      <a:lnTo>
                        <a:pt x="4465" y="636"/>
                      </a:lnTo>
                      <a:lnTo>
                        <a:pt x="4448" y="609"/>
                      </a:lnTo>
                      <a:lnTo>
                        <a:pt x="4431" y="582"/>
                      </a:lnTo>
                      <a:lnTo>
                        <a:pt x="4412" y="556"/>
                      </a:lnTo>
                      <a:lnTo>
                        <a:pt x="4394" y="530"/>
                      </a:lnTo>
                      <a:lnTo>
                        <a:pt x="4374" y="505"/>
                      </a:lnTo>
                      <a:lnTo>
                        <a:pt x="4355" y="481"/>
                      </a:lnTo>
                      <a:lnTo>
                        <a:pt x="4334" y="457"/>
                      </a:lnTo>
                      <a:lnTo>
                        <a:pt x="4313" y="432"/>
                      </a:lnTo>
                      <a:lnTo>
                        <a:pt x="4291" y="409"/>
                      </a:lnTo>
                      <a:lnTo>
                        <a:pt x="4269" y="386"/>
                      </a:lnTo>
                      <a:lnTo>
                        <a:pt x="4247" y="364"/>
                      </a:lnTo>
                      <a:lnTo>
                        <a:pt x="4224" y="343"/>
                      </a:lnTo>
                      <a:lnTo>
                        <a:pt x="4200" y="321"/>
                      </a:lnTo>
                      <a:lnTo>
                        <a:pt x="4175" y="302"/>
                      </a:lnTo>
                      <a:lnTo>
                        <a:pt x="4151" y="281"/>
                      </a:lnTo>
                      <a:lnTo>
                        <a:pt x="4126" y="262"/>
                      </a:lnTo>
                      <a:lnTo>
                        <a:pt x="4100" y="243"/>
                      </a:lnTo>
                      <a:lnTo>
                        <a:pt x="4074" y="225"/>
                      </a:lnTo>
                      <a:lnTo>
                        <a:pt x="4047" y="208"/>
                      </a:lnTo>
                      <a:lnTo>
                        <a:pt x="4021" y="191"/>
                      </a:lnTo>
                      <a:lnTo>
                        <a:pt x="3993" y="175"/>
                      </a:lnTo>
                      <a:lnTo>
                        <a:pt x="3965" y="158"/>
                      </a:lnTo>
                      <a:lnTo>
                        <a:pt x="3936" y="145"/>
                      </a:lnTo>
                      <a:lnTo>
                        <a:pt x="3907" y="130"/>
                      </a:lnTo>
                      <a:lnTo>
                        <a:pt x="3879" y="117"/>
                      </a:lnTo>
                      <a:lnTo>
                        <a:pt x="3850" y="103"/>
                      </a:lnTo>
                      <a:lnTo>
                        <a:pt x="3820" y="91"/>
                      </a:lnTo>
                      <a:lnTo>
                        <a:pt x="3790" y="80"/>
                      </a:lnTo>
                      <a:lnTo>
                        <a:pt x="3758" y="70"/>
                      </a:lnTo>
                      <a:lnTo>
                        <a:pt x="3728" y="59"/>
                      </a:lnTo>
                      <a:lnTo>
                        <a:pt x="3697" y="50"/>
                      </a:lnTo>
                      <a:lnTo>
                        <a:pt x="3665" y="42"/>
                      </a:lnTo>
                      <a:lnTo>
                        <a:pt x="3634" y="34"/>
                      </a:lnTo>
                      <a:lnTo>
                        <a:pt x="3601" y="27"/>
                      </a:lnTo>
                      <a:lnTo>
                        <a:pt x="3569" y="20"/>
                      </a:lnTo>
                      <a:lnTo>
                        <a:pt x="3537" y="15"/>
                      </a:lnTo>
                      <a:lnTo>
                        <a:pt x="3503" y="11"/>
                      </a:lnTo>
                      <a:lnTo>
                        <a:pt x="3470" y="6"/>
                      </a:lnTo>
                      <a:lnTo>
                        <a:pt x="3437" y="4"/>
                      </a:lnTo>
                      <a:lnTo>
                        <a:pt x="3403" y="1"/>
                      </a:lnTo>
                      <a:lnTo>
                        <a:pt x="3369" y="0"/>
                      </a:lnTo>
                      <a:lnTo>
                        <a:pt x="3336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09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</a:endParaRPr>
                </a:p>
              </p:txBody>
            </p:sp>
            <p:sp>
              <p:nvSpPr>
                <p:cNvPr id="21" name="文本框 19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1067417" y="3031690"/>
                  <a:ext cx="1914102" cy="3721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苹方-简" panose="020B0400000000000000" charset="-122"/>
                      <a:sym typeface="+mn-ea"/>
                    </a:rPr>
                    <a:t>Dedicated Teams</a:t>
                  </a:r>
                </a:p>
              </p:txBody>
            </p:sp>
          </p:grpSp>
          <p:sp>
            <p:nvSpPr>
              <p:cNvPr id="18" name="文本框 2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41798" y="5278120"/>
                <a:ext cx="1786255" cy="30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dirty="0">
                    <a:solidFill>
                      <a:prstClr val="white"/>
                    </a:solidFill>
                    <a:latin typeface="Tahoma" panose="020B0604030504040204" pitchFamily="34" charset="0"/>
                    <a:ea typeface="苹方-简" panose="020B0400000000000000" charset="-122"/>
                  </a:rPr>
                  <a:t>Transparent Pricing</a:t>
                </a:r>
              </a:p>
            </p:txBody>
          </p:sp>
        </p:grpSp>
        <p:grpSp>
          <p:nvGrpSpPr>
            <p:cNvPr id="6" name="组合 13"/>
            <p:cNvGrpSpPr/>
            <p:nvPr/>
          </p:nvGrpSpPr>
          <p:grpSpPr>
            <a:xfrm>
              <a:off x="9812" y="6186"/>
              <a:ext cx="2874" cy="2813"/>
              <a:chOff x="3009884" y="3928305"/>
              <a:chExt cx="1824832" cy="1786217"/>
            </a:xfrm>
          </p:grpSpPr>
          <p:sp>
            <p:nvSpPr>
              <p:cNvPr id="11" name="任意多边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3009884" y="3928305"/>
                <a:ext cx="1786217" cy="1786217"/>
              </a:xfrm>
              <a:custGeom>
                <a:avLst/>
                <a:gdLst>
                  <a:gd name="connsiteX0" fmla="*/ 0 w 2167466"/>
                  <a:gd name="connsiteY0" fmla="*/ 361252 h 2167466"/>
                  <a:gd name="connsiteX1" fmla="*/ 361252 w 2167466"/>
                  <a:gd name="connsiteY1" fmla="*/ 0 h 2167466"/>
                  <a:gd name="connsiteX2" fmla="*/ 1806214 w 2167466"/>
                  <a:gd name="connsiteY2" fmla="*/ 0 h 2167466"/>
                  <a:gd name="connsiteX3" fmla="*/ 2167466 w 2167466"/>
                  <a:gd name="connsiteY3" fmla="*/ 361252 h 2167466"/>
                  <a:gd name="connsiteX4" fmla="*/ 2167466 w 2167466"/>
                  <a:gd name="connsiteY4" fmla="*/ 1806214 h 2167466"/>
                  <a:gd name="connsiteX5" fmla="*/ 1806214 w 2167466"/>
                  <a:gd name="connsiteY5" fmla="*/ 2167466 h 2167466"/>
                  <a:gd name="connsiteX6" fmla="*/ 361252 w 2167466"/>
                  <a:gd name="connsiteY6" fmla="*/ 2167466 h 2167466"/>
                  <a:gd name="connsiteX7" fmla="*/ 0 w 2167466"/>
                  <a:gd name="connsiteY7" fmla="*/ 1806214 h 2167466"/>
                  <a:gd name="connsiteX8" fmla="*/ 0 w 2167466"/>
                  <a:gd name="connsiteY8" fmla="*/ 361252 h 216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7466" h="2167466">
                    <a:moveTo>
                      <a:pt x="0" y="361252"/>
                    </a:moveTo>
                    <a:cubicBezTo>
                      <a:pt x="0" y="161738"/>
                      <a:pt x="161738" y="0"/>
                      <a:pt x="361252" y="0"/>
                    </a:cubicBezTo>
                    <a:lnTo>
                      <a:pt x="1806214" y="0"/>
                    </a:lnTo>
                    <a:cubicBezTo>
                      <a:pt x="2005728" y="0"/>
                      <a:pt x="2167466" y="161738"/>
                      <a:pt x="2167466" y="361252"/>
                    </a:cubicBezTo>
                    <a:lnTo>
                      <a:pt x="2167466" y="1806214"/>
                    </a:lnTo>
                    <a:cubicBezTo>
                      <a:pt x="2167466" y="2005728"/>
                      <a:pt x="2005728" y="2167466"/>
                      <a:pt x="1806214" y="2167466"/>
                    </a:cubicBezTo>
                    <a:lnTo>
                      <a:pt x="361252" y="2167466"/>
                    </a:lnTo>
                    <a:cubicBezTo>
                      <a:pt x="161738" y="2167466"/>
                      <a:pt x="0" y="2005728"/>
                      <a:pt x="0" y="1806214"/>
                    </a:cubicBezTo>
                    <a:lnTo>
                      <a:pt x="0" y="361252"/>
                    </a:lnTo>
                    <a:close/>
                  </a:path>
                </a:pathLst>
              </a:custGeom>
              <a:solidFill>
                <a:srgbClr val="1ABABD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brightRoom" dir="t">
                  <a:rot lat="0" lon="0" rev="0"/>
                </a:lightRig>
              </a:scene3d>
              <a:sp3d prstMaterial="powder"/>
            </p:spPr>
            <p:txBody>
              <a:bodyPr spcFirstLastPara="0" vert="horz" wrap="square" lIns="284840" tIns="284840" rIns="284840" bIns="284840" numCol="1" spcCol="127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088941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zh-CN" altLang="en-US" sz="4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12" name="KSO_Shape_7"/>
              <p:cNvSpPr/>
              <p:nvPr>
                <p:custDataLst>
                  <p:tags r:id="rId3"/>
                </p:custDataLst>
              </p:nvPr>
            </p:nvSpPr>
            <p:spPr>
              <a:xfrm>
                <a:off x="3605247" y="4206846"/>
                <a:ext cx="595491" cy="989735"/>
              </a:xfrm>
              <a:custGeom>
                <a:avLst/>
                <a:gdLst>
                  <a:gd name="connsiteX0" fmla="*/ 588566 w 1536700"/>
                  <a:gd name="connsiteY0" fmla="*/ 2172931 h 2555648"/>
                  <a:gd name="connsiteX1" fmla="*/ 588566 w 1536700"/>
                  <a:gd name="connsiteY1" fmla="*/ 2232462 h 2555648"/>
                  <a:gd name="connsiteX2" fmla="*/ 948135 w 1536700"/>
                  <a:gd name="connsiteY2" fmla="*/ 2232462 h 2555648"/>
                  <a:gd name="connsiteX3" fmla="*/ 948135 w 1536700"/>
                  <a:gd name="connsiteY3" fmla="*/ 2172931 h 2555648"/>
                  <a:gd name="connsiteX4" fmla="*/ 588566 w 1536700"/>
                  <a:gd name="connsiteY4" fmla="*/ 2014319 h 2555648"/>
                  <a:gd name="connsiteX5" fmla="*/ 588566 w 1536700"/>
                  <a:gd name="connsiteY5" fmla="*/ 2073850 h 2555648"/>
                  <a:gd name="connsiteX6" fmla="*/ 948135 w 1536700"/>
                  <a:gd name="connsiteY6" fmla="*/ 2073850 h 2555648"/>
                  <a:gd name="connsiteX7" fmla="*/ 948135 w 1536700"/>
                  <a:gd name="connsiteY7" fmla="*/ 2014319 h 2555648"/>
                  <a:gd name="connsiteX8" fmla="*/ 439655 w 1536700"/>
                  <a:gd name="connsiteY8" fmla="*/ 1865655 h 2555648"/>
                  <a:gd name="connsiteX9" fmla="*/ 1097045 w 1536700"/>
                  <a:gd name="connsiteY9" fmla="*/ 1865655 h 2555648"/>
                  <a:gd name="connsiteX10" fmla="*/ 1189236 w 1536700"/>
                  <a:gd name="connsiteY10" fmla="*/ 1953225 h 2555648"/>
                  <a:gd name="connsiteX11" fmla="*/ 1097045 w 1536700"/>
                  <a:gd name="connsiteY11" fmla="*/ 2040795 h 2555648"/>
                  <a:gd name="connsiteX12" fmla="*/ 1189236 w 1536700"/>
                  <a:gd name="connsiteY12" fmla="*/ 2128365 h 2555648"/>
                  <a:gd name="connsiteX13" fmla="*/ 1097045 w 1536700"/>
                  <a:gd name="connsiteY13" fmla="*/ 2215935 h 2555648"/>
                  <a:gd name="connsiteX14" fmla="*/ 1189236 w 1536700"/>
                  <a:gd name="connsiteY14" fmla="*/ 2303505 h 2555648"/>
                  <a:gd name="connsiteX15" fmla="*/ 1097045 w 1536700"/>
                  <a:gd name="connsiteY15" fmla="*/ 2391075 h 2555648"/>
                  <a:gd name="connsiteX16" fmla="*/ 948071 w 1536700"/>
                  <a:gd name="connsiteY16" fmla="*/ 2391075 h 2555648"/>
                  <a:gd name="connsiteX17" fmla="*/ 937297 w 1536700"/>
                  <a:gd name="connsiteY17" fmla="*/ 2444188 h 2555648"/>
                  <a:gd name="connsiteX18" fmla="*/ 768350 w 1536700"/>
                  <a:gd name="connsiteY18" fmla="*/ 2555648 h 2555648"/>
                  <a:gd name="connsiteX19" fmla="*/ 599403 w 1536700"/>
                  <a:gd name="connsiteY19" fmla="*/ 2444188 h 2555648"/>
                  <a:gd name="connsiteX20" fmla="*/ 588630 w 1536700"/>
                  <a:gd name="connsiteY20" fmla="*/ 2391075 h 2555648"/>
                  <a:gd name="connsiteX21" fmla="*/ 439655 w 1536700"/>
                  <a:gd name="connsiteY21" fmla="*/ 2391075 h 2555648"/>
                  <a:gd name="connsiteX22" fmla="*/ 347464 w 1536700"/>
                  <a:gd name="connsiteY22" fmla="*/ 2303505 h 2555648"/>
                  <a:gd name="connsiteX23" fmla="*/ 439655 w 1536700"/>
                  <a:gd name="connsiteY23" fmla="*/ 2215935 h 2555648"/>
                  <a:gd name="connsiteX24" fmla="*/ 347464 w 1536700"/>
                  <a:gd name="connsiteY24" fmla="*/ 2128365 h 2555648"/>
                  <a:gd name="connsiteX25" fmla="*/ 439655 w 1536700"/>
                  <a:gd name="connsiteY25" fmla="*/ 2040795 h 2555648"/>
                  <a:gd name="connsiteX26" fmla="*/ 347464 w 1536700"/>
                  <a:gd name="connsiteY26" fmla="*/ 1953225 h 2555648"/>
                  <a:gd name="connsiteX27" fmla="*/ 439655 w 1536700"/>
                  <a:gd name="connsiteY27" fmla="*/ 1865655 h 2555648"/>
                  <a:gd name="connsiteX28" fmla="*/ 768350 w 1536700"/>
                  <a:gd name="connsiteY28" fmla="*/ 0 h 2555648"/>
                  <a:gd name="connsiteX29" fmla="*/ 1536700 w 1536700"/>
                  <a:gd name="connsiteY29" fmla="*/ 770343 h 2555648"/>
                  <a:gd name="connsiteX30" fmla="*/ 1521090 w 1536700"/>
                  <a:gd name="connsiteY30" fmla="*/ 925594 h 2555648"/>
                  <a:gd name="connsiteX31" fmla="*/ 1491688 w 1536700"/>
                  <a:gd name="connsiteY31" fmla="*/ 1020556 h 2555648"/>
                  <a:gd name="connsiteX32" fmla="*/ 1491950 w 1536700"/>
                  <a:gd name="connsiteY32" fmla="*/ 1020556 h 2555648"/>
                  <a:gd name="connsiteX33" fmla="*/ 1140478 w 1536700"/>
                  <a:gd name="connsiteY33" fmla="*/ 1823920 h 2555648"/>
                  <a:gd name="connsiteX34" fmla="*/ 396222 w 1536700"/>
                  <a:gd name="connsiteY34" fmla="*/ 1823920 h 2555648"/>
                  <a:gd name="connsiteX35" fmla="*/ 44750 w 1536700"/>
                  <a:gd name="connsiteY35" fmla="*/ 1020556 h 2555648"/>
                  <a:gd name="connsiteX36" fmla="*/ 45012 w 1536700"/>
                  <a:gd name="connsiteY36" fmla="*/ 1020556 h 2555648"/>
                  <a:gd name="connsiteX37" fmla="*/ 15610 w 1536700"/>
                  <a:gd name="connsiteY37" fmla="*/ 925594 h 2555648"/>
                  <a:gd name="connsiteX38" fmla="*/ 0 w 1536700"/>
                  <a:gd name="connsiteY38" fmla="*/ 770343 h 2555648"/>
                  <a:gd name="connsiteX39" fmla="*/ 768350 w 1536700"/>
                  <a:gd name="connsiteY39" fmla="*/ 0 h 25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36700" h="2555648">
                    <a:moveTo>
                      <a:pt x="588566" y="2172931"/>
                    </a:moveTo>
                    <a:lnTo>
                      <a:pt x="588566" y="2232462"/>
                    </a:lnTo>
                    <a:lnTo>
                      <a:pt x="948135" y="2232462"/>
                    </a:lnTo>
                    <a:lnTo>
                      <a:pt x="948135" y="2172931"/>
                    </a:lnTo>
                    <a:close/>
                    <a:moveTo>
                      <a:pt x="588566" y="2014319"/>
                    </a:moveTo>
                    <a:lnTo>
                      <a:pt x="588566" y="2073850"/>
                    </a:lnTo>
                    <a:lnTo>
                      <a:pt x="948135" y="2073850"/>
                    </a:lnTo>
                    <a:lnTo>
                      <a:pt x="948135" y="2014319"/>
                    </a:lnTo>
                    <a:close/>
                    <a:moveTo>
                      <a:pt x="439655" y="1865655"/>
                    </a:moveTo>
                    <a:lnTo>
                      <a:pt x="1097045" y="1865655"/>
                    </a:lnTo>
                    <a:cubicBezTo>
                      <a:pt x="1147961" y="1865655"/>
                      <a:pt x="1189236" y="1904861"/>
                      <a:pt x="1189236" y="1953225"/>
                    </a:cubicBezTo>
                    <a:cubicBezTo>
                      <a:pt x="1189236" y="2001589"/>
                      <a:pt x="1147961" y="2040795"/>
                      <a:pt x="1097045" y="2040795"/>
                    </a:cubicBezTo>
                    <a:cubicBezTo>
                      <a:pt x="1147961" y="2040795"/>
                      <a:pt x="1189236" y="2080001"/>
                      <a:pt x="1189236" y="2128365"/>
                    </a:cubicBezTo>
                    <a:cubicBezTo>
                      <a:pt x="1189236" y="2176729"/>
                      <a:pt x="1147961" y="2215935"/>
                      <a:pt x="1097045" y="2215935"/>
                    </a:cubicBezTo>
                    <a:cubicBezTo>
                      <a:pt x="1147961" y="2215935"/>
                      <a:pt x="1189236" y="2255141"/>
                      <a:pt x="1189236" y="2303505"/>
                    </a:cubicBezTo>
                    <a:cubicBezTo>
                      <a:pt x="1189236" y="2351869"/>
                      <a:pt x="1147961" y="2391075"/>
                      <a:pt x="1097045" y="2391075"/>
                    </a:cubicBezTo>
                    <a:lnTo>
                      <a:pt x="948071" y="2391075"/>
                    </a:lnTo>
                    <a:lnTo>
                      <a:pt x="937297" y="2444188"/>
                    </a:lnTo>
                    <a:cubicBezTo>
                      <a:pt x="909462" y="2509689"/>
                      <a:pt x="844299" y="2555648"/>
                      <a:pt x="768350" y="2555648"/>
                    </a:cubicBezTo>
                    <a:cubicBezTo>
                      <a:pt x="692402" y="2555648"/>
                      <a:pt x="627238" y="2509689"/>
                      <a:pt x="599403" y="2444188"/>
                    </a:cubicBezTo>
                    <a:lnTo>
                      <a:pt x="588630" y="2391075"/>
                    </a:lnTo>
                    <a:lnTo>
                      <a:pt x="439655" y="2391075"/>
                    </a:lnTo>
                    <a:cubicBezTo>
                      <a:pt x="388739" y="2391075"/>
                      <a:pt x="347464" y="2351869"/>
                      <a:pt x="347464" y="2303505"/>
                    </a:cubicBezTo>
                    <a:cubicBezTo>
                      <a:pt x="347464" y="2255141"/>
                      <a:pt x="388739" y="2215935"/>
                      <a:pt x="439655" y="2215935"/>
                    </a:cubicBezTo>
                    <a:cubicBezTo>
                      <a:pt x="388739" y="2215935"/>
                      <a:pt x="347464" y="2176729"/>
                      <a:pt x="347464" y="2128365"/>
                    </a:cubicBezTo>
                    <a:cubicBezTo>
                      <a:pt x="347464" y="2080001"/>
                      <a:pt x="388739" y="2040795"/>
                      <a:pt x="439655" y="2040795"/>
                    </a:cubicBezTo>
                    <a:cubicBezTo>
                      <a:pt x="388739" y="2040795"/>
                      <a:pt x="347464" y="2001589"/>
                      <a:pt x="347464" y="1953225"/>
                    </a:cubicBezTo>
                    <a:cubicBezTo>
                      <a:pt x="347464" y="1904861"/>
                      <a:pt x="388739" y="1865655"/>
                      <a:pt x="439655" y="1865655"/>
                    </a:cubicBezTo>
                    <a:close/>
                    <a:moveTo>
                      <a:pt x="768350" y="0"/>
                    </a:moveTo>
                    <a:cubicBezTo>
                      <a:pt x="1192698" y="0"/>
                      <a:pt x="1536700" y="344894"/>
                      <a:pt x="1536700" y="770343"/>
                    </a:cubicBezTo>
                    <a:cubicBezTo>
                      <a:pt x="1536700" y="823524"/>
                      <a:pt x="1531325" y="875447"/>
                      <a:pt x="1521090" y="925594"/>
                    </a:cubicBezTo>
                    <a:lnTo>
                      <a:pt x="1491688" y="1020556"/>
                    </a:lnTo>
                    <a:lnTo>
                      <a:pt x="1491950" y="1020556"/>
                    </a:lnTo>
                    <a:lnTo>
                      <a:pt x="1140478" y="1823920"/>
                    </a:lnTo>
                    <a:lnTo>
                      <a:pt x="396222" y="1823920"/>
                    </a:lnTo>
                    <a:lnTo>
                      <a:pt x="44750" y="1020556"/>
                    </a:lnTo>
                    <a:lnTo>
                      <a:pt x="45012" y="1020556"/>
                    </a:lnTo>
                    <a:lnTo>
                      <a:pt x="15610" y="925594"/>
                    </a:lnTo>
                    <a:cubicBezTo>
                      <a:pt x="5375" y="875447"/>
                      <a:pt x="0" y="823524"/>
                      <a:pt x="0" y="770343"/>
                    </a:cubicBezTo>
                    <a:cubicBezTo>
                      <a:pt x="0" y="344894"/>
                      <a:pt x="344002" y="0"/>
                      <a:pt x="76835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>
                  <a:defRPr/>
                </a:pPr>
                <a:endParaRPr lang="zh-CN" altLang="en-US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13" name="文本框 2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049096" y="5305113"/>
                <a:ext cx="1785620" cy="306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dirty="0">
                    <a:solidFill>
                      <a:prstClr val="white"/>
                    </a:solidFill>
                    <a:latin typeface="Tahoma" panose="020B0604030504040204" pitchFamily="34" charset="0"/>
                    <a:ea typeface="苹方-简" panose="020B0400000000000000" charset="-122"/>
                  </a:rPr>
                  <a:t>Industry Reputation</a:t>
                </a:r>
              </a:p>
            </p:txBody>
          </p:sp>
        </p:grpSp>
        <p:sp>
          <p:nvSpPr>
            <p:cNvPr id="7" name="文本框 4"/>
            <p:cNvSpPr txBox="1"/>
            <p:nvPr/>
          </p:nvSpPr>
          <p:spPr>
            <a:xfrm>
              <a:off x="13026" y="2147"/>
              <a:ext cx="5897" cy="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rgbClr val="1ABABD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Quick Response and Effortless Service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Provide </a:t>
              </a:r>
              <a:r>
                <a:rPr lang="en-US" sz="1600" dirty="0">
                  <a:solidFill>
                    <a:srgbClr val="1ABAB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24/7 after-sale support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practice what we preach by giving you the catered and personalized experience 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06" y="2147"/>
              <a:ext cx="5103" cy="2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rgbClr val="1ABAB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Dedicated Support Team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endParaRPr>
            </a:p>
            <a:p>
              <a:pPr marL="171433" indent="-171433">
                <a:lnSpc>
                  <a:spcPct val="150000"/>
                </a:lnSpc>
                <a:buFont typeface="Arial" panose="020B060402020209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Regular progress reports</a:t>
              </a:r>
            </a:p>
            <a:p>
              <a:pPr marL="171433" indent="-171433">
                <a:lnSpc>
                  <a:spcPct val="150000"/>
                </a:lnSpc>
                <a:buFont typeface="Arial" panose="020B060402020209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Dedicated 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onboarding 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training</a:t>
              </a:r>
            </a:p>
            <a:p>
              <a:pPr marL="171433" indent="-171433">
                <a:lnSpc>
                  <a:spcPct val="150000"/>
                </a:lnSpc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Customer success service and best practices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007" y="6086"/>
              <a:ext cx="5330" cy="2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rgbClr val="1ABABD"/>
                  </a:solidFill>
                </a:rPr>
                <a:t>Industry Reputation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苹方-简" panose="020B0400000000000000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Number 1 CS platform from APAC, with $200 million dollar funding in 2022 Series D Led by Softbank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52" y="6086"/>
              <a:ext cx="5010" cy="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rgbClr val="1ABABD"/>
                  </a:solidFill>
                </a:rPr>
                <a:t>Transparent Pricing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苹方-简" panose="020B0400000000000000" charset="-122"/>
              </a:endParaRPr>
            </a:p>
            <a:p>
              <a:pPr marL="171433" indent="-171433">
                <a:lnSpc>
                  <a:spcPct val="150000"/>
                </a:lnSpc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 hidden fees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苹方-简" panose="020B0400000000000000" charset="-122"/>
              </a:endParaRPr>
            </a:p>
            <a:p>
              <a:pPr marL="171433" indent="-171433">
                <a:lnSpc>
                  <a:spcPct val="150000"/>
                </a:lnSpc>
                <a:buFont typeface="Arial" panose="020B0604020202090204" pitchFamily="34" charset="0"/>
                <a:buChar char="•"/>
              </a:pPr>
              <a:r>
                <a:rPr lang="en-US" sz="1600" dirty="0"/>
                <a:t>Guarantee clarity with a detailed breakdown of what you're actually paying for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5" name="标题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8903" y="282604"/>
            <a:ext cx="10609800" cy="480068"/>
          </a:xfrm>
          <a:prstGeom prst="rect">
            <a:avLst/>
          </a:prstGeom>
        </p:spPr>
        <p:txBody>
          <a:bodyPr vert="horz" wrap="square" lIns="91428" tIns="45714" rIns="91428" bIns="45714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Why </a:t>
            </a:r>
            <a:r>
              <a:rPr kumimoji="1"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Sobot</a:t>
            </a:r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for your CS team? </a:t>
            </a:r>
          </a:p>
        </p:txBody>
      </p:sp>
    </p:spTree>
    <p:extLst>
      <p:ext uri="{BB962C8B-B14F-4D97-AF65-F5344CB8AC3E}">
        <p14:creationId xmlns:p14="http://schemas.microsoft.com/office/powerpoint/2010/main" val="2583639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432228" y="0"/>
            <a:ext cx="4760566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3229" y="2604135"/>
            <a:ext cx="6165850" cy="1122680"/>
            <a:chOff x="681" y="4101"/>
            <a:chExt cx="9710" cy="1768"/>
          </a:xfrm>
        </p:grpSpPr>
        <p:sp>
          <p:nvSpPr>
            <p:cNvPr id="7" name="文本框 6"/>
            <p:cNvSpPr txBox="1"/>
            <p:nvPr/>
          </p:nvSpPr>
          <p:spPr>
            <a:xfrm>
              <a:off x="681" y="4101"/>
              <a:ext cx="2884" cy="9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81%+</a:t>
              </a:r>
              <a:endPara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endParaRPr>
            </a:p>
            <a:p>
              <a:endPara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89" y="4951"/>
              <a:ext cx="28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Self-service rate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4534" y="4101"/>
              <a:ext cx="2642" cy="9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kumimoji="1"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30%+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4378" y="4951"/>
              <a:ext cx="252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Increase in producivity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7889" y="4101"/>
              <a:ext cx="2502" cy="9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93%+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7890" y="4951"/>
              <a:ext cx="201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CSAT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56397" y="3996690"/>
            <a:ext cx="6242685" cy="171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unifies all OPPO’s channels, such as Facebook, WhatsApp, etc., improving agent productivity.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Coordination between Chatbot and Live Chat provides customers with 24/7 seamless service, increasing CSAT.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Sobot's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APIs empower the omnichannel platform to harmonize data sourced from OPPO's membership system, CRM system, and knowledge database. </a:t>
            </a:r>
          </a:p>
        </p:txBody>
      </p:sp>
      <p:pic>
        <p:nvPicPr>
          <p:cNvPr id="23" name="图片 22" descr="newpage-icon-modal-opp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730" y="116632"/>
            <a:ext cx="1688924" cy="743147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56397" y="6485680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3" name="标题 9">
            <a:extLst>
              <a:ext uri="{FF2B5EF4-FFF2-40B4-BE49-F238E27FC236}">
                <a16:creationId xmlns:a16="http://schemas.microsoft.com/office/drawing/2014/main" id="{BF4C5560-FCBE-E592-B00E-526EB407B957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E-C &amp; Retail | Oppo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C75C06-A7D3-33BC-357C-176BEE0B4E0F}"/>
              </a:ext>
            </a:extLst>
          </p:cNvPr>
          <p:cNvSpPr txBox="1"/>
          <p:nvPr/>
        </p:nvSpPr>
        <p:spPr>
          <a:xfrm>
            <a:off x="552178" y="1484784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OPPO has achieved an impressive up to 93% CSAT in their conversational support by harnessing the capabilities of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8041164" y="3161031"/>
            <a:ext cx="3096260" cy="2902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charset="0"/>
              <a:cs typeface="Tahoma" panose="020B060403050404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040530" y="2284730"/>
            <a:ext cx="3098165" cy="876300"/>
          </a:xfrm>
          <a:prstGeom prst="rect">
            <a:avLst/>
          </a:prstGeom>
          <a:solidFill>
            <a:srgbClr val="1A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441985" y="2284730"/>
            <a:ext cx="3095625" cy="876300"/>
          </a:xfrm>
          <a:prstGeom prst="rect">
            <a:avLst/>
          </a:prstGeom>
          <a:solidFill>
            <a:srgbClr val="1A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1845" y="2284730"/>
            <a:ext cx="3086735" cy="876300"/>
          </a:xfrm>
          <a:prstGeom prst="rect">
            <a:avLst/>
          </a:prstGeom>
          <a:solidFill>
            <a:srgbClr val="1A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88" y="357"/>
            <a:ext cx="12190730" cy="1685188"/>
          </a:xfrm>
          <a:prstGeom prst="rect">
            <a:avLst/>
          </a:prstGeom>
          <a:solidFill>
            <a:srgbClr val="1A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1ABABD"/>
              </a:solidFill>
              <a:latin typeface="Tahoma" panose="020B0604030504040204" pitchFamily="34" charset="0"/>
              <a:ea typeface="Tahoma" panose="020B060403050404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2319" y="3161031"/>
            <a:ext cx="3096260" cy="2902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charset="0"/>
              <a:cs typeface="Tahoma" panose="020B060403050404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4705" y="3284375"/>
            <a:ext cx="3059841" cy="2683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your customers happy</a:t>
            </a:r>
          </a:p>
          <a:p>
            <a:pPr fontAlgn="base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help top brands improve their customer satisfaction and NPS</a:t>
            </a:r>
          </a:p>
          <a:p>
            <a:pPr fontAlgn="base">
              <a:lnSpc>
                <a:spcPct val="150000"/>
              </a:lnSpc>
            </a:pP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your team more efficient</a:t>
            </a:r>
          </a:p>
          <a:p>
            <a:pPr fontAlgn="base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use our products and AI to improve the productivity of customer service agent teams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5339" y="2315211"/>
            <a:ext cx="304673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Center as a Service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41985" y="2315211"/>
            <a:ext cx="2699385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1">
                <a:solidFill>
                  <a:schemeClr val="bg1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Advantage</a:t>
            </a:r>
            <a:r>
              <a:rPr lang="zh-CN" altLang="en-US" sz="2000" dirty="0"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</a:rPr>
              <a:t> </a:t>
            </a:r>
            <a:endParaRPr lang="en-US" altLang="zh-CN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One-stop</a:t>
            </a:r>
            <a:r>
              <a:rPr lang="zh-CN" altLang="en-US" sz="1200" b="0" dirty="0"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</a:rPr>
              <a:t> </a:t>
            </a:r>
            <a:r>
              <a:rPr lang="en-US" altLang="zh-CN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zh-CN" altLang="en-US" sz="1200" b="0" dirty="0"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</a:rPr>
              <a:t> </a:t>
            </a:r>
            <a:r>
              <a:rPr lang="en-US" altLang="zh-CN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109745" y="3284984"/>
            <a:ext cx="2972435" cy="2683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000"/>
            </a:lvl1pPr>
          </a:lstStyle>
          <a:p>
            <a:pPr fontAlgn="base"/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Customers</a:t>
            </a:r>
          </a:p>
          <a:p>
            <a:pPr fontAlgn="base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Agilent, Pop Mart, DFS, Philips, HP, AIG, Didi, Michael Kors, Xiaomi,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OPPO,Weee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Samsung ...</a:t>
            </a:r>
          </a:p>
          <a:p>
            <a:pPr fontAlgn="base"/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Solutions</a:t>
            </a:r>
          </a:p>
          <a:p>
            <a:pPr fontAlgn="base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Size: Enterprises, SMB, Startups</a:t>
            </a:r>
          </a:p>
          <a:p>
            <a:pPr fontAlgn="base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Industry: Retail, E-Commerce, Entertainment, Financial services…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34814" y="2315211"/>
            <a:ext cx="28295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Reliable 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solution with thousands users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953545" y="535305"/>
            <a:ext cx="8759873" cy="79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</a:t>
            </a:r>
            <a:r>
              <a:rPr lang="zh-CN" alt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charset="0"/>
                <a:cs typeface="Tahoma" panose="020B0604030504040204" pitchFamily="34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Contact Center Solution Company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8" y="2284637"/>
            <a:ext cx="584121" cy="5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590" y="2284637"/>
            <a:ext cx="584121" cy="5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185" y="2284637"/>
            <a:ext cx="584121" cy="5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441349" y="3161030"/>
            <a:ext cx="3096260" cy="290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charset="0"/>
              <a:cs typeface="Tahoma" panose="020B060403050404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8815" y="3289190"/>
            <a:ext cx="3058795" cy="27744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One-stop Solution</a:t>
            </a:r>
          </a:p>
          <a:p>
            <a:pPr fontAlgn="base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 provides not only SaaS but also On-premise service. Our professional team deliver customized service to our clients</a:t>
            </a:r>
          </a:p>
          <a:p>
            <a:pPr fontAlgn="base">
              <a:lnSpc>
                <a:spcPct val="150000"/>
              </a:lnSpc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</a:t>
            </a:r>
          </a:p>
          <a:p>
            <a:pPr fontAlgn="base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Leveraging AI and Big Data technology for improving efficiency &amp; revenue</a:t>
            </a:r>
          </a:p>
        </p:txBody>
      </p:sp>
      <p:pic>
        <p:nvPicPr>
          <p:cNvPr id="6" name="Picture 2" descr="Sobot Contact Center Solution">
            <a:extLst>
              <a:ext uri="{FF2B5EF4-FFF2-40B4-BE49-F238E27FC236}">
                <a16:creationId xmlns:a16="http://schemas.microsoft.com/office/drawing/2014/main" id="{627121C7-4F3D-A5B3-6EB4-CB65571B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8" y="116632"/>
            <a:ext cx="252148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7989" y="2604136"/>
            <a:ext cx="166624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120k+</a:t>
            </a:r>
          </a:p>
          <a:p>
            <a:pPr algn="ctr"/>
            <a:endParaRPr kumimoji="1" lang="en-US" altLang="zh-CN" sz="3200" b="1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989" y="3143886"/>
            <a:ext cx="1666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Call volume per month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547145" y="2604136"/>
            <a:ext cx="1999615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20k+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547780" y="3143886"/>
            <a:ext cx="1998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Ticketing volume per month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826794" y="2604136"/>
            <a:ext cx="175768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40%+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826794" y="3143886"/>
            <a:ext cx="1696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resolution rate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2425" y="3996691"/>
            <a:ext cx="6242685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lang="en-US" dirty="0" err="1"/>
              <a:t>Sobot</a:t>
            </a:r>
            <a:r>
              <a:rPr dirty="0"/>
              <a:t> unified workspace</a:t>
            </a:r>
            <a:r>
              <a:rPr lang="en-US" dirty="0"/>
              <a:t> </a:t>
            </a:r>
            <a:r>
              <a:rPr dirty="0"/>
              <a:t>helps </a:t>
            </a:r>
            <a:r>
              <a:rPr dirty="0" err="1">
                <a:sym typeface="+mn-ea"/>
              </a:rPr>
              <a:t>Tineco</a:t>
            </a:r>
            <a:r>
              <a:rPr dirty="0"/>
              <a:t> focus on the right issues,</a:t>
            </a:r>
            <a:r>
              <a:rPr lang="en-US" dirty="0"/>
              <a:t> </a:t>
            </a:r>
            <a:r>
              <a:rPr dirty="0">
                <a:sym typeface="+mn-ea"/>
              </a:rPr>
              <a:t>move quickly</a:t>
            </a:r>
            <a:r>
              <a:rPr lang="en-US" dirty="0">
                <a:sym typeface="+mn-ea"/>
              </a:rPr>
              <a:t>, </a:t>
            </a:r>
            <a:r>
              <a:rPr dirty="0"/>
              <a:t>and deliver personalized support.</a:t>
            </a:r>
          </a:p>
          <a:p>
            <a:r>
              <a:rPr lang="en-US" dirty="0"/>
              <a:t>Utilizing the Ticketing System, </a:t>
            </a:r>
            <a:r>
              <a:rPr lang="en-US" dirty="0" err="1"/>
              <a:t>Tineco</a:t>
            </a:r>
            <a:r>
              <a:rPr lang="en-US" dirty="0"/>
              <a:t> handles emails from 20+ e-commerce platforms such as Amazon, Lazada, </a:t>
            </a:r>
            <a:r>
              <a:rPr lang="en-US" dirty="0" err="1"/>
              <a:t>etc</a:t>
            </a:r>
            <a:r>
              <a:rPr lang="en-US" dirty="0"/>
              <a:t>, enabling seamless collaboration across teams.</a:t>
            </a:r>
          </a:p>
          <a:p>
            <a:r>
              <a:rPr lang="en-US" dirty="0"/>
              <a:t>The </a:t>
            </a:r>
            <a:r>
              <a:rPr lang="en-US" dirty="0" err="1"/>
              <a:t>Sobot</a:t>
            </a:r>
            <a:r>
              <a:rPr lang="en-US" dirty="0"/>
              <a:t> product team worked with </a:t>
            </a:r>
            <a:r>
              <a:rPr lang="en-US" dirty="0" err="1"/>
              <a:t>Tineco</a:t>
            </a:r>
            <a:r>
              <a:rPr lang="en-US" dirty="0"/>
              <a:t> to provide seamless after-sales service on Live Chat and Call Center.</a:t>
            </a:r>
          </a:p>
          <a:p>
            <a:endParaRPr lang="en-US" dirty="0"/>
          </a:p>
        </p:txBody>
      </p:sp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9" cstate="screen"/>
          <a:srcRect t="-188"/>
          <a:stretch>
            <a:fillRect/>
          </a:stretch>
        </p:blipFill>
        <p:spPr>
          <a:xfrm>
            <a:off x="7389020" y="-9525"/>
            <a:ext cx="4803775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754" y="404664"/>
            <a:ext cx="1152128" cy="197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397" y="6485680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5" name="标题 9">
            <a:extLst>
              <a:ext uri="{FF2B5EF4-FFF2-40B4-BE49-F238E27FC236}">
                <a16:creationId xmlns:a16="http://schemas.microsoft.com/office/drawing/2014/main" id="{221C33A9-0F03-1E84-5CC7-527246E31A34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E-C &amp; Retail | </a:t>
            </a:r>
            <a:r>
              <a:rPr kumimoji="1" lang="en-US" altLang="zh-C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Tineco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A80C1E2-058C-8ED3-84E0-83599A65CDBF}"/>
              </a:ext>
            </a:extLst>
          </p:cNvPr>
          <p:cNvSpPr txBox="1"/>
          <p:nvPr/>
        </p:nvSpPr>
        <p:spPr>
          <a:xfrm>
            <a:off x="552178" y="1484784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Find how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Teneco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prioritizes customer-centric experiences through the implementation of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4417" y="2575972"/>
            <a:ext cx="197231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95%+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5053" y="3115722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CSAT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873102" y="2575972"/>
            <a:ext cx="160020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45%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873102" y="3115722"/>
            <a:ext cx="16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resolution rate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924787" y="2575972"/>
            <a:ext cx="174244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100+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924152" y="3197637"/>
            <a:ext cx="17424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Agents No.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52178" y="3968527"/>
            <a:ext cx="6242685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lang="en-US" dirty="0" err="1"/>
              <a:t>Sobot</a:t>
            </a:r>
            <a:r>
              <a:rPr lang="en-US" dirty="0"/>
              <a:t> unifies all RENOGY channels so that RENOGY delivers customers with consistent service since customer information has synchronized.</a:t>
            </a:r>
          </a:p>
          <a:p>
            <a:r>
              <a:rPr lang="en-US" dirty="0"/>
              <a:t>Chatbot, powered by generative AI, works on many channels so customers can find answers wherever they are.</a:t>
            </a:r>
          </a:p>
          <a:p>
            <a:r>
              <a:rPr lang="en-US" dirty="0"/>
              <a:t>The Ticketing System integrated e-commerce platforms such as Amazon, eBay, </a:t>
            </a:r>
            <a:r>
              <a:rPr lang="en-US" dirty="0" err="1"/>
              <a:t>etc</a:t>
            </a:r>
            <a:r>
              <a:rPr lang="en-US" dirty="0"/>
              <a:t>, increasing resolution efficiency for support teams.</a:t>
            </a:r>
          </a:p>
        </p:txBody>
      </p:sp>
      <p:pic>
        <p:nvPicPr>
          <p:cNvPr id="105" name="图片 104"/>
          <p:cNvPicPr/>
          <p:nvPr>
            <p:custDataLst>
              <p:tags r:id="rId5"/>
            </p:custDataLst>
          </p:nvPr>
        </p:nvPicPr>
        <p:blipFill>
          <a:blip r:embed="rId10" cstate="screen"/>
          <a:srcRect l="49253" t="324" r="29787"/>
          <a:stretch>
            <a:fillRect/>
          </a:stretch>
        </p:blipFill>
        <p:spPr>
          <a:xfrm>
            <a:off x="7702074" y="1"/>
            <a:ext cx="4490720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40810" y="404664"/>
            <a:ext cx="1152128" cy="2656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66150" y="6457516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4" name="标题 9">
            <a:extLst>
              <a:ext uri="{FF2B5EF4-FFF2-40B4-BE49-F238E27FC236}">
                <a16:creationId xmlns:a16="http://schemas.microsoft.com/office/drawing/2014/main" id="{D73C4A60-986A-E336-0DF4-27B1B1B9C3EF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E-C &amp; Retail | </a:t>
            </a:r>
            <a:r>
              <a:rPr kumimoji="1" lang="en-US" altLang="zh-C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Renogy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45643D-753F-B72B-D466-D4308524DCB3}"/>
              </a:ext>
            </a:extLst>
          </p:cNvPr>
          <p:cNvSpPr txBox="1"/>
          <p:nvPr/>
        </p:nvSpPr>
        <p:spPr>
          <a:xfrm>
            <a:off x="552178" y="1484784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Renogy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uses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to create world-class customer experiences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and achieve 95% CSAT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CB137A28-C8F4-81E7-EF61-B05A917CFC24}"/>
              </a:ext>
            </a:extLst>
          </p:cNvPr>
          <p:cNvGrpSpPr/>
          <p:nvPr/>
        </p:nvGrpSpPr>
        <p:grpSpPr>
          <a:xfrm>
            <a:off x="334228" y="2288296"/>
            <a:ext cx="5762566" cy="1133371"/>
            <a:chOff x="333434" y="2288295"/>
            <a:chExt cx="5762566" cy="113337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8F4C8B-D446-67D9-4150-9BD4308A9035}"/>
                </a:ext>
              </a:extLst>
            </p:cNvPr>
            <p:cNvSpPr txBox="1"/>
            <p:nvPr/>
          </p:nvSpPr>
          <p:spPr>
            <a:xfrm>
              <a:off x="333434" y="2297227"/>
              <a:ext cx="1831101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 defTabSz="914400">
                <a:defRPr/>
              </a:pPr>
              <a:r>
                <a:rPr lang="en-US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80%+</a:t>
              </a:r>
              <a:endPara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endParaRPr>
            </a:p>
            <a:p>
              <a:pPr defTabSz="914400">
                <a:defRPr/>
              </a:pPr>
              <a:endPara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39A7461-4C44-877E-2320-FE6AC917EC4C}"/>
                </a:ext>
              </a:extLst>
            </p:cNvPr>
            <p:cNvSpPr txBox="1"/>
            <p:nvPr/>
          </p:nvSpPr>
          <p:spPr>
            <a:xfrm>
              <a:off x="338513" y="2836907"/>
              <a:ext cx="1826657" cy="584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Efficiency improvement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5DF426D-592A-D4D9-E29E-E9B9E7F3362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553736" y="2288295"/>
              <a:ext cx="1677452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defTabSz="914400">
                <a:defRPr/>
              </a:pPr>
              <a:r>
                <a:rPr lang="en-US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44%+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31DB389-F3ED-9682-E923-A5159C295F8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454689" y="2827975"/>
              <a:ext cx="1600627" cy="338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Conversion rate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109B0D4-9218-876C-0795-40350208834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07437" y="2297227"/>
              <a:ext cx="1588563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 defTabSz="914400">
                <a:defRPr/>
              </a:pPr>
              <a:r>
                <a:rPr lang="en-US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91%+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D44D890-CDE3-3970-BD70-90723BC2ED2B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508072" y="2836907"/>
              <a:ext cx="1281898" cy="337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CSAT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CCE34F4-949E-8AFE-AB8C-28FE98043471}"/>
              </a:ext>
            </a:extLst>
          </p:cNvPr>
          <p:cNvSpPr txBox="1"/>
          <p:nvPr/>
        </p:nvSpPr>
        <p:spPr>
          <a:xfrm>
            <a:off x="539013" y="3995211"/>
            <a:ext cx="5314567" cy="1716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Omni channel service integration: 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Social networks,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PC official website, mobile terminal, hotline, etc..</a:t>
            </a:r>
          </a:p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Virtual personal shopper solution: able to provide pre-sales and after-sales services based on user profiles and preferred  products</a:t>
            </a:r>
          </a:p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Improving efficiency: agent &amp; AI integration, enhance the efficiency of front-line agents and second-line in-store sales management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A5E195-B824-E5B6-6948-43A4D8308948}"/>
              </a:ext>
            </a:extLst>
          </p:cNvPr>
          <p:cNvSpPr txBox="1"/>
          <p:nvPr/>
        </p:nvSpPr>
        <p:spPr>
          <a:xfrm>
            <a:off x="393616" y="6319980"/>
            <a:ext cx="6379014" cy="306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1400" dirty="0">
                <a:solidFill>
                  <a:srgbClr val="404040"/>
                </a:solidFill>
                <a:latin typeface="Tahoma"/>
                <a:ea typeface="Tahoma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/>
                <a:ea typeface="Tahoma"/>
              </a:rPr>
              <a:t>https://www.sobot.io/customers.html</a:t>
            </a:r>
          </a:p>
        </p:txBody>
      </p:sp>
      <p:sp>
        <p:nvSpPr>
          <p:cNvPr id="14" name="标题 9">
            <a:extLst>
              <a:ext uri="{FF2B5EF4-FFF2-40B4-BE49-F238E27FC236}">
                <a16:creationId xmlns:a16="http://schemas.microsoft.com/office/drawing/2014/main" id="{6BA80D5F-2C93-7BAB-30DC-8CB3C1BD5921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8905" y="282604"/>
            <a:ext cx="4751909" cy="480068"/>
          </a:xfrm>
          <a:prstGeom prst="rect">
            <a:avLst/>
          </a:prstGeom>
        </p:spPr>
        <p:txBody>
          <a:bodyPr vert="horz" wrap="square" lIns="91428" tIns="45714" rIns="91428" bIns="45714" rtlCol="0" anchor="ctr">
            <a:spAutoFit/>
          </a:bodyPr>
          <a:lstStyle>
            <a:lvl1pPr lvl="0" algn="l" defTabSz="914400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/>
                <a:ea typeface="微软雅黑"/>
              </a:defRPr>
            </a:lvl1pPr>
          </a:lstStyle>
          <a:p>
            <a:pPr defTabSz="914309">
              <a:defRPr/>
            </a:pP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 &amp; Retail</a:t>
            </a:r>
            <a:r>
              <a:rPr lang="en-MY" altLang="en-MY" sz="1100" dirty="0"/>
              <a:t>  </a:t>
            </a:r>
            <a:r>
              <a:rPr kumimoji="1" lang="en-MY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</a:t>
            </a: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DFS</a:t>
            </a:r>
            <a:endParaRPr kumimoji="1" lang="en-US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3ECB04-89E0-0254-8956-43701407FB31}"/>
              </a:ext>
            </a:extLst>
          </p:cNvPr>
          <p:cNvSpPr txBox="1"/>
          <p:nvPr/>
        </p:nvSpPr>
        <p:spPr>
          <a:xfrm>
            <a:off x="544277" y="1138801"/>
            <a:ext cx="5773497" cy="694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DFS collaborated with </a:t>
            </a:r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Sobot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 to optimize the digital customer journey, improve customer satisfaction, and increase conversion rates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Tahoma"/>
              <a:ea typeface="HarmonyOS Sans SC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FF70266-D83A-2502-68B5-35A927F12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604" y="231357"/>
            <a:ext cx="1759341" cy="5825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2E7F75C-F04C-9750-69C7-23566FB064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6933"/>
          <a:stretch/>
        </p:blipFill>
        <p:spPr>
          <a:xfrm>
            <a:off x="6648828" y="1"/>
            <a:ext cx="55439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8350" y="2604136"/>
            <a:ext cx="1591945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80%+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85299" y="3143886"/>
            <a:ext cx="217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WhatsApp 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marketing message open rate 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808765" y="2604136"/>
            <a:ext cx="1548765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20%+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808764" y="3143886"/>
            <a:ext cx="1477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ROI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715034" y="2604136"/>
            <a:ext cx="174244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97%+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714399" y="3143886"/>
            <a:ext cx="1742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CSAT of offline stores consumption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2425" y="3996691"/>
            <a:ext cx="6242685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lang="en-US" dirty="0" err="1"/>
              <a:t>Luckin</a:t>
            </a:r>
            <a:r>
              <a:rPr lang="en-US" dirty="0"/>
              <a:t> coffee reached customers with bulk marketing campaign messages on WhatsApp Business Platform for an ROI increase due to getting business account certification from </a:t>
            </a:r>
            <a:r>
              <a:rPr lang="en-US" dirty="0" err="1"/>
              <a:t>Sobot</a:t>
            </a:r>
            <a:r>
              <a:rPr lang="en-US" dirty="0"/>
              <a:t>, an official BSP of Meta.</a:t>
            </a:r>
          </a:p>
          <a:p>
            <a:r>
              <a:rPr lang="en-US" dirty="0" err="1"/>
              <a:t>Luckin</a:t>
            </a:r>
            <a:r>
              <a:rPr lang="en-US" dirty="0"/>
              <a:t> coffee creates creative interactions with customers on WhatsApp to attract them to offline stores.</a:t>
            </a:r>
          </a:p>
          <a:p>
            <a:r>
              <a:rPr lang="en-US" dirty="0"/>
              <a:t>CSAT surveys became more accessible and accurate on a customer’s preference channel-WhatsApp. </a:t>
            </a:r>
          </a:p>
        </p:txBody>
      </p:sp>
      <p:pic>
        <p:nvPicPr>
          <p:cNvPr id="3" name="Picture 2" descr="Luckin ap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9" cstate="screen"/>
          <a:srcRect/>
          <a:stretch>
            <a:fillRect/>
          </a:stretch>
        </p:blipFill>
        <p:spPr bwMode="auto">
          <a:xfrm>
            <a:off x="7133114" y="0"/>
            <a:ext cx="5372100" cy="68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logo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8722" y="260648"/>
            <a:ext cx="1368152" cy="3800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397" y="6485680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5" name="标题 9">
            <a:extLst>
              <a:ext uri="{FF2B5EF4-FFF2-40B4-BE49-F238E27FC236}">
                <a16:creationId xmlns:a16="http://schemas.microsoft.com/office/drawing/2014/main" id="{196E7A63-2CCF-E795-2DFD-7B12E33C1137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E-C &amp; Retail | </a:t>
            </a:r>
            <a:r>
              <a:rPr kumimoji="1" lang="en-US" altLang="zh-C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Luckin</a:t>
            </a: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Coffee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C4E459-5004-4E44-5AF5-616460AD3ECA}"/>
              </a:ext>
            </a:extLst>
          </p:cNvPr>
          <p:cNvSpPr txBox="1"/>
          <p:nvPr/>
        </p:nvSpPr>
        <p:spPr>
          <a:xfrm>
            <a:off x="552178" y="1484784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Luckin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Coffee engages customers at scale to consume in stores with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Sobot's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WhatsApp Business Solution.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CB137A28-C8F4-81E7-EF61-B05A917CFC24}"/>
              </a:ext>
            </a:extLst>
          </p:cNvPr>
          <p:cNvGrpSpPr/>
          <p:nvPr/>
        </p:nvGrpSpPr>
        <p:grpSpPr>
          <a:xfrm>
            <a:off x="419772" y="2178552"/>
            <a:ext cx="5762566" cy="1133371"/>
            <a:chOff x="333434" y="2288295"/>
            <a:chExt cx="5762566" cy="113337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8F4C8B-D446-67D9-4150-9BD4308A9035}"/>
                </a:ext>
              </a:extLst>
            </p:cNvPr>
            <p:cNvSpPr txBox="1"/>
            <p:nvPr/>
          </p:nvSpPr>
          <p:spPr>
            <a:xfrm>
              <a:off x="333434" y="2297227"/>
              <a:ext cx="1831101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 defTabSz="914400">
                <a:defRPr/>
              </a:pPr>
              <a:r>
                <a:rPr lang="en-US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20%+</a:t>
              </a:r>
              <a:endPara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endParaRPr>
            </a:p>
            <a:p>
              <a:pPr defTabSz="914400">
                <a:defRPr/>
              </a:pPr>
              <a:endPara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39A7461-4C44-877E-2320-FE6AC917EC4C}"/>
                </a:ext>
              </a:extLst>
            </p:cNvPr>
            <p:cNvSpPr txBox="1"/>
            <p:nvPr/>
          </p:nvSpPr>
          <p:spPr>
            <a:xfrm>
              <a:off x="338513" y="2836907"/>
              <a:ext cx="1826657" cy="584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Increase in Agent Efficiency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5DF426D-592A-D4D9-E29E-E9B9E7F3362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553736" y="2288295"/>
              <a:ext cx="1677452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defTabSz="914400">
                <a:defRPr/>
              </a:pPr>
              <a:r>
                <a:rPr lang="en-US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50%+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31DB389-F3ED-9682-E923-A5159C295F8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454689" y="2827975"/>
              <a:ext cx="17467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Reduction in Resolution Time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109B0D4-9218-876C-0795-40350208834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07437" y="2297227"/>
              <a:ext cx="1588563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 defTabSz="914400">
                <a:defRPr/>
              </a:pPr>
              <a:r>
                <a:rPr lang="en-US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96%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D44D890-CDE3-3970-BD70-90723BC2ED2B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614322" y="2876771"/>
              <a:ext cx="1281898" cy="337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CSAT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CCE34F4-949E-8AFE-AB8C-28FE98043471}"/>
              </a:ext>
            </a:extLst>
          </p:cNvPr>
          <p:cNvSpPr txBox="1"/>
          <p:nvPr/>
        </p:nvSpPr>
        <p:spPr>
          <a:xfrm>
            <a:off x="430040" y="3691887"/>
            <a:ext cx="5876851" cy="23430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zh-CN" sz="1100" b="1" i="0" dirty="0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IVR - flexible, adaptable and simple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1100" b="0" i="0" dirty="0" err="1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Sobot's</a:t>
            </a:r>
            <a:r>
              <a:rPr lang="en-US" altLang="zh-CN" sz="1100" b="0" i="0" dirty="0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IVR system is both flexible and adaptable, making it easy to accommodate the ever-evolving demands of the business. 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zh-CN" sz="1100" b="1" i="0" dirty="0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Unified agent workspace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1100" b="0" i="0" dirty="0" err="1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Sobot's</a:t>
            </a:r>
            <a:r>
              <a:rPr lang="en-US" altLang="zh-CN" sz="1100" b="0" i="0" dirty="0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integrated voice solution seamlessly synchronizes with all other communication channels, providing agents with immediate access to comprehensive customer information. 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zh-CN" sz="1100" b="1" i="0" dirty="0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Multi-dimensional CX research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1100" b="0" i="0" dirty="0" err="1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Weee</a:t>
            </a:r>
            <a:r>
              <a:rPr lang="en-US" altLang="zh-CN" sz="1100" b="0" i="0" dirty="0">
                <a:solidFill>
                  <a:srgbClr val="1A22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has achieved not only a commendable return on investment (ROI) but also significant business growth by enhancing the overall customer experience.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A5E195-B824-E5B6-6948-43A4D8308948}"/>
              </a:ext>
            </a:extLst>
          </p:cNvPr>
          <p:cNvSpPr txBox="1"/>
          <p:nvPr/>
        </p:nvSpPr>
        <p:spPr>
          <a:xfrm>
            <a:off x="393616" y="6319980"/>
            <a:ext cx="6379014" cy="306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1400" dirty="0">
                <a:solidFill>
                  <a:srgbClr val="404040"/>
                </a:solidFill>
                <a:latin typeface="Tahoma"/>
                <a:ea typeface="Tahoma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/>
                <a:ea typeface="Tahoma"/>
              </a:rPr>
              <a:t>https://www.sobot.io/customers.html</a:t>
            </a:r>
          </a:p>
        </p:txBody>
      </p:sp>
      <p:sp>
        <p:nvSpPr>
          <p:cNvPr id="14" name="标题 9">
            <a:extLst>
              <a:ext uri="{FF2B5EF4-FFF2-40B4-BE49-F238E27FC236}">
                <a16:creationId xmlns:a16="http://schemas.microsoft.com/office/drawing/2014/main" id="{6BA80D5F-2C93-7BAB-30DC-8CB3C1BD5921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8905" y="282604"/>
            <a:ext cx="4751909" cy="480068"/>
          </a:xfrm>
          <a:prstGeom prst="rect">
            <a:avLst/>
          </a:prstGeom>
        </p:spPr>
        <p:txBody>
          <a:bodyPr vert="horz" wrap="square" lIns="91428" tIns="45714" rIns="91428" bIns="45714" rtlCol="0" anchor="ctr">
            <a:spAutoFit/>
          </a:bodyPr>
          <a:lstStyle>
            <a:lvl1pPr lvl="0" algn="l" defTabSz="914400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/>
                <a:ea typeface="微软雅黑"/>
              </a:defRPr>
            </a:lvl1pPr>
          </a:lstStyle>
          <a:p>
            <a:pPr defTabSz="914309">
              <a:defRPr/>
            </a:pP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 &amp; Retail</a:t>
            </a:r>
            <a:r>
              <a:rPr lang="en-MY" altLang="en-MY" sz="1100" dirty="0"/>
              <a:t>  </a:t>
            </a:r>
            <a:r>
              <a:rPr kumimoji="1" lang="en-MY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</a:t>
            </a:r>
            <a:r>
              <a:rPr kumimoji="1" lang="en-US" altLang="zh-C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Weee</a:t>
            </a: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1" lang="en-US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3ECB04-89E0-0254-8956-43701407FB31}"/>
              </a:ext>
            </a:extLst>
          </p:cNvPr>
          <p:cNvSpPr txBox="1"/>
          <p:nvPr/>
        </p:nvSpPr>
        <p:spPr>
          <a:xfrm>
            <a:off x="359291" y="991267"/>
            <a:ext cx="6056573" cy="101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Weee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!, the largest Asian and Hispanic grocery store in North America.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Leveraging </a:t>
            </a:r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Sobot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, </a:t>
            </a:r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Weee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! has assembled an exceptional support team and under gone a transformative journey to enhance customer experience.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4ED9BC-A14C-BD48-BF44-F4BC37C655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" t="22470" r="-785" b="23248"/>
          <a:stretch/>
        </p:blipFill>
        <p:spPr>
          <a:xfrm>
            <a:off x="4872658" y="231355"/>
            <a:ext cx="1543206" cy="554108"/>
          </a:xfrm>
          <a:prstGeom prst="rect">
            <a:avLst/>
          </a:prstGeom>
        </p:spPr>
      </p:pic>
      <p:sp>
        <p:nvSpPr>
          <p:cNvPr id="12" name="AutoShape 8" descr="Screenshot image 1">
            <a:extLst>
              <a:ext uri="{FF2B5EF4-FFF2-40B4-BE49-F238E27FC236}">
                <a16:creationId xmlns:a16="http://schemas.microsoft.com/office/drawing/2014/main" id="{FA45FEC6-B696-06C4-34AC-272F3B93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9144" y="31668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46BB413-969D-D626-155D-CFE4BB33FB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907" r="-317"/>
          <a:stretch/>
        </p:blipFill>
        <p:spPr>
          <a:xfrm>
            <a:off x="7659395" y="1"/>
            <a:ext cx="4556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336154" y="3789040"/>
            <a:ext cx="6242685" cy="2504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lang="en-US" dirty="0"/>
              <a:t>YUTONG sought to build closer connections with customers by calling back regularly. It cared about customers’ usage, needs, or other feedback so as to do CX research and optimize products.</a:t>
            </a:r>
          </a:p>
          <a:p>
            <a:r>
              <a:rPr lang="en-US" dirty="0"/>
              <a:t>Call outbound by </a:t>
            </a:r>
            <a:r>
              <a:rPr lang="en-US" dirty="0" err="1"/>
              <a:t>Sobot</a:t>
            </a:r>
            <a:r>
              <a:rPr lang="en-US" dirty="0"/>
              <a:t> supported bulk outbound task creation and assignment, helping YUTONG stay dialed in with customers.</a:t>
            </a:r>
          </a:p>
          <a:p>
            <a:r>
              <a:rPr lang="en-US" dirty="0"/>
              <a:t>Call Center was stable and flexible, easy to change with business growth while integrated with Salesforce and other CRM systems.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0" cstate="screen"/>
          <a:srcRect l="2055" t="9" r="10363"/>
          <a:stretch>
            <a:fillRect/>
          </a:stretch>
        </p:blipFill>
        <p:spPr bwMode="auto">
          <a:xfrm>
            <a:off x="7025165" y="1"/>
            <a:ext cx="516826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logo (2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952778" y="260648"/>
            <a:ext cx="706140" cy="4093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6397" y="6485680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6" name="标题 9">
            <a:extLst>
              <a:ext uri="{FF2B5EF4-FFF2-40B4-BE49-F238E27FC236}">
                <a16:creationId xmlns:a16="http://schemas.microsoft.com/office/drawing/2014/main" id="{FAE32CB1-36CD-F29C-E7BD-8E716435AB36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Manufacturing | YUTONG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1E1FEC-1F38-3C1A-0FE2-8E24723A416E}"/>
              </a:ext>
            </a:extLst>
          </p:cNvPr>
          <p:cNvSpPr txBox="1"/>
          <p:nvPr/>
        </p:nvSpPr>
        <p:spPr>
          <a:xfrm>
            <a:off x="552178" y="1412776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Yutong choose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and Salesforce outbound call solutions to conduct follow-up and collect feedback from loyal customers.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3B5F64-932D-6E58-35CF-404680848D21}"/>
              </a:ext>
            </a:extLst>
          </p:cNvPr>
          <p:cNvSpPr txBox="1"/>
          <p:nvPr/>
        </p:nvSpPr>
        <p:spPr>
          <a:xfrm>
            <a:off x="479584" y="2564904"/>
            <a:ext cx="151638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84%</a:t>
            </a:r>
          </a:p>
          <a:p>
            <a:pPr algn="ctr"/>
            <a:endParaRPr kumimoji="1"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8686293-23FD-0DF8-E0F5-616424D8702C}"/>
              </a:ext>
            </a:extLst>
          </p:cNvPr>
          <p:cNvSpPr txBox="1"/>
          <p:nvPr/>
        </p:nvSpPr>
        <p:spPr>
          <a:xfrm>
            <a:off x="485300" y="3104654"/>
            <a:ext cx="1517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Positive feedback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0AB7C7-C6DA-42B9-CEF6-DD10056BDD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63349" y="2564904"/>
            <a:ext cx="160020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20%+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065AB0-96D4-859C-5492-A45C4E3D45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63349" y="3104654"/>
            <a:ext cx="16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Outbound call efficiency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0470A3-5955-7EF6-910A-B980E31CE28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15034" y="2564904"/>
            <a:ext cx="174244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23%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5340A3-34F7-5AD4-57A6-2614B2C7DB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14399" y="3104654"/>
            <a:ext cx="1742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collection rate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79584" y="2604136"/>
            <a:ext cx="151638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90%</a:t>
            </a:r>
          </a:p>
          <a:p>
            <a:pPr algn="ctr"/>
            <a:endParaRPr kumimoji="1" lang="en-US" altLang="zh-CN" sz="3200" b="1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Tahoma" panose="020B060403050404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300" y="3143886"/>
            <a:ext cx="1517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Positive feedback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663349" y="2604136"/>
            <a:ext cx="160020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20%+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663349" y="3143886"/>
            <a:ext cx="16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Overall cost reduction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715034" y="2604136"/>
            <a:ext cx="174244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17%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714399" y="3143886"/>
            <a:ext cx="1742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conversion rate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2425" y="3996691"/>
            <a:ext cx="6242685" cy="1962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dirty="0" err="1"/>
              <a:t>OPay</a:t>
            </a:r>
            <a:r>
              <a:rPr dirty="0"/>
              <a:t> worked with </a:t>
            </a:r>
            <a:r>
              <a:rPr dirty="0" err="1"/>
              <a:t>Sobot</a:t>
            </a:r>
            <a:r>
              <a:rPr dirty="0"/>
              <a:t> teams to send mass notifications, marketing, and promotion messages via WhatsApp Business Platform. SMS is a fallback channel.</a:t>
            </a:r>
          </a:p>
          <a:p>
            <a:r>
              <a:rPr dirty="0"/>
              <a:t>WhatsApp</a:t>
            </a:r>
            <a:r>
              <a:rPr lang="en-US" dirty="0"/>
              <a:t> </a:t>
            </a:r>
            <a:r>
              <a:rPr dirty="0"/>
              <a:t>combined with Live Chat, so </a:t>
            </a:r>
            <a:r>
              <a:rPr dirty="0" err="1"/>
              <a:t>OPay</a:t>
            </a:r>
            <a:r>
              <a:rPr dirty="0"/>
              <a:t> solves specific business needs on the omnichannel workspace.</a:t>
            </a:r>
          </a:p>
          <a:p>
            <a:r>
              <a:rPr dirty="0"/>
              <a:t>IVR by Call Center is flexible and intelligent and helps customers flow to the right support teams</a:t>
            </a:r>
            <a:r>
              <a:rPr lang="en-US" dirty="0"/>
              <a:t>, </a:t>
            </a:r>
            <a:r>
              <a:rPr dirty="0"/>
              <a:t>diminishing service queues</a:t>
            </a:r>
          </a:p>
        </p:txBody>
      </p:sp>
      <p:pic>
        <p:nvPicPr>
          <p:cNvPr id="4" name="图片 3" descr="newpage-icon-modal-Opa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754" y="260648"/>
            <a:ext cx="1400612" cy="616471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137090" y="0"/>
            <a:ext cx="5055704" cy="6858000"/>
          </a:xfrm>
          <a:prstGeom prst="rect">
            <a:avLst/>
          </a:prstGeom>
          <a:solidFill>
            <a:srgbClr val="1DCF9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 dirty="0">
              <a:solidFill>
                <a:prstClr val="white"/>
              </a:solidFill>
              <a:latin typeface="Tahoma" panose="020B0604030504040204" pitchFamily="34" charset="0"/>
              <a:ea typeface="黑体" panose="0201060906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643113" y="623454"/>
            <a:ext cx="4349889" cy="577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56397" y="6485680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5" name="标题 9">
            <a:extLst>
              <a:ext uri="{FF2B5EF4-FFF2-40B4-BE49-F238E27FC236}">
                <a16:creationId xmlns:a16="http://schemas.microsoft.com/office/drawing/2014/main" id="{3B577590-EAB1-6EC3-F9E9-D4C11CFE40D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Financial Services | </a:t>
            </a:r>
            <a:r>
              <a:rPr kumimoji="1" lang="en-US" altLang="zh-C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Opay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3A84EB-6252-7034-B36F-A23E8790C86A}"/>
              </a:ext>
            </a:extLst>
          </p:cNvPr>
          <p:cNvSpPr txBox="1"/>
          <p:nvPr/>
        </p:nvSpPr>
        <p:spPr>
          <a:xfrm>
            <a:off x="552178" y="1484784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Opay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has significantly boosted customer service efficiency across three continents through the use of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CB137A28-C8F4-81E7-EF61-B05A917CFC24}"/>
              </a:ext>
            </a:extLst>
          </p:cNvPr>
          <p:cNvGrpSpPr/>
          <p:nvPr/>
        </p:nvGrpSpPr>
        <p:grpSpPr>
          <a:xfrm>
            <a:off x="518929" y="2361218"/>
            <a:ext cx="5762566" cy="1136345"/>
            <a:chOff x="333434" y="2288295"/>
            <a:chExt cx="5762566" cy="1136345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8F4C8B-D446-67D9-4150-9BD4308A9035}"/>
                </a:ext>
              </a:extLst>
            </p:cNvPr>
            <p:cNvSpPr txBox="1"/>
            <p:nvPr/>
          </p:nvSpPr>
          <p:spPr>
            <a:xfrm>
              <a:off x="333434" y="2297227"/>
              <a:ext cx="2220302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 defTabSz="914400">
                <a:defRPr/>
              </a:pPr>
              <a:r>
                <a:rPr lang="en-US" altLang="en-US" sz="28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99.99%+</a:t>
              </a:r>
            </a:p>
            <a:p>
              <a:pPr defTabSz="914400">
                <a:defRPr/>
              </a:pPr>
              <a:endParaRPr lang="en-US" altLang="zh-CN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39A7461-4C44-877E-2320-FE6AC917EC4C}"/>
                </a:ext>
              </a:extLst>
            </p:cNvPr>
            <p:cNvSpPr txBox="1"/>
            <p:nvPr/>
          </p:nvSpPr>
          <p:spPr>
            <a:xfrm>
              <a:off x="338513" y="2836907"/>
              <a:ext cx="18266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Uptime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5DF426D-592A-D4D9-E29E-E9B9E7F3362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553736" y="2288295"/>
              <a:ext cx="1677452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defTabSz="914400">
                <a:defRPr/>
              </a:pPr>
              <a:r>
                <a:rPr lang="en-US" altLang="en-US" sz="28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800%+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31DB389-F3ED-9682-E923-A5159C295F8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373579" y="2839865"/>
              <a:ext cx="19444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System configuring efficiency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109B0D4-9218-876C-0795-40350208834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07437" y="2297227"/>
              <a:ext cx="1588563" cy="621584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 defTabSz="914400">
                <a:defRPr/>
              </a:pPr>
              <a:r>
                <a:rPr lang="en-US" altLang="en-US" sz="28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95%+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D44D890-CDE3-3970-BD70-90723BC2ED2B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508072" y="2836907"/>
              <a:ext cx="1281898" cy="337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60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/>
                  <a:ea typeface="Tahoma"/>
                </a:rPr>
                <a:t>CSAT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CCE34F4-949E-8AFE-AB8C-28FE98043471}"/>
              </a:ext>
            </a:extLst>
          </p:cNvPr>
          <p:cNvSpPr txBox="1"/>
          <p:nvPr/>
        </p:nvSpPr>
        <p:spPr>
          <a:xfrm>
            <a:off x="539013" y="3995211"/>
            <a:ext cx="5984565" cy="1716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On the basis of voice service,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Sobot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 helps GLDB expanding live chat, e-mail and other service channels, covering more channels.</a:t>
            </a:r>
          </a:p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More flexible IVR, which can be quickly configured and optimized based on business expansion.</a:t>
            </a:r>
          </a:p>
          <a:p>
            <a:pPr marL="285721" indent="-285721" defTabSz="91440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Interfacing with Microsoft business suite, including Teams and single sign-on authentication.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A5E195-B824-E5B6-6948-43A4D8308948}"/>
              </a:ext>
            </a:extLst>
          </p:cNvPr>
          <p:cNvSpPr txBox="1"/>
          <p:nvPr/>
        </p:nvSpPr>
        <p:spPr>
          <a:xfrm>
            <a:off x="393616" y="6319980"/>
            <a:ext cx="6379014" cy="306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1400" dirty="0">
                <a:solidFill>
                  <a:srgbClr val="404040"/>
                </a:solidFill>
                <a:latin typeface="Tahoma"/>
                <a:ea typeface="Tahoma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/>
                <a:ea typeface="Tahoma"/>
              </a:rPr>
              <a:t>https://www.sobot.io/customers.html</a:t>
            </a:r>
          </a:p>
        </p:txBody>
      </p:sp>
      <p:sp>
        <p:nvSpPr>
          <p:cNvPr id="14" name="标题 9">
            <a:extLst>
              <a:ext uri="{FF2B5EF4-FFF2-40B4-BE49-F238E27FC236}">
                <a16:creationId xmlns:a16="http://schemas.microsoft.com/office/drawing/2014/main" id="{6BA80D5F-2C93-7BAB-30DC-8CB3C1BD5921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08905" y="282604"/>
            <a:ext cx="4751909" cy="480068"/>
          </a:xfrm>
          <a:prstGeom prst="rect">
            <a:avLst/>
          </a:prstGeom>
        </p:spPr>
        <p:txBody>
          <a:bodyPr vert="horz" wrap="square" lIns="91428" tIns="45714" rIns="91428" bIns="45714" rtlCol="0" anchor="ctr">
            <a:spAutoFit/>
          </a:bodyPr>
          <a:lstStyle>
            <a:lvl1pPr lvl="0" algn="l" defTabSz="914400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/>
                <a:ea typeface="微软雅黑"/>
              </a:defRPr>
            </a:lvl1pPr>
          </a:lstStyle>
          <a:p>
            <a:pPr defTabSz="914309">
              <a:defRPr/>
            </a:pP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Financial Services</a:t>
            </a: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MY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</a:t>
            </a:r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GLDB</a:t>
            </a:r>
            <a:endParaRPr kumimoji="1" lang="en-US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3ECB04-89E0-0254-8956-43701407FB31}"/>
              </a:ext>
            </a:extLst>
          </p:cNvPr>
          <p:cNvSpPr txBox="1"/>
          <p:nvPr/>
        </p:nvSpPr>
        <p:spPr>
          <a:xfrm>
            <a:off x="544277" y="1138801"/>
            <a:ext cx="5984565" cy="101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ahoma"/>
                <a:ea typeface="Tahoma"/>
              </a:rPr>
              <a:t>GLDB is a leading fintech company in Singapore. It committed to providing supply chain financing services and related financial products to small and medium-sized and technology-based innovative enterprises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Tahoma"/>
              <a:ea typeface="HarmonyOS Sans SC"/>
            </a:endParaRPr>
          </a:p>
        </p:txBody>
      </p:sp>
      <p:pic>
        <p:nvPicPr>
          <p:cNvPr id="2050" name="Picture 2" descr="What is Digital Banking in Singapore? The Pros &amp; Cons | Statrys">
            <a:extLst>
              <a:ext uri="{FF2B5EF4-FFF2-40B4-BE49-F238E27FC236}">
                <a16:creationId xmlns:a16="http://schemas.microsoft.com/office/drawing/2014/main" id="{991625BA-4224-668B-19BF-11002C5EC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8" b="29026"/>
          <a:stretch/>
        </p:blipFill>
        <p:spPr bwMode="auto">
          <a:xfrm>
            <a:off x="5160814" y="107763"/>
            <a:ext cx="1720796" cy="73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BD74B89-CC3E-8880-E0EE-CD0B3118A2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" r="3526"/>
          <a:stretch/>
        </p:blipFill>
        <p:spPr>
          <a:xfrm>
            <a:off x="6709410" y="0"/>
            <a:ext cx="5482590" cy="68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55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3817" y="2575972"/>
            <a:ext cx="197231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80%+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54453" y="3115722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Chatbot Resolution Rate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232502" y="2575972"/>
            <a:ext cx="160020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50%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232502" y="3115722"/>
            <a:ext cx="16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efficiency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5284187" y="2575972"/>
            <a:ext cx="174244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95%+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283552" y="3197637"/>
            <a:ext cx="17424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CSAT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52178" y="3968527"/>
            <a:ext cx="7122521" cy="1962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lang="en-US" dirty="0"/>
              <a:t>Chatbot (powered by </a:t>
            </a:r>
            <a:r>
              <a:rPr lang="en-US" dirty="0" err="1"/>
              <a:t>Sobot</a:t>
            </a:r>
            <a:r>
              <a:rPr lang="en-US" dirty="0"/>
              <a:t> AIGC) gives MICO creativity and flexibility to empower customers with a friendlier conversational experience.</a:t>
            </a:r>
          </a:p>
          <a:p>
            <a:r>
              <a:rPr lang="en-US" dirty="0"/>
              <a:t>Diversified reception schemes by Live Chat supply customers with distinguished service, especially VIP customers, although they may be from different countries.   </a:t>
            </a:r>
          </a:p>
          <a:p>
            <a:r>
              <a:rPr lang="en-US" dirty="0"/>
              <a:t>MICO handles tickets from different mailboxes or other channels on only one platform.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8335170" y="0"/>
            <a:ext cx="3857625" cy="6858000"/>
          </a:xfrm>
          <a:prstGeom prst="rect">
            <a:avLst/>
          </a:prstGeom>
        </p:spPr>
      </p:pic>
      <p:pic>
        <p:nvPicPr>
          <p:cNvPr id="12" name="图片 11" descr="c4909704820d4ddaff4f5be140315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2858" y="404664"/>
            <a:ext cx="1152128" cy="32597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6150" y="6457516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5" name="标题 9">
            <a:extLst>
              <a:ext uri="{FF2B5EF4-FFF2-40B4-BE49-F238E27FC236}">
                <a16:creationId xmlns:a16="http://schemas.microsoft.com/office/drawing/2014/main" id="{DEA65363-607B-8CE0-6926-C7DBBC58FE43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Entertainment | </a:t>
            </a:r>
            <a:r>
              <a:rPr kumimoji="1" lang="en-US" altLang="zh-C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Mico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611939-7701-45B8-C524-670250C78064}"/>
              </a:ext>
            </a:extLst>
          </p:cNvPr>
          <p:cNvSpPr txBox="1"/>
          <p:nvPr/>
        </p:nvSpPr>
        <p:spPr>
          <a:xfrm>
            <a:off x="552178" y="1484784"/>
            <a:ext cx="7128792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Mico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relies on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Sobot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 to drive communications across every stage of the customer lifecycle.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6939477" y="236635"/>
            <a:ext cx="5246597" cy="64118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80770" y="260648"/>
            <a:ext cx="1461499" cy="522818"/>
          </a:xfrm>
          <a:prstGeom prst="rect">
            <a:avLst/>
          </a:prstGeom>
        </p:spPr>
      </p:pic>
      <p:sp>
        <p:nvSpPr>
          <p:cNvPr id="5" name="标题 9">
            <a:extLst>
              <a:ext uri="{FF2B5EF4-FFF2-40B4-BE49-F238E27FC236}">
                <a16:creationId xmlns:a16="http://schemas.microsoft.com/office/drawing/2014/main" id="{1FEBDD51-65FF-99CA-FC10-8ADDCC969464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8162" y="282194"/>
            <a:ext cx="5400599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Life Services | KUPU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07115D2-4750-E823-60AE-E0C99587C1C5}"/>
              </a:ext>
            </a:extLst>
          </p:cNvPr>
          <p:cNvGrpSpPr/>
          <p:nvPr/>
        </p:nvGrpSpPr>
        <p:grpSpPr>
          <a:xfrm>
            <a:off x="552178" y="1268760"/>
            <a:ext cx="6465825" cy="5495461"/>
            <a:chOff x="552178" y="1268760"/>
            <a:chExt cx="6465825" cy="5495461"/>
          </a:xfrm>
        </p:grpSpPr>
        <p:sp>
          <p:nvSpPr>
            <p:cNvPr id="7" name="文本框 6"/>
            <p:cNvSpPr txBox="1"/>
            <p:nvPr/>
          </p:nvSpPr>
          <p:spPr>
            <a:xfrm>
              <a:off x="766425" y="2738088"/>
              <a:ext cx="2179320" cy="62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85%+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67061" y="3277838"/>
              <a:ext cx="2177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WhatsApp marketing message open rate 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2945110" y="2738088"/>
              <a:ext cx="1600200" cy="62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800k+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2945110" y="3277838"/>
              <a:ext cx="1600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Message sent No.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4996795" y="2738088"/>
              <a:ext cx="1742440" cy="62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  <a:sym typeface="+mn-ea"/>
                </a:rPr>
                <a:t>94%+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4996160" y="3359753"/>
              <a:ext cx="174244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CSAT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4186" y="4130643"/>
              <a:ext cx="6242685" cy="1962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defRPr>
              </a:lvl1pPr>
            </a:lstStyle>
            <a:p>
              <a:r>
                <a:rPr lang="en-US" dirty="0"/>
                <a:t>KUPU reached and engaged customers with </a:t>
              </a:r>
              <a:r>
                <a:rPr lang="en-US" dirty="0" err="1"/>
                <a:t>Sobot</a:t>
              </a:r>
              <a:r>
                <a:rPr lang="en-US" dirty="0"/>
                <a:t> stable and intelligent Call Center. </a:t>
              </a:r>
            </a:p>
            <a:p>
              <a:r>
                <a:rPr lang="en-US" dirty="0" err="1"/>
                <a:t>Sobot</a:t>
              </a:r>
              <a:r>
                <a:rPr lang="en-US" dirty="0"/>
                <a:t> teams worked with KUPU to deliver customers a personalized promotion experience with WhatsApp Business API at scale, conducting</a:t>
              </a:r>
              <a:r>
                <a:rPr lang="en-US" dirty="0">
                  <a:sym typeface="+mn-ea"/>
                </a:rPr>
                <a:t> user growth</a:t>
              </a:r>
              <a:r>
                <a:rPr lang="en-US" dirty="0"/>
                <a:t>. </a:t>
              </a:r>
            </a:p>
            <a:p>
              <a:r>
                <a:rPr lang="en-US" dirty="0"/>
                <a:t>A seamless omnichannel solution of </a:t>
              </a:r>
              <a:r>
                <a:rPr lang="en-US" dirty="0" err="1"/>
                <a:t>Sobot</a:t>
              </a:r>
              <a:r>
                <a:rPr lang="en-US" dirty="0"/>
                <a:t> for self-service, conversational support, and ticketing enhanced the CX of KUPU.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38158" y="6457516"/>
              <a:ext cx="637984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404040"/>
                  </a:solidFill>
                  <a:latin typeface="Tahoma" panose="020B0604030504040204" charset="0"/>
                  <a:ea typeface="Tahoma" panose="020B0604030504040204" charset="0"/>
                </a:rPr>
                <a:t>Read more at </a:t>
              </a:r>
              <a:r>
                <a:rPr lang="en-US" altLang="zh-CN" sz="1400" dirty="0">
                  <a:solidFill>
                    <a:srgbClr val="1ABABD"/>
                  </a:solidFill>
                  <a:latin typeface="Tahoma" panose="020B0604030504040204" charset="0"/>
                  <a:ea typeface="Tahoma" panose="020B0604030504040204" charset="0"/>
                </a:rPr>
                <a:t>https://www.sobot.io/customers.html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7706F93-F0A2-36AA-F655-A7FE66EB0C8C}"/>
                </a:ext>
              </a:extLst>
            </p:cNvPr>
            <p:cNvSpPr txBox="1"/>
            <p:nvPr/>
          </p:nvSpPr>
          <p:spPr>
            <a:xfrm>
              <a:off x="552178" y="1268760"/>
              <a:ext cx="6192688" cy="1150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Leveraging </a:t>
              </a:r>
              <a:r>
                <a:rPr lang="en-US" altLang="zh-CN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Sobot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charset="0"/>
                  <a:ea typeface="Tahoma" panose="020B0604030504040204" charset="0"/>
                </a:rPr>
                <a:t>, KUPU has assembled an exceptional support team and undergone a transformative journey to enhance customer experience, ultimately driving higher net retention rates.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HarmonyOS Sans SC" panose="000005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7817FD-80C0-2B18-0B2F-128CE838E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5755F63-A7E8-1345-3077-5AE08C41B139}"/>
              </a:ext>
            </a:extLst>
          </p:cNvPr>
          <p:cNvSpPr/>
          <p:nvPr/>
        </p:nvSpPr>
        <p:spPr>
          <a:xfrm>
            <a:off x="1588" y="357"/>
            <a:ext cx="12190730" cy="1685188"/>
          </a:xfrm>
          <a:prstGeom prst="rect">
            <a:avLst/>
          </a:prstGeom>
          <a:solidFill>
            <a:srgbClr val="1A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1ABABD"/>
              </a:solidFill>
              <a:latin typeface="Tahoma" panose="020B0604030504040204" pitchFamily="34" charset="0"/>
              <a:ea typeface="Tahoma" panose="020B0604030504040204" charset="0"/>
            </a:endParaRPr>
          </a:p>
        </p:txBody>
      </p:sp>
      <p:pic>
        <p:nvPicPr>
          <p:cNvPr id="4" name="Picture 2" descr="Sobot Contact Center Solution">
            <a:extLst>
              <a:ext uri="{FF2B5EF4-FFF2-40B4-BE49-F238E27FC236}">
                <a16:creationId xmlns:a16="http://schemas.microsoft.com/office/drawing/2014/main" id="{0AA042C2-D201-507F-F3BC-D2FEFDBE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8" y="116632"/>
            <a:ext cx="252148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4141B01-C630-96B4-8805-D56FAD2D974C}"/>
              </a:ext>
            </a:extLst>
          </p:cNvPr>
          <p:cNvSpPr txBox="1"/>
          <p:nvPr/>
        </p:nvSpPr>
        <p:spPr>
          <a:xfrm>
            <a:off x="3072458" y="620688"/>
            <a:ext cx="7225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4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</a:t>
            </a:r>
            <a:r>
              <a:rPr lang="en-US" altLang="zh-C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zh-C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Numbers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F75D283-A47F-F144-3168-97BE36A6CF6B}"/>
              </a:ext>
            </a:extLst>
          </p:cNvPr>
          <p:cNvGrpSpPr/>
          <p:nvPr/>
        </p:nvGrpSpPr>
        <p:grpSpPr>
          <a:xfrm>
            <a:off x="624186" y="2708920"/>
            <a:ext cx="3888432" cy="2661394"/>
            <a:chOff x="624186" y="2708920"/>
            <a:chExt cx="3888432" cy="2661394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2C31F1C-C8EB-68E6-582D-D498AFF14403}"/>
                </a:ext>
              </a:extLst>
            </p:cNvPr>
            <p:cNvSpPr txBox="1"/>
            <p:nvPr/>
          </p:nvSpPr>
          <p:spPr>
            <a:xfrm>
              <a:off x="624186" y="2708920"/>
              <a:ext cx="17283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i="0" dirty="0">
                  <a:solidFill>
                    <a:srgbClr val="1ABAB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550K+</a:t>
              </a:r>
            </a:p>
            <a:p>
              <a:r>
                <a:rPr lang="en-US" altLang="zh-CN" sz="32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Users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2BB8546-712C-5E96-CF74-BDDA55FAE40C}"/>
                </a:ext>
              </a:extLst>
            </p:cNvPr>
            <p:cNvSpPr txBox="1"/>
            <p:nvPr/>
          </p:nvSpPr>
          <p:spPr>
            <a:xfrm>
              <a:off x="2136354" y="2708920"/>
              <a:ext cx="237626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i="0" dirty="0">
                  <a:solidFill>
                    <a:srgbClr val="1ABAB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450</a:t>
              </a:r>
            </a:p>
            <a:p>
              <a:pPr algn="ctr"/>
              <a:r>
                <a:rPr lang="en-US" altLang="zh-CN" sz="32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Employees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3A3AEBF-E39E-13D9-C350-6F577FF54FB0}"/>
                </a:ext>
              </a:extLst>
            </p:cNvPr>
            <p:cNvSpPr txBox="1"/>
            <p:nvPr/>
          </p:nvSpPr>
          <p:spPr>
            <a:xfrm>
              <a:off x="1128241" y="4293096"/>
              <a:ext cx="26192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i="0" dirty="0">
                  <a:solidFill>
                    <a:srgbClr val="1ABABD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62%</a:t>
              </a:r>
            </a:p>
            <a:p>
              <a:pPr algn="ctr"/>
              <a:r>
                <a:rPr lang="en-US" altLang="zh-CN" sz="32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Engineers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3BD9E74-2330-BCDF-7533-20E277FF1497}"/>
              </a:ext>
            </a:extLst>
          </p:cNvPr>
          <p:cNvGrpSpPr/>
          <p:nvPr/>
        </p:nvGrpSpPr>
        <p:grpSpPr>
          <a:xfrm>
            <a:off x="5376714" y="2348880"/>
            <a:ext cx="6336704" cy="3246750"/>
            <a:chOff x="4800650" y="2348880"/>
            <a:chExt cx="6552728" cy="324675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56C2D0E-BED3-6EBC-8121-49FE63AA6DD2}"/>
                </a:ext>
              </a:extLst>
            </p:cNvPr>
            <p:cNvSpPr txBox="1"/>
            <p:nvPr/>
          </p:nvSpPr>
          <p:spPr>
            <a:xfrm>
              <a:off x="4800650" y="2348880"/>
              <a:ext cx="2880320" cy="1446550"/>
            </a:xfrm>
            <a:prstGeom prst="rect">
              <a:avLst/>
            </a:prstGeom>
            <a:solidFill>
              <a:srgbClr val="1ABABD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000" b="1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6M+</a:t>
              </a:r>
              <a:r>
                <a:rPr lang="en-US" altLang="zh-CN" b="0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en-US" altLang="zh-CN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day</a:t>
              </a:r>
            </a:p>
            <a:p>
              <a:pPr algn="l"/>
              <a:r>
                <a:rPr lang="en-US" altLang="zh-CN" b="0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Online Communications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C861C2E-24A5-8533-219A-98B48A4CC128}"/>
                </a:ext>
              </a:extLst>
            </p:cNvPr>
            <p:cNvSpPr txBox="1"/>
            <p:nvPr/>
          </p:nvSpPr>
          <p:spPr>
            <a:xfrm>
              <a:off x="8473058" y="2348880"/>
              <a:ext cx="2880320" cy="1446550"/>
            </a:xfrm>
            <a:prstGeom prst="rect">
              <a:avLst/>
            </a:prstGeom>
            <a:solidFill>
              <a:srgbClr val="1ABABD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000" b="1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1.6+</a:t>
              </a:r>
              <a:r>
                <a:rPr lang="en-US" altLang="zh-CN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Gb/s</a:t>
              </a:r>
            </a:p>
            <a:p>
              <a:r>
                <a:rPr lang="en-US" altLang="zh-CN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Throughput</a:t>
              </a:r>
            </a:p>
            <a:p>
              <a:endParaRPr lang="en-US" altLang="zh-CN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22CEB2C-3F28-7ADE-640F-055925959312}"/>
                </a:ext>
              </a:extLst>
            </p:cNvPr>
            <p:cNvSpPr txBox="1"/>
            <p:nvPr/>
          </p:nvSpPr>
          <p:spPr>
            <a:xfrm>
              <a:off x="4800650" y="4149080"/>
              <a:ext cx="2880320" cy="1446550"/>
            </a:xfrm>
            <a:prstGeom prst="rect">
              <a:avLst/>
            </a:prstGeom>
            <a:solidFill>
              <a:srgbClr val="1ABABD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000" b="1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3M+</a:t>
              </a:r>
              <a:r>
                <a:rPr lang="en-US" altLang="zh-CN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/day</a:t>
              </a:r>
            </a:p>
            <a:p>
              <a:pPr algn="l"/>
              <a:r>
                <a:rPr lang="en-US" altLang="zh-CN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Phone Calls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5A821CA-AB3B-F173-9496-ACEF8195A8D2}"/>
                </a:ext>
              </a:extLst>
            </p:cNvPr>
            <p:cNvSpPr txBox="1"/>
            <p:nvPr/>
          </p:nvSpPr>
          <p:spPr>
            <a:xfrm>
              <a:off x="8473058" y="4149080"/>
              <a:ext cx="2880320" cy="1446550"/>
            </a:xfrm>
            <a:prstGeom prst="rect">
              <a:avLst/>
            </a:prstGeom>
            <a:solidFill>
              <a:srgbClr val="1ABABD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000" b="1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99.99%</a:t>
              </a:r>
            </a:p>
            <a:p>
              <a:r>
                <a:rPr lang="en-US" altLang="zh-CN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Stability</a:t>
              </a:r>
            </a:p>
            <a:p>
              <a:endParaRPr lang="en-US" altLang="zh-CN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915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8625" y="2604136"/>
            <a:ext cx="1513205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50%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7990" y="3143886"/>
            <a:ext cx="151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Overall cost reduction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453164" y="2604136"/>
            <a:ext cx="1922780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35%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453800" y="3143886"/>
            <a:ext cx="1922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delivery rates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722020" y="2604136"/>
            <a:ext cx="1800225" cy="62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  <a:sym typeface="+mn-ea"/>
              </a:rPr>
              <a:t>40%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722019" y="3143886"/>
            <a:ext cx="1800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Increase in delivery rate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2425" y="4081611"/>
            <a:ext cx="6255385" cy="237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defRPr>
            </a:lvl1pPr>
          </a:lstStyle>
          <a:p>
            <a:r>
              <a:rPr dirty="0"/>
              <a:t>WhatsApp plays a pivotal role in streamlining the end-to-end interaction process between the delivery team and consignees for J&amp;T Express, resulting in significant improvements:</a:t>
            </a:r>
          </a:p>
          <a:p>
            <a:r>
              <a:rPr dirty="0"/>
              <a:t>Effortless Notification Sending:</a:t>
            </a:r>
            <a:r>
              <a:rPr lang="en-US" dirty="0"/>
              <a:t> Group</a:t>
            </a:r>
            <a:r>
              <a:rPr dirty="0"/>
              <a:t> </a:t>
            </a:r>
            <a:r>
              <a:rPr lang="en-US" dirty="0"/>
              <a:t>sending</a:t>
            </a:r>
            <a:r>
              <a:rPr dirty="0"/>
              <a:t> automation</a:t>
            </a:r>
            <a:r>
              <a:rPr lang="en-US" dirty="0"/>
              <a:t>.</a:t>
            </a:r>
            <a:endParaRPr dirty="0"/>
          </a:p>
          <a:p>
            <a:r>
              <a:rPr dirty="0"/>
              <a:t>Enhanced Communication: Flexible two-way communication for delivery time.</a:t>
            </a:r>
          </a:p>
          <a:p>
            <a:r>
              <a:rPr dirty="0"/>
              <a:t>Route Optimization: Easy to ensure geographic location.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443552" y="0"/>
            <a:ext cx="4774717" cy="6858000"/>
          </a:xfrm>
          <a:prstGeom prst="rect">
            <a:avLst/>
          </a:prstGeom>
        </p:spPr>
      </p:pic>
      <p:pic>
        <p:nvPicPr>
          <p:cNvPr id="11" name="图片 10" descr="下载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4746" y="404664"/>
            <a:ext cx="1368152" cy="2906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6397" y="6485680"/>
            <a:ext cx="637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04040"/>
                </a:solidFill>
                <a:latin typeface="Tahoma" panose="020B0604030504040204" charset="0"/>
                <a:ea typeface="Tahoma" panose="020B0604030504040204" charset="0"/>
              </a:rPr>
              <a:t>Read more at </a:t>
            </a:r>
            <a:r>
              <a:rPr lang="en-US" altLang="zh-CN" sz="1400" dirty="0">
                <a:solidFill>
                  <a:srgbClr val="1ABABD"/>
                </a:solidFill>
                <a:latin typeface="Tahoma" panose="020B0604030504040204" charset="0"/>
                <a:ea typeface="Tahoma" panose="020B0604030504040204" charset="0"/>
              </a:rPr>
              <a:t>https://www.sobot.io/customers.html</a:t>
            </a:r>
          </a:p>
        </p:txBody>
      </p:sp>
      <p:sp>
        <p:nvSpPr>
          <p:cNvPr id="12" name="矩形 11"/>
          <p:cNvSpPr/>
          <p:nvPr/>
        </p:nvSpPr>
        <p:spPr>
          <a:xfrm rot="21000000">
            <a:off x="9736615" y="6002656"/>
            <a:ext cx="2063115" cy="305435"/>
          </a:xfrm>
          <a:prstGeom prst="rect">
            <a:avLst/>
          </a:prstGeom>
          <a:solidFill>
            <a:srgbClr val="C6936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</a:endParaRPr>
          </a:p>
        </p:txBody>
      </p:sp>
      <p:pic>
        <p:nvPicPr>
          <p:cNvPr id="5" name="图片 4" descr="下载 (1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21120000">
            <a:off x="9684545" y="5776596"/>
            <a:ext cx="2105025" cy="4476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139204" y="3495040"/>
            <a:ext cx="805180" cy="223520"/>
          </a:xfrm>
          <a:prstGeom prst="rect">
            <a:avLst/>
          </a:prstGeom>
          <a:solidFill>
            <a:srgbClr val="E416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HarmonyOS Sans SC" panose="00000500000000000000" pitchFamily="2" charset="-122"/>
            </a:endParaRPr>
          </a:p>
        </p:txBody>
      </p:sp>
      <p:sp>
        <p:nvSpPr>
          <p:cNvPr id="4" name="标题 9">
            <a:extLst>
              <a:ext uri="{FF2B5EF4-FFF2-40B4-BE49-F238E27FC236}">
                <a16:creationId xmlns:a16="http://schemas.microsoft.com/office/drawing/2014/main" id="{DC7FDD2A-C867-390F-89B9-02F053E6F227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08163" y="282194"/>
            <a:ext cx="475252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Logistics | J&amp;T Express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81EBFF-F7C1-ACBE-AFB6-D097074C29B1}"/>
              </a:ext>
            </a:extLst>
          </p:cNvPr>
          <p:cNvSpPr txBox="1"/>
          <p:nvPr/>
        </p:nvSpPr>
        <p:spPr>
          <a:xfrm>
            <a:off x="552178" y="1484784"/>
            <a:ext cx="6192688" cy="78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charset="0"/>
                <a:ea typeface="Tahoma" panose="020B0604030504040204" charset="0"/>
              </a:rPr>
              <a:t>How J&amp;T Express leverages the WhatsApp Business Solution to enhance the automation and speed of their delivery services.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charset="0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4" y="447"/>
            <a:ext cx="12192000" cy="6857107"/>
          </a:xfrm>
          <a:prstGeom prst="rect">
            <a:avLst/>
          </a:prstGeom>
          <a:solidFill>
            <a:srgbClr val="ECF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" y="1711502"/>
            <a:ext cx="12192001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</a:t>
            </a:r>
            <a:endParaRPr lang="zh-CN" altLang="en-US" sz="115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charset="0"/>
              <a:cs typeface="Tahoma" panose="020B060403050404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77435" y="3632577"/>
            <a:ext cx="445161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All-in-one Contact Center Solution</a:t>
            </a:r>
          </a:p>
        </p:txBody>
      </p:sp>
      <p:cxnSp>
        <p:nvCxnSpPr>
          <p:cNvPr id="14" name="直线连接符 13"/>
          <p:cNvCxnSpPr/>
          <p:nvPr/>
        </p:nvCxnSpPr>
        <p:spPr>
          <a:xfrm>
            <a:off x="4881378" y="3589514"/>
            <a:ext cx="0" cy="404611"/>
          </a:xfrm>
          <a:prstGeom prst="line">
            <a:avLst/>
          </a:prstGeom>
          <a:ln w="6350">
            <a:solidFill>
              <a:srgbClr val="0DAEB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39" y="3335868"/>
            <a:ext cx="1739072" cy="8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5945" y="282194"/>
            <a:ext cx="10611181" cy="4801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All-In-One Solution for Your Business </a:t>
            </a: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8455647D-4A52-CAFE-F752-984DD79CA5B5}"/>
              </a:ext>
            </a:extLst>
          </p:cNvPr>
          <p:cNvGrpSpPr/>
          <p:nvPr/>
        </p:nvGrpSpPr>
        <p:grpSpPr>
          <a:xfrm>
            <a:off x="1493917" y="1340768"/>
            <a:ext cx="9205754" cy="4783684"/>
            <a:chOff x="1416274" y="1196752"/>
            <a:chExt cx="8402076" cy="4783684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554888CB-8047-3716-46D9-26DB8766C170}"/>
                </a:ext>
              </a:extLst>
            </p:cNvPr>
            <p:cNvSpPr/>
            <p:nvPr/>
          </p:nvSpPr>
          <p:spPr>
            <a:xfrm>
              <a:off x="3288482" y="4518836"/>
              <a:ext cx="6408712" cy="1461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endPara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80FFB4E-A8A2-0894-64CC-3C9B47FF3848}"/>
                </a:ext>
              </a:extLst>
            </p:cNvPr>
            <p:cNvSpPr/>
            <p:nvPr/>
          </p:nvSpPr>
          <p:spPr>
            <a:xfrm>
              <a:off x="3288482" y="2857794"/>
              <a:ext cx="6408712" cy="1461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endPara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D8F9549-D0F7-F58E-9C76-4E4C682D02AF}"/>
                </a:ext>
              </a:extLst>
            </p:cNvPr>
            <p:cNvSpPr/>
            <p:nvPr/>
          </p:nvSpPr>
          <p:spPr>
            <a:xfrm>
              <a:off x="3288482" y="1196752"/>
              <a:ext cx="6408712" cy="1461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endPara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5F5C98A-B570-DE2D-DFFE-7A8FA2B6CA16}"/>
                </a:ext>
              </a:extLst>
            </p:cNvPr>
            <p:cNvSpPr/>
            <p:nvPr/>
          </p:nvSpPr>
          <p:spPr>
            <a:xfrm>
              <a:off x="1416274" y="1196752"/>
              <a:ext cx="2168812" cy="1461600"/>
            </a:xfrm>
            <a:prstGeom prst="rect">
              <a:avLst/>
            </a:prstGeom>
            <a:solidFill>
              <a:srgbClr val="1ABABD"/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endPara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AD49579-A0B5-0E40-3563-2452C5138FCF}"/>
                </a:ext>
              </a:extLst>
            </p:cNvPr>
            <p:cNvSpPr/>
            <p:nvPr/>
          </p:nvSpPr>
          <p:spPr>
            <a:xfrm>
              <a:off x="1416274" y="2857794"/>
              <a:ext cx="2168812" cy="1461600"/>
            </a:xfrm>
            <a:prstGeom prst="rect">
              <a:avLst/>
            </a:prstGeom>
            <a:solidFill>
              <a:srgbClr val="404040"/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endPara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1C43C3A-3A53-B854-293E-F995D8F42F43}"/>
                </a:ext>
              </a:extLst>
            </p:cNvPr>
            <p:cNvSpPr/>
            <p:nvPr/>
          </p:nvSpPr>
          <p:spPr>
            <a:xfrm>
              <a:off x="1416274" y="4518836"/>
              <a:ext cx="2168812" cy="1461600"/>
            </a:xfrm>
            <a:prstGeom prst="rect">
              <a:avLst/>
            </a:prstGeom>
            <a:solidFill>
              <a:srgbClr val="A6A6A6"/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endParaRPr lang="zh-CN" alt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C34C09C-49F5-0C11-4161-C714A6BCCB02}"/>
                </a:ext>
              </a:extLst>
            </p:cNvPr>
            <p:cNvSpPr txBox="1"/>
            <p:nvPr/>
          </p:nvSpPr>
          <p:spPr>
            <a:xfrm>
              <a:off x="1488282" y="1412776"/>
              <a:ext cx="198188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altLang="zh-CN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For Business</a:t>
              </a:r>
            </a:p>
            <a:p>
              <a:pPr algn="ctr" rtl="0"/>
              <a:r>
                <a:rPr lang="en-US" altLang="zh-CN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Decision </a:t>
              </a:r>
            </a:p>
            <a:p>
              <a:pPr algn="ctr" rtl="0"/>
              <a:r>
                <a:rPr lang="en-US" altLang="zh-CN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Maker</a:t>
              </a:r>
            </a:p>
          </p:txBody>
        </p:sp>
        <p:sp>
          <p:nvSpPr>
            <p:cNvPr id="15" name="TextBox 101">
              <a:extLst>
                <a:ext uri="{FF2B5EF4-FFF2-40B4-BE49-F238E27FC236}">
                  <a16:creationId xmlns:a16="http://schemas.microsoft.com/office/drawing/2014/main" id="{02156224-8156-570D-7F26-CEB354738C2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560290" y="3060438"/>
              <a:ext cx="1871979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altLang="zh-CN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For 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Customer </a:t>
              </a:r>
            </a:p>
            <a:p>
              <a:pPr algn="ctr" rtl="0"/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Care</a:t>
              </a:r>
            </a:p>
            <a:p>
              <a:pPr algn="ctr" rtl="0"/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Supervisor</a:t>
              </a:r>
            </a:p>
          </p:txBody>
        </p:sp>
        <p:sp>
          <p:nvSpPr>
            <p:cNvPr id="16" name="TextBox 110">
              <a:extLst>
                <a:ext uri="{FF2B5EF4-FFF2-40B4-BE49-F238E27FC236}">
                  <a16:creationId xmlns:a16="http://schemas.microsoft.com/office/drawing/2014/main" id="{25437463-BC35-87B0-5181-BF5A279B3D2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674017" y="4869160"/>
              <a:ext cx="164303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Tahoma" panose="020B0604030504040204" pitchFamily="34" charset="0"/>
                  <a:ea typeface="苹方-简" panose="020B0400000000000000" charset="-122"/>
                </a:defRPr>
              </a:lvl1pPr>
            </a:lstStyle>
            <a:p>
              <a:r>
                <a:rPr lang="en-US" sz="2000" dirty="0"/>
                <a:t>For Agent Team</a:t>
              </a:r>
            </a:p>
          </p:txBody>
        </p:sp>
        <p:sp>
          <p:nvSpPr>
            <p:cNvPr id="17" name="TextBox 100">
              <a:extLst>
                <a:ext uri="{FF2B5EF4-FFF2-40B4-BE49-F238E27FC236}">
                  <a16:creationId xmlns:a16="http://schemas.microsoft.com/office/drawing/2014/main" id="{9C2B9022-D268-A92B-FFB0-C0E752912664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913694" y="1420775"/>
              <a:ext cx="5544616" cy="1044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40000"/>
                </a:lnSpc>
                <a:spcBef>
                  <a:spcPct val="20000"/>
                </a:spcBef>
                <a:buFont typeface="Arial" panose="020B060402020209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Scalability vs. Cost, </a:t>
              </a:r>
              <a:r>
                <a:rPr lang="en-US" altLang="zh-CN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RoI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, </a:t>
              </a:r>
              <a:r>
                <a:rPr lang="en-US" altLang="zh-CN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etc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endParaRPr>
            </a:p>
            <a:p>
              <a:pPr marL="285750" indent="-285750">
                <a:lnSpc>
                  <a:spcPct val="140000"/>
                </a:lnSpc>
                <a:spcBef>
                  <a:spcPct val="20000"/>
                </a:spcBef>
                <a:buFont typeface="Arial" panose="020B060402020209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Compliance &amp; regulatory requirement</a:t>
              </a:r>
            </a:p>
            <a:p>
              <a:pPr marL="285750" indent="-285750">
                <a:lnSpc>
                  <a:spcPct val="140000"/>
                </a:lnSpc>
                <a:spcBef>
                  <a:spcPct val="20000"/>
                </a:spcBef>
                <a:buFont typeface="Arial" panose="020B060402020209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</a:rPr>
                <a:t>Integration with other services &amp; service migration </a:t>
              </a:r>
            </a:p>
          </p:txBody>
        </p:sp>
        <p:sp>
          <p:nvSpPr>
            <p:cNvPr id="18" name="TextBox 106">
              <a:extLst>
                <a:ext uri="{FF2B5EF4-FFF2-40B4-BE49-F238E27FC236}">
                  <a16:creationId xmlns:a16="http://schemas.microsoft.com/office/drawing/2014/main" id="{EA83E8B0-1A03-3780-38B0-AD897E52B1A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913694" y="2898690"/>
              <a:ext cx="4968552" cy="1389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>
                <a:lnSpc>
                  <a:spcPct val="120000"/>
                </a:lnSpc>
                <a:spcBef>
                  <a:spcPct val="20000"/>
                </a:spcBef>
                <a:defRPr sz="14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Ease of service configuration</a:t>
              </a:r>
            </a:p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Flexibility of service modification</a:t>
              </a:r>
            </a:p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One platform to manage all care</a:t>
              </a:r>
            </a:p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Unified standards and reporting</a:t>
              </a:r>
            </a:p>
          </p:txBody>
        </p:sp>
        <p:sp>
          <p:nvSpPr>
            <p:cNvPr id="19" name="TextBox 111">
              <a:extLst>
                <a:ext uri="{FF2B5EF4-FFF2-40B4-BE49-F238E27FC236}">
                  <a16:creationId xmlns:a16="http://schemas.microsoft.com/office/drawing/2014/main" id="{F68CE6A4-5AA7-4713-9260-8A8315A1E625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913694" y="4559732"/>
              <a:ext cx="5904656" cy="1389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>
                <a:lnSpc>
                  <a:spcPct val="120000"/>
                </a:lnSpc>
                <a:spcBef>
                  <a:spcPct val="20000"/>
                </a:spcBef>
                <a:defRPr sz="14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Customer profile and contact history </a:t>
              </a:r>
              <a:r>
                <a:rPr lang="en-US" altLang="zh-CN" b="0" dirty="0">
                  <a:latin typeface="Tahoma" panose="020B0604030504040204" pitchFamily="34" charset="0"/>
                  <a:ea typeface="苹方-简" panose="020B0400000000000000" charset="-122"/>
                </a:rPr>
                <a:t>across channels</a:t>
              </a:r>
              <a:endParaRPr lang="en-US" b="0" dirty="0">
                <a:latin typeface="Tahoma" panose="020B0604030504040204" pitchFamily="34" charset="0"/>
                <a:ea typeface="苹方-简" panose="020B0400000000000000" charset="-122"/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Personalized services for different groups</a:t>
              </a:r>
            </a:p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Effectiveness for repetitive questions </a:t>
              </a:r>
            </a:p>
            <a:p>
              <a:pPr marL="285750" indent="-285750">
                <a:lnSpc>
                  <a:spcPct val="140000"/>
                </a:lnSpc>
                <a:buFont typeface="Arial" panose="020B0604020202090204" pitchFamily="34" charset="0"/>
                <a:buChar char="•"/>
              </a:pPr>
              <a:r>
                <a:rPr lang="en-US" b="0" dirty="0">
                  <a:latin typeface="Tahoma" panose="020B0604030504040204" pitchFamily="34" charset="0"/>
                  <a:ea typeface="苹方-简" panose="020B0400000000000000" charset="-122"/>
                </a:rPr>
                <a:t>AI assisted answers to enhance customer satisfaction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125567-804C-45B1-042E-BE30F7CD8B47}"/>
              </a:ext>
            </a:extLst>
          </p:cNvPr>
          <p:cNvGrpSpPr/>
          <p:nvPr/>
        </p:nvGrpSpPr>
        <p:grpSpPr>
          <a:xfrm>
            <a:off x="414464" y="1052736"/>
            <a:ext cx="5768250" cy="2253879"/>
            <a:chOff x="413669" y="1343719"/>
            <a:chExt cx="5768250" cy="2253879"/>
          </a:xfrm>
        </p:grpSpPr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0F1453B3-ECD2-EB43-88C2-9BC6A0F13B19}"/>
                </a:ext>
              </a:extLst>
            </p:cNvPr>
            <p:cNvSpPr/>
            <p:nvPr/>
          </p:nvSpPr>
          <p:spPr>
            <a:xfrm>
              <a:off x="413669" y="1387121"/>
              <a:ext cx="444222" cy="4442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rnd" cmpd="sng" algn="ctr">
              <a:noFill/>
              <a:prstDash val="solid"/>
              <a:round/>
              <a:headEnd/>
              <a:tailE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>
                <a:defRPr/>
              </a:pPr>
              <a:endPara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0" name="任意多边形 265">
              <a:extLst>
                <a:ext uri="{FF2B5EF4-FFF2-40B4-BE49-F238E27FC236}">
                  <a16:creationId xmlns:a16="http://schemas.microsoft.com/office/drawing/2014/main" id="{1A1B86BA-832E-164D-A0B0-F165097EB262}"/>
                </a:ext>
              </a:extLst>
            </p:cNvPr>
            <p:cNvSpPr/>
            <p:nvPr/>
          </p:nvSpPr>
          <p:spPr bwMode="auto">
            <a:xfrm>
              <a:off x="540952" y="1506451"/>
              <a:ext cx="187529" cy="205561"/>
            </a:xfrm>
            <a:custGeom>
              <a:avLst/>
              <a:gdLst>
                <a:gd name="connsiteX0" fmla="*/ 248770 w 495300"/>
                <a:gd name="connsiteY0" fmla="*/ 621 h 542925"/>
                <a:gd name="connsiteX1" fmla="*/ 496420 w 495300"/>
                <a:gd name="connsiteY1" fmla="*/ 248271 h 542925"/>
                <a:gd name="connsiteX2" fmla="*/ 323827 w 495300"/>
                <a:gd name="connsiteY2" fmla="*/ 484396 h 542925"/>
                <a:gd name="connsiteX3" fmla="*/ 346973 w 495300"/>
                <a:gd name="connsiteY3" fmla="*/ 524496 h 542925"/>
                <a:gd name="connsiteX4" fmla="*/ 420220 w 495300"/>
                <a:gd name="connsiteY4" fmla="*/ 524496 h 542925"/>
                <a:gd name="connsiteX5" fmla="*/ 420220 w 495300"/>
                <a:gd name="connsiteY5" fmla="*/ 543546 h 542925"/>
                <a:gd name="connsiteX6" fmla="*/ 77320 w 495300"/>
                <a:gd name="connsiteY6" fmla="*/ 543546 h 542925"/>
                <a:gd name="connsiteX7" fmla="*/ 77320 w 495300"/>
                <a:gd name="connsiteY7" fmla="*/ 524496 h 542925"/>
                <a:gd name="connsiteX8" fmla="*/ 150567 w 495300"/>
                <a:gd name="connsiteY8" fmla="*/ 524496 h 542925"/>
                <a:gd name="connsiteX9" fmla="*/ 173713 w 495300"/>
                <a:gd name="connsiteY9" fmla="*/ 484396 h 542925"/>
                <a:gd name="connsiteX10" fmla="*/ 1120 w 495300"/>
                <a:gd name="connsiteY10" fmla="*/ 248271 h 542925"/>
                <a:gd name="connsiteX11" fmla="*/ 248770 w 495300"/>
                <a:gd name="connsiteY11" fmla="*/ 621 h 542925"/>
                <a:gd name="connsiteX12" fmla="*/ 192763 w 495300"/>
                <a:gd name="connsiteY12" fmla="*/ 489539 h 542925"/>
                <a:gd name="connsiteX13" fmla="*/ 172570 w 495300"/>
                <a:gd name="connsiteY13" fmla="*/ 524496 h 542925"/>
                <a:gd name="connsiteX14" fmla="*/ 324970 w 495300"/>
                <a:gd name="connsiteY14" fmla="*/ 524496 h 542925"/>
                <a:gd name="connsiteX15" fmla="*/ 304777 w 495300"/>
                <a:gd name="connsiteY15" fmla="*/ 489539 h 542925"/>
                <a:gd name="connsiteX16" fmla="*/ 248770 w 495300"/>
                <a:gd name="connsiteY16" fmla="*/ 495921 h 542925"/>
                <a:gd name="connsiteX17" fmla="*/ 192763 w 495300"/>
                <a:gd name="connsiteY17" fmla="*/ 489539 h 542925"/>
                <a:gd name="connsiteX18" fmla="*/ 248770 w 495300"/>
                <a:gd name="connsiteY18" fmla="*/ 143496 h 542925"/>
                <a:gd name="connsiteX19" fmla="*/ 143995 w 495300"/>
                <a:gd name="connsiteY19" fmla="*/ 248271 h 542925"/>
                <a:gd name="connsiteX20" fmla="*/ 248770 w 495300"/>
                <a:gd name="connsiteY20" fmla="*/ 353046 h 542925"/>
                <a:gd name="connsiteX21" fmla="*/ 353545 w 495300"/>
                <a:gd name="connsiteY21" fmla="*/ 248271 h 542925"/>
                <a:gd name="connsiteX22" fmla="*/ 248770 w 495300"/>
                <a:gd name="connsiteY22" fmla="*/ 143496 h 542925"/>
                <a:gd name="connsiteX23" fmla="*/ 367833 w 495300"/>
                <a:gd name="connsiteY23" fmla="*/ 114921 h 542925"/>
                <a:gd name="connsiteX24" fmla="*/ 353545 w 495300"/>
                <a:gd name="connsiteY24" fmla="*/ 129209 h 542925"/>
                <a:gd name="connsiteX25" fmla="*/ 367833 w 495300"/>
                <a:gd name="connsiteY25" fmla="*/ 143496 h 542925"/>
                <a:gd name="connsiteX26" fmla="*/ 382120 w 495300"/>
                <a:gd name="connsiteY26" fmla="*/ 129209 h 542925"/>
                <a:gd name="connsiteX27" fmla="*/ 367833 w 495300"/>
                <a:gd name="connsiteY27" fmla="*/ 114921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5300" h="542925">
                  <a:moveTo>
                    <a:pt x="248770" y="621"/>
                  </a:moveTo>
                  <a:cubicBezTo>
                    <a:pt x="385549" y="621"/>
                    <a:pt x="496420" y="111492"/>
                    <a:pt x="496420" y="248271"/>
                  </a:cubicBezTo>
                  <a:cubicBezTo>
                    <a:pt x="496420" y="358856"/>
                    <a:pt x="423935" y="452582"/>
                    <a:pt x="323827" y="484396"/>
                  </a:cubicBezTo>
                  <a:lnTo>
                    <a:pt x="346973" y="524496"/>
                  </a:lnTo>
                  <a:lnTo>
                    <a:pt x="420220" y="524496"/>
                  </a:lnTo>
                  <a:lnTo>
                    <a:pt x="420220" y="543546"/>
                  </a:lnTo>
                  <a:lnTo>
                    <a:pt x="77320" y="543546"/>
                  </a:lnTo>
                  <a:lnTo>
                    <a:pt x="77320" y="524496"/>
                  </a:lnTo>
                  <a:lnTo>
                    <a:pt x="150567" y="524496"/>
                  </a:lnTo>
                  <a:lnTo>
                    <a:pt x="173713" y="484396"/>
                  </a:lnTo>
                  <a:cubicBezTo>
                    <a:pt x="73605" y="452582"/>
                    <a:pt x="1120" y="358856"/>
                    <a:pt x="1120" y="248271"/>
                  </a:cubicBezTo>
                  <a:cubicBezTo>
                    <a:pt x="1120" y="111492"/>
                    <a:pt x="111991" y="621"/>
                    <a:pt x="248770" y="621"/>
                  </a:cubicBezTo>
                  <a:close/>
                  <a:moveTo>
                    <a:pt x="192763" y="489539"/>
                  </a:moveTo>
                  <a:lnTo>
                    <a:pt x="172570" y="524496"/>
                  </a:lnTo>
                  <a:lnTo>
                    <a:pt x="324970" y="524496"/>
                  </a:lnTo>
                  <a:lnTo>
                    <a:pt x="304777" y="489539"/>
                  </a:lnTo>
                  <a:cubicBezTo>
                    <a:pt x="286775" y="493730"/>
                    <a:pt x="268010" y="495921"/>
                    <a:pt x="248770" y="495921"/>
                  </a:cubicBezTo>
                  <a:cubicBezTo>
                    <a:pt x="229530" y="495921"/>
                    <a:pt x="210765" y="493730"/>
                    <a:pt x="192763" y="489539"/>
                  </a:cubicBezTo>
                  <a:close/>
                  <a:moveTo>
                    <a:pt x="248770" y="143496"/>
                  </a:moveTo>
                  <a:cubicBezTo>
                    <a:pt x="190858" y="143496"/>
                    <a:pt x="143995" y="190359"/>
                    <a:pt x="143995" y="248271"/>
                  </a:cubicBezTo>
                  <a:cubicBezTo>
                    <a:pt x="143995" y="306183"/>
                    <a:pt x="190858" y="353046"/>
                    <a:pt x="248770" y="353046"/>
                  </a:cubicBezTo>
                  <a:cubicBezTo>
                    <a:pt x="306682" y="353046"/>
                    <a:pt x="353545" y="306183"/>
                    <a:pt x="353545" y="248271"/>
                  </a:cubicBezTo>
                  <a:cubicBezTo>
                    <a:pt x="353545" y="190359"/>
                    <a:pt x="306682" y="143496"/>
                    <a:pt x="248770" y="143496"/>
                  </a:cubicBezTo>
                  <a:close/>
                  <a:moveTo>
                    <a:pt x="367833" y="114921"/>
                  </a:moveTo>
                  <a:cubicBezTo>
                    <a:pt x="359927" y="114921"/>
                    <a:pt x="353545" y="121303"/>
                    <a:pt x="353545" y="129209"/>
                  </a:cubicBezTo>
                  <a:cubicBezTo>
                    <a:pt x="353545" y="137114"/>
                    <a:pt x="359927" y="143496"/>
                    <a:pt x="367833" y="143496"/>
                  </a:cubicBezTo>
                  <a:cubicBezTo>
                    <a:pt x="375738" y="143496"/>
                    <a:pt x="382120" y="137114"/>
                    <a:pt x="382120" y="129209"/>
                  </a:cubicBezTo>
                  <a:cubicBezTo>
                    <a:pt x="382120" y="121303"/>
                    <a:pt x="375738" y="114921"/>
                    <a:pt x="367833" y="1149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1D0C9FAD-64CE-C94F-A923-F9950BF2D5F3}"/>
                </a:ext>
              </a:extLst>
            </p:cNvPr>
            <p:cNvSpPr txBox="1"/>
            <p:nvPr/>
          </p:nvSpPr>
          <p:spPr>
            <a:xfrm>
              <a:off x="921768" y="1343719"/>
              <a:ext cx="5260151" cy="79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8565">
                <a:lnSpc>
                  <a:spcPct val="120000"/>
                </a:lnSpc>
                <a:defRPr kern="0">
                  <a:solidFill>
                    <a:srgbClr val="1ABABD"/>
                  </a:solidFill>
                  <a:latin typeface="PingFang TC" panose="020B0400000000000000" pitchFamily="34" charset="-12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Beijing,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Shanghai,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Singapore, … </a:t>
              </a:r>
            </a:p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from Asia Pacific to the World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CC023759-115D-F44F-9C1E-F3963CF659FF}"/>
                </a:ext>
              </a:extLst>
            </p:cNvPr>
            <p:cNvSpPr txBox="1"/>
            <p:nvPr/>
          </p:nvSpPr>
          <p:spPr>
            <a:xfrm>
              <a:off x="921768" y="2120270"/>
              <a:ext cx="419887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8565">
                <a:lnSpc>
                  <a:spcPct val="150000"/>
                </a:lnSpc>
                <a:defRPr sz="12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ingFang TC" panose="020B0400000000000000" pitchFamily="34" charset="-120"/>
                  <a:ea typeface="微软雅黑" panose="020B0503020204020204" pitchFamily="34" charset="-122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Headquarter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located in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Beijing, China.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Global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Headquarter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Singapore.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With a professional delivery and service team, more than 1,200 Sobot employees run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business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6 continents and serve 5,000+ customers in 20+ countries.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D38186-676F-0EB2-CFA0-A2B37937D682}"/>
              </a:ext>
            </a:extLst>
          </p:cNvPr>
          <p:cNvGrpSpPr/>
          <p:nvPr/>
        </p:nvGrpSpPr>
        <p:grpSpPr>
          <a:xfrm>
            <a:off x="414465" y="5241542"/>
            <a:ext cx="5035803" cy="1026457"/>
            <a:chOff x="413669" y="3866638"/>
            <a:chExt cx="5035803" cy="1026457"/>
          </a:xfrm>
        </p:grpSpPr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3A184561-6B87-1341-B6A5-B37854427740}"/>
                </a:ext>
              </a:extLst>
            </p:cNvPr>
            <p:cNvSpPr/>
            <p:nvPr/>
          </p:nvSpPr>
          <p:spPr>
            <a:xfrm>
              <a:off x="413669" y="3866638"/>
              <a:ext cx="444222" cy="4442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rnd" cmpd="sng" algn="ctr">
              <a:noFill/>
              <a:prstDash val="solid"/>
              <a:round/>
              <a:headEnd/>
              <a:tailE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>
                <a:defRPr/>
              </a:pPr>
              <a:endPara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9" name="任意多边形 262">
              <a:extLst>
                <a:ext uri="{FF2B5EF4-FFF2-40B4-BE49-F238E27FC236}">
                  <a16:creationId xmlns:a16="http://schemas.microsoft.com/office/drawing/2014/main" id="{333DD5DB-3903-E348-A095-34D4FA0DD5A8}"/>
                </a:ext>
              </a:extLst>
            </p:cNvPr>
            <p:cNvSpPr/>
            <p:nvPr/>
          </p:nvSpPr>
          <p:spPr bwMode="auto">
            <a:xfrm>
              <a:off x="539734" y="4003155"/>
              <a:ext cx="205561" cy="163687"/>
            </a:xfrm>
            <a:custGeom>
              <a:avLst/>
              <a:gdLst>
                <a:gd name="connsiteX0" fmla="*/ 486767 w 514350"/>
                <a:gd name="connsiteY0" fmla="*/ 621 h 409575"/>
                <a:gd name="connsiteX1" fmla="*/ 515342 w 514350"/>
                <a:gd name="connsiteY1" fmla="*/ 29196 h 409575"/>
                <a:gd name="connsiteX2" fmla="*/ 515342 w 514350"/>
                <a:gd name="connsiteY2" fmla="*/ 324471 h 409575"/>
                <a:gd name="connsiteX3" fmla="*/ 486767 w 514350"/>
                <a:gd name="connsiteY3" fmla="*/ 353046 h 409575"/>
                <a:gd name="connsiteX4" fmla="*/ 192159 w 514350"/>
                <a:gd name="connsiteY4" fmla="*/ 353046 h 409575"/>
                <a:gd name="connsiteX5" fmla="*/ 115387 w 514350"/>
                <a:gd name="connsiteY5" fmla="*/ 410196 h 409575"/>
                <a:gd name="connsiteX6" fmla="*/ 115387 w 514350"/>
                <a:gd name="connsiteY6" fmla="*/ 353046 h 409575"/>
                <a:gd name="connsiteX7" fmla="*/ 29567 w 514350"/>
                <a:gd name="connsiteY7" fmla="*/ 353046 h 409575"/>
                <a:gd name="connsiteX8" fmla="*/ 992 w 514350"/>
                <a:gd name="connsiteY8" fmla="*/ 324471 h 409575"/>
                <a:gd name="connsiteX9" fmla="*/ 992 w 514350"/>
                <a:gd name="connsiteY9" fmla="*/ 29196 h 409575"/>
                <a:gd name="connsiteX10" fmla="*/ 29567 w 514350"/>
                <a:gd name="connsiteY10" fmla="*/ 621 h 409575"/>
                <a:gd name="connsiteX11" fmla="*/ 486767 w 514350"/>
                <a:gd name="connsiteY11" fmla="*/ 621 h 409575"/>
                <a:gd name="connsiteX12" fmla="*/ 124817 w 514350"/>
                <a:gd name="connsiteY12" fmla="*/ 143496 h 409575"/>
                <a:gd name="connsiteX13" fmla="*/ 91480 w 514350"/>
                <a:gd name="connsiteY13" fmla="*/ 176834 h 409575"/>
                <a:gd name="connsiteX14" fmla="*/ 124817 w 514350"/>
                <a:gd name="connsiteY14" fmla="*/ 210171 h 409575"/>
                <a:gd name="connsiteX15" fmla="*/ 158155 w 514350"/>
                <a:gd name="connsiteY15" fmla="*/ 176834 h 409575"/>
                <a:gd name="connsiteX16" fmla="*/ 124817 w 514350"/>
                <a:gd name="connsiteY16" fmla="*/ 143496 h 409575"/>
                <a:gd name="connsiteX17" fmla="*/ 258167 w 514350"/>
                <a:gd name="connsiteY17" fmla="*/ 143496 h 409575"/>
                <a:gd name="connsiteX18" fmla="*/ 224830 w 514350"/>
                <a:gd name="connsiteY18" fmla="*/ 176834 h 409575"/>
                <a:gd name="connsiteX19" fmla="*/ 258167 w 514350"/>
                <a:gd name="connsiteY19" fmla="*/ 210171 h 409575"/>
                <a:gd name="connsiteX20" fmla="*/ 291505 w 514350"/>
                <a:gd name="connsiteY20" fmla="*/ 176834 h 409575"/>
                <a:gd name="connsiteX21" fmla="*/ 258167 w 514350"/>
                <a:gd name="connsiteY21" fmla="*/ 143496 h 409575"/>
                <a:gd name="connsiteX22" fmla="*/ 391517 w 514350"/>
                <a:gd name="connsiteY22" fmla="*/ 143496 h 409575"/>
                <a:gd name="connsiteX23" fmla="*/ 358180 w 514350"/>
                <a:gd name="connsiteY23" fmla="*/ 176834 h 409575"/>
                <a:gd name="connsiteX24" fmla="*/ 391517 w 514350"/>
                <a:gd name="connsiteY24" fmla="*/ 210171 h 409575"/>
                <a:gd name="connsiteX25" fmla="*/ 424855 w 514350"/>
                <a:gd name="connsiteY25" fmla="*/ 176834 h 409575"/>
                <a:gd name="connsiteX26" fmla="*/ 391517 w 514350"/>
                <a:gd name="connsiteY26" fmla="*/ 143496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4350" h="409575">
                  <a:moveTo>
                    <a:pt x="486767" y="621"/>
                  </a:moveTo>
                  <a:cubicBezTo>
                    <a:pt x="502579" y="621"/>
                    <a:pt x="515342" y="13385"/>
                    <a:pt x="515342" y="29196"/>
                  </a:cubicBezTo>
                  <a:lnTo>
                    <a:pt x="515342" y="324471"/>
                  </a:lnTo>
                  <a:cubicBezTo>
                    <a:pt x="515342" y="340282"/>
                    <a:pt x="502579" y="353046"/>
                    <a:pt x="486767" y="353046"/>
                  </a:cubicBezTo>
                  <a:lnTo>
                    <a:pt x="192159" y="353046"/>
                  </a:lnTo>
                  <a:lnTo>
                    <a:pt x="115387" y="410196"/>
                  </a:lnTo>
                  <a:lnTo>
                    <a:pt x="115387" y="353046"/>
                  </a:lnTo>
                  <a:lnTo>
                    <a:pt x="29567" y="353046"/>
                  </a:lnTo>
                  <a:cubicBezTo>
                    <a:pt x="13755" y="353046"/>
                    <a:pt x="992" y="340282"/>
                    <a:pt x="992" y="324471"/>
                  </a:cubicBezTo>
                  <a:lnTo>
                    <a:pt x="992" y="29196"/>
                  </a:lnTo>
                  <a:cubicBezTo>
                    <a:pt x="992" y="13385"/>
                    <a:pt x="13755" y="621"/>
                    <a:pt x="29567" y="621"/>
                  </a:cubicBezTo>
                  <a:lnTo>
                    <a:pt x="486767" y="621"/>
                  </a:lnTo>
                  <a:close/>
                  <a:moveTo>
                    <a:pt x="124817" y="143496"/>
                  </a:moveTo>
                  <a:cubicBezTo>
                    <a:pt x="106434" y="143496"/>
                    <a:pt x="91480" y="158450"/>
                    <a:pt x="91480" y="176834"/>
                  </a:cubicBezTo>
                  <a:cubicBezTo>
                    <a:pt x="91480" y="195217"/>
                    <a:pt x="106434" y="210171"/>
                    <a:pt x="124817" y="210171"/>
                  </a:cubicBezTo>
                  <a:cubicBezTo>
                    <a:pt x="143200" y="210171"/>
                    <a:pt x="158155" y="195217"/>
                    <a:pt x="158155" y="176834"/>
                  </a:cubicBezTo>
                  <a:cubicBezTo>
                    <a:pt x="158155" y="158450"/>
                    <a:pt x="143200" y="143496"/>
                    <a:pt x="124817" y="143496"/>
                  </a:cubicBezTo>
                  <a:close/>
                  <a:moveTo>
                    <a:pt x="258167" y="143496"/>
                  </a:moveTo>
                  <a:cubicBezTo>
                    <a:pt x="239784" y="143496"/>
                    <a:pt x="224830" y="158450"/>
                    <a:pt x="224830" y="176834"/>
                  </a:cubicBezTo>
                  <a:cubicBezTo>
                    <a:pt x="224830" y="195217"/>
                    <a:pt x="239784" y="210171"/>
                    <a:pt x="258167" y="210171"/>
                  </a:cubicBezTo>
                  <a:cubicBezTo>
                    <a:pt x="276550" y="210171"/>
                    <a:pt x="291505" y="195217"/>
                    <a:pt x="291505" y="176834"/>
                  </a:cubicBezTo>
                  <a:cubicBezTo>
                    <a:pt x="291505" y="158450"/>
                    <a:pt x="276550" y="143496"/>
                    <a:pt x="258167" y="143496"/>
                  </a:cubicBezTo>
                  <a:close/>
                  <a:moveTo>
                    <a:pt x="391517" y="143496"/>
                  </a:moveTo>
                  <a:cubicBezTo>
                    <a:pt x="373134" y="143496"/>
                    <a:pt x="358180" y="158450"/>
                    <a:pt x="358180" y="176834"/>
                  </a:cubicBezTo>
                  <a:cubicBezTo>
                    <a:pt x="358180" y="195217"/>
                    <a:pt x="373134" y="210171"/>
                    <a:pt x="391517" y="210171"/>
                  </a:cubicBezTo>
                  <a:cubicBezTo>
                    <a:pt x="409900" y="210171"/>
                    <a:pt x="424855" y="195217"/>
                    <a:pt x="424855" y="176834"/>
                  </a:cubicBezTo>
                  <a:cubicBezTo>
                    <a:pt x="424855" y="158450"/>
                    <a:pt x="409900" y="143496"/>
                    <a:pt x="391517" y="143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DDA2FB89-D886-F944-A03B-238FCD65D550}"/>
                </a:ext>
              </a:extLst>
            </p:cNvPr>
            <p:cNvSpPr txBox="1"/>
            <p:nvPr/>
          </p:nvSpPr>
          <p:spPr>
            <a:xfrm>
              <a:off x="921768" y="3900660"/>
              <a:ext cx="4527704" cy="42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8565">
                <a:lnSpc>
                  <a:spcPct val="120000"/>
                </a:lnSpc>
                <a:defRPr kern="0">
                  <a:solidFill>
                    <a:srgbClr val="1ABABD"/>
                  </a:solidFill>
                  <a:latin typeface="PingFang TC" panose="020B0400000000000000" pitchFamily="34" charset="-12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24/7 service available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文本框 155">
              <a:extLst>
                <a:ext uri="{FF2B5EF4-FFF2-40B4-BE49-F238E27FC236}">
                  <a16:creationId xmlns:a16="http://schemas.microsoft.com/office/drawing/2014/main" id="{1A15E49A-862F-5442-A7C3-A9E5934D5ECD}"/>
                </a:ext>
              </a:extLst>
            </p:cNvPr>
            <p:cNvSpPr txBox="1"/>
            <p:nvPr/>
          </p:nvSpPr>
          <p:spPr>
            <a:xfrm>
              <a:off x="921768" y="4274912"/>
              <a:ext cx="4198872" cy="618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marL="171450" indent="-171450" defTabSz="1218565">
                <a:buFont typeface="Arial" panose="020B0604020202020204" pitchFamily="34" charset="0"/>
                <a:buChar char="•"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Excellent consultant and customer success Manager</a:t>
              </a:r>
            </a:p>
            <a:p>
              <a:pPr marL="171450" indent="-171450" defTabSz="1218565">
                <a:buFont typeface="Arial" panose="020B0604020202020204" pitchFamily="34" charset="0"/>
                <a:buChar char="•"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Offer omnichannel &amp; 24/7 service with global coverage </a:t>
              </a:r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0" name="标题 1">
            <a:extLst>
              <a:ext uri="{FF2B5EF4-FFF2-40B4-BE49-F238E27FC236}">
                <a16:creationId xmlns:a16="http://schemas.microsoft.com/office/drawing/2014/main" id="{786B5355-16D9-8740-87CD-FD827CC4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64" y="288219"/>
            <a:ext cx="10971823" cy="487826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Our Offices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1E9204-95E1-834E-B7C1-5992B8D7662D}"/>
              </a:ext>
            </a:extLst>
          </p:cNvPr>
          <p:cNvGrpSpPr/>
          <p:nvPr/>
        </p:nvGrpSpPr>
        <p:grpSpPr>
          <a:xfrm>
            <a:off x="414465" y="3461826"/>
            <a:ext cx="5035803" cy="1385340"/>
            <a:chOff x="413669" y="5227039"/>
            <a:chExt cx="5035803" cy="1385340"/>
          </a:xfrm>
        </p:grpSpPr>
        <p:sp>
          <p:nvSpPr>
            <p:cNvPr id="2" name="椭圆 147">
              <a:extLst>
                <a:ext uri="{FF2B5EF4-FFF2-40B4-BE49-F238E27FC236}">
                  <a16:creationId xmlns:a16="http://schemas.microsoft.com/office/drawing/2014/main" id="{A5327725-EE9F-12DC-BD8D-4F182F51600D}"/>
                </a:ext>
              </a:extLst>
            </p:cNvPr>
            <p:cNvSpPr/>
            <p:nvPr/>
          </p:nvSpPr>
          <p:spPr>
            <a:xfrm>
              <a:off x="413669" y="5227039"/>
              <a:ext cx="444222" cy="4442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rnd" cmpd="sng" algn="ctr">
              <a:noFill/>
              <a:prstDash val="solid"/>
              <a:round/>
              <a:headEnd/>
              <a:tailE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>
                <a:defRPr/>
              </a:pPr>
              <a:endPara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close up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59959322-E1AA-EF6D-4549-DE6A8B111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156" y="5323589"/>
              <a:ext cx="251120" cy="251120"/>
            </a:xfrm>
            <a:prstGeom prst="rect">
              <a:avLst/>
            </a:prstGeom>
          </p:spPr>
        </p:pic>
        <p:sp>
          <p:nvSpPr>
            <p:cNvPr id="10" name="文本框 153">
              <a:extLst>
                <a:ext uri="{FF2B5EF4-FFF2-40B4-BE49-F238E27FC236}">
                  <a16:creationId xmlns:a16="http://schemas.microsoft.com/office/drawing/2014/main" id="{C106344F-EFD4-A129-EE6D-FA4BEE312E32}"/>
                </a:ext>
              </a:extLst>
            </p:cNvPr>
            <p:cNvSpPr txBox="1"/>
            <p:nvPr/>
          </p:nvSpPr>
          <p:spPr>
            <a:xfrm>
              <a:off x="921768" y="5263672"/>
              <a:ext cx="4527704" cy="42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8565">
                <a:lnSpc>
                  <a:spcPct val="120000"/>
                </a:lnSpc>
                <a:defRPr kern="0">
                  <a:solidFill>
                    <a:srgbClr val="1ABABD"/>
                  </a:solidFill>
                  <a:latin typeface="PingFang TC" panose="020B0400000000000000" pitchFamily="34" charset="-12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isolation for compliance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文本框 155">
              <a:extLst>
                <a:ext uri="{FF2B5EF4-FFF2-40B4-BE49-F238E27FC236}">
                  <a16:creationId xmlns:a16="http://schemas.microsoft.com/office/drawing/2014/main" id="{F532484B-10E1-3F52-CDFB-372AC4F0BF7C}"/>
                </a:ext>
              </a:extLst>
            </p:cNvPr>
            <p:cNvSpPr txBox="1"/>
            <p:nvPr/>
          </p:nvSpPr>
          <p:spPr>
            <a:xfrm>
              <a:off x="921768" y="5689049"/>
              <a:ext cx="39009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5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marL="171450" indent="-171450" defTabSz="1218565">
                <a:buFont typeface="Arial" panose="020B0604020202020204" pitchFamily="34" charset="0"/>
                <a:buChar char="•"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SaaS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Cloud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Mainland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China</a:t>
              </a:r>
            </a:p>
            <a:p>
              <a:pPr marL="171450" indent="-171450" defTabSz="1218565">
                <a:buFont typeface="Arial" panose="020B0604020202020204" pitchFamily="34" charset="0"/>
                <a:buChar char="•"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SaaS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Cloud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Singapore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and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USA</a:t>
              </a:r>
            </a:p>
            <a:p>
              <a:pPr marL="171450" indent="-171450" defTabSz="1218565">
                <a:buFont typeface="Arial" panose="020B0604020202020204" pitchFamily="34" charset="0"/>
                <a:buChar char="•"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Data isolation among data centers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E28F16D3-CA74-8598-0619-2372D3173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35" y="1483279"/>
            <a:ext cx="7006644" cy="39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9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61365" y="1115772"/>
            <a:ext cx="10270490" cy="3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25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Manufacturing</a:t>
            </a:r>
            <a:r>
              <a: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 | Retail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&amp; </a:t>
            </a:r>
            <a:r>
              <a: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E-commerce | Entertainment | Financial | Gaming | Enterprise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</a:rPr>
              <a:t> Services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苹方-简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24186" y="1628800"/>
            <a:ext cx="10547350" cy="4941136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790010" y="1536585"/>
            <a:ext cx="10314940" cy="9525"/>
          </a:xfrm>
          <a:prstGeom prst="line">
            <a:avLst/>
          </a:prstGeom>
          <a:ln w="28575">
            <a:gradFill flip="none" rotWithShape="1">
              <a:gsLst>
                <a:gs pos="45000">
                  <a:srgbClr val="1ABABD"/>
                </a:gs>
                <a:gs pos="25000">
                  <a:srgbClr val="2BD3D3"/>
                </a:gs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2BD3D3"/>
                </a:gs>
                <a:gs pos="55000">
                  <a:srgbClr val="1ABABD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9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5945" y="310487"/>
            <a:ext cx="10611181" cy="42354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Trusted by Customers All over the World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4039" y="1548000"/>
            <a:ext cx="1272775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85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</a:t>
            </a:r>
            <a:endParaRPr lang="zh-CN" altLang="en-US" sz="19900" dirty="0">
              <a:solidFill>
                <a:schemeClr val="bg1">
                  <a:lumMod val="85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849C5503-94DF-2344-BCDB-81EADDEF4EA6}"/>
              </a:ext>
            </a:extLst>
          </p:cNvPr>
          <p:cNvSpPr txBox="1"/>
          <p:nvPr/>
        </p:nvSpPr>
        <p:spPr>
          <a:xfrm>
            <a:off x="2856691" y="2292290"/>
            <a:ext cx="6336447" cy="185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 spc="200">
                <a:solidFill>
                  <a:srgbClr val="1ABA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zh-CN" altLang="en-US" dirty="0"/>
              <a:t>Contact Center </a:t>
            </a:r>
            <a:r>
              <a:rPr lang="en-US" altLang="zh-CN" dirty="0"/>
              <a:t>Solution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41FFCD-9205-984C-97D5-CB78C581B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74" y="144000"/>
            <a:ext cx="1448461" cy="6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50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顶角 3"/>
          <p:cNvSpPr/>
          <p:nvPr/>
        </p:nvSpPr>
        <p:spPr>
          <a:xfrm>
            <a:off x="1154034" y="1132868"/>
            <a:ext cx="1841458" cy="413788"/>
          </a:xfrm>
          <a:prstGeom prst="round2SameRect">
            <a:avLst/>
          </a:prstGeom>
          <a:solidFill>
            <a:srgbClr val="4040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Omni-Channel 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矩形: 圆顶角 16"/>
          <p:cNvSpPr/>
          <p:nvPr/>
        </p:nvSpPr>
        <p:spPr>
          <a:xfrm>
            <a:off x="3298542" y="1132868"/>
            <a:ext cx="1633836" cy="413788"/>
          </a:xfrm>
          <a:prstGeom prst="round2SameRect">
            <a:avLst/>
          </a:prstGeom>
          <a:solidFill>
            <a:srgbClr val="4040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Personalization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圆角矩形 44"/>
          <p:cNvSpPr/>
          <p:nvPr/>
        </p:nvSpPr>
        <p:spPr>
          <a:xfrm>
            <a:off x="5218890" y="1713787"/>
            <a:ext cx="1999488" cy="1999483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9" name="TextBox 55"/>
          <p:cNvSpPr txBox="1"/>
          <p:nvPr/>
        </p:nvSpPr>
        <p:spPr>
          <a:xfrm>
            <a:off x="5662110" y="1779216"/>
            <a:ext cx="1349324" cy="564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All-in-one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Workbench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组合 61"/>
          <p:cNvGrpSpPr/>
          <p:nvPr/>
        </p:nvGrpSpPr>
        <p:grpSpPr>
          <a:xfrm>
            <a:off x="3311814" y="1713781"/>
            <a:ext cx="1626660" cy="792000"/>
            <a:chOff x="2536908" y="1737359"/>
            <a:chExt cx="1425492" cy="792000"/>
          </a:xfrm>
        </p:grpSpPr>
        <p:sp>
          <p:nvSpPr>
            <p:cNvPr id="23" name="圆角矩形 44"/>
            <p:cNvSpPr/>
            <p:nvPr/>
          </p:nvSpPr>
          <p:spPr>
            <a:xfrm>
              <a:off x="2536908" y="1737359"/>
              <a:ext cx="1423566" cy="792000"/>
            </a:xfrm>
            <a:prstGeom prst="roundRect">
              <a:avLst>
                <a:gd name="adj" fmla="val 6711"/>
              </a:avLst>
            </a:prstGeom>
            <a:solidFill>
              <a:srgbClr val="2CAEAC">
                <a:alpha val="10004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200" kern="0" dirty="0">
                <a:solidFill>
                  <a:prstClr val="white"/>
                </a:solidFill>
                <a:latin typeface="Tahoma" panose="020B0604030504040204" pitchFamily="34" charset="0"/>
                <a:ea typeface="HarmonyOS Sans SC" panose="00000500000000000000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24" name="TextBox 55"/>
            <p:cNvSpPr txBox="1"/>
            <p:nvPr/>
          </p:nvSpPr>
          <p:spPr>
            <a:xfrm>
              <a:off x="2810256" y="1965118"/>
              <a:ext cx="1152144" cy="2901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One ID </a:t>
              </a:r>
              <a:endParaRPr kumimoji="0" lang="en-US" altLang="zh-CN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TextBox 81"/>
          <p:cNvSpPr txBox="1"/>
          <p:nvPr/>
        </p:nvSpPr>
        <p:spPr>
          <a:xfrm>
            <a:off x="205702" y="5634076"/>
            <a:ext cx="931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en-US" altLang="zh-CN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</a:t>
            </a:r>
            <a:endParaRPr lang="zh-CN" altLang="en-US" b="0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6" name="TextBox 81"/>
          <p:cNvSpPr txBox="1"/>
          <p:nvPr/>
        </p:nvSpPr>
        <p:spPr>
          <a:xfrm>
            <a:off x="281827" y="1221910"/>
            <a:ext cx="778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9" name="圆角矩形 44"/>
          <p:cNvSpPr/>
          <p:nvPr/>
        </p:nvSpPr>
        <p:spPr>
          <a:xfrm>
            <a:off x="5200602" y="3984534"/>
            <a:ext cx="2011680" cy="1271024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30" name="TextBox 55"/>
          <p:cNvSpPr txBox="1"/>
          <p:nvPr/>
        </p:nvSpPr>
        <p:spPr>
          <a:xfrm>
            <a:off x="5656014" y="4035280"/>
            <a:ext cx="13493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</a:t>
            </a:r>
            <a:r>
              <a: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" name="组合 62"/>
          <p:cNvGrpSpPr/>
          <p:nvPr/>
        </p:nvGrpSpPr>
        <p:grpSpPr>
          <a:xfrm>
            <a:off x="3311814" y="2632245"/>
            <a:ext cx="1653956" cy="792000"/>
            <a:chOff x="2536908" y="1737359"/>
            <a:chExt cx="1449412" cy="792000"/>
          </a:xfrm>
        </p:grpSpPr>
        <p:sp>
          <p:nvSpPr>
            <p:cNvPr id="33" name="圆角矩形 44"/>
            <p:cNvSpPr/>
            <p:nvPr/>
          </p:nvSpPr>
          <p:spPr>
            <a:xfrm>
              <a:off x="2536908" y="1737359"/>
              <a:ext cx="1423566" cy="792000"/>
            </a:xfrm>
            <a:prstGeom prst="roundRect">
              <a:avLst>
                <a:gd name="adj" fmla="val 6711"/>
              </a:avLst>
            </a:prstGeom>
            <a:solidFill>
              <a:srgbClr val="2CAEAC">
                <a:alpha val="10004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HarmonyOS Sans SC" panose="00000500000000000000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34" name="TextBox 55"/>
            <p:cNvSpPr txBox="1"/>
            <p:nvPr/>
          </p:nvSpPr>
          <p:spPr>
            <a:xfrm>
              <a:off x="2834176" y="1866511"/>
              <a:ext cx="1152144" cy="5117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Personalized</a:t>
              </a:r>
              <a:r>
                <a: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苹方-简" panose="020B0400000000000000" charset="-122"/>
                  <a:cs typeface="Tahoma" panose="020B0604030504040204" pitchFamily="34" charset="0"/>
                </a:rPr>
                <a:t> </a:t>
              </a: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Reception</a:t>
              </a:r>
            </a:p>
          </p:txBody>
        </p:sp>
      </p:grpSp>
      <p:grpSp>
        <p:nvGrpSpPr>
          <p:cNvPr id="35" name="组合 65"/>
          <p:cNvGrpSpPr/>
          <p:nvPr/>
        </p:nvGrpSpPr>
        <p:grpSpPr>
          <a:xfrm>
            <a:off x="3311814" y="3550709"/>
            <a:ext cx="1745445" cy="792000"/>
            <a:chOff x="2536908" y="1737359"/>
            <a:chExt cx="1529587" cy="792000"/>
          </a:xfrm>
        </p:grpSpPr>
        <p:sp>
          <p:nvSpPr>
            <p:cNvPr id="36" name="圆角矩形 44"/>
            <p:cNvSpPr/>
            <p:nvPr/>
          </p:nvSpPr>
          <p:spPr>
            <a:xfrm>
              <a:off x="2536908" y="1737359"/>
              <a:ext cx="1423566" cy="792000"/>
            </a:xfrm>
            <a:prstGeom prst="roundRect">
              <a:avLst>
                <a:gd name="adj" fmla="val 6711"/>
              </a:avLst>
            </a:prstGeom>
            <a:solidFill>
              <a:srgbClr val="2CAEAC">
                <a:alpha val="10004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HarmonyOS Sans SC" panose="00000500000000000000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37" name="TextBox 55"/>
            <p:cNvSpPr txBox="1"/>
            <p:nvPr/>
          </p:nvSpPr>
          <p:spPr>
            <a:xfrm>
              <a:off x="2914351" y="1975579"/>
              <a:ext cx="1152144" cy="2936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Smart Routing</a:t>
              </a:r>
            </a:p>
          </p:txBody>
        </p:sp>
      </p:grpSp>
      <p:grpSp>
        <p:nvGrpSpPr>
          <p:cNvPr id="38" name="组合 68"/>
          <p:cNvGrpSpPr/>
          <p:nvPr/>
        </p:nvGrpSpPr>
        <p:grpSpPr>
          <a:xfrm>
            <a:off x="3311814" y="4469173"/>
            <a:ext cx="1626660" cy="792000"/>
            <a:chOff x="2536908" y="1737359"/>
            <a:chExt cx="1425492" cy="792000"/>
          </a:xfrm>
        </p:grpSpPr>
        <p:sp>
          <p:nvSpPr>
            <p:cNvPr id="40" name="圆角矩形 44"/>
            <p:cNvSpPr/>
            <p:nvPr/>
          </p:nvSpPr>
          <p:spPr>
            <a:xfrm>
              <a:off x="2536908" y="1737359"/>
              <a:ext cx="1423566" cy="792000"/>
            </a:xfrm>
            <a:prstGeom prst="roundRect">
              <a:avLst>
                <a:gd name="adj" fmla="val 6711"/>
              </a:avLst>
            </a:prstGeom>
            <a:solidFill>
              <a:srgbClr val="2CAEAC">
                <a:alpha val="10004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HarmonyOS Sans SC" panose="00000500000000000000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41" name="TextBox 55"/>
            <p:cNvSpPr txBox="1"/>
            <p:nvPr/>
          </p:nvSpPr>
          <p:spPr>
            <a:xfrm>
              <a:off x="2810256" y="1983405"/>
              <a:ext cx="1152144" cy="2901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Self-service</a:t>
              </a:r>
            </a:p>
          </p:txBody>
        </p:sp>
      </p:grpSp>
      <p:sp>
        <p:nvSpPr>
          <p:cNvPr id="42" name="文本框 74"/>
          <p:cNvSpPr txBox="1"/>
          <p:nvPr/>
        </p:nvSpPr>
        <p:spPr>
          <a:xfrm>
            <a:off x="5201276" y="2309612"/>
            <a:ext cx="1275325" cy="11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Ticketing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r>
              <a:rPr lang="zh-CN" alt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 </a:t>
            </a: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r>
              <a:rPr lang="zh-CN" alt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 </a:t>
            </a: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</a:t>
            </a:r>
            <a:endParaRPr kumimoji="0" lang="en-US" altLang="zh-CN" sz="1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文本框 75"/>
          <p:cNvSpPr txBox="1"/>
          <p:nvPr/>
        </p:nvSpPr>
        <p:spPr>
          <a:xfrm>
            <a:off x="6209422" y="2317164"/>
            <a:ext cx="1178238" cy="99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Translate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</a:t>
            </a:r>
          </a:p>
        </p:txBody>
      </p:sp>
      <p:sp>
        <p:nvSpPr>
          <p:cNvPr id="45" name="文本框 76"/>
          <p:cNvSpPr txBox="1"/>
          <p:nvPr/>
        </p:nvSpPr>
        <p:spPr>
          <a:xfrm>
            <a:off x="5400892" y="4346008"/>
            <a:ext cx="1816608" cy="8111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NLP</a:t>
            </a:r>
            <a:r>
              <a:rPr lang="zh-CN" altLang="en-US" dirty="0"/>
              <a:t> </a:t>
            </a:r>
            <a:r>
              <a:rPr lang="en-US" altLang="zh-CN" dirty="0"/>
              <a:t>bot &amp; AIGC</a:t>
            </a:r>
          </a:p>
          <a:p>
            <a:r>
              <a:rPr lang="en-US" altLang="zh-CN" dirty="0"/>
              <a:t>Knowledge prompt</a:t>
            </a:r>
          </a:p>
          <a:p>
            <a:r>
              <a:rPr lang="en-US" altLang="zh-CN" dirty="0"/>
              <a:t>Auto</a:t>
            </a:r>
            <a:r>
              <a:rPr lang="zh-CN" altLang="en-US" dirty="0"/>
              <a:t> </a:t>
            </a:r>
            <a:r>
              <a:rPr lang="en-US" altLang="zh-CN" dirty="0"/>
              <a:t>summary</a:t>
            </a:r>
          </a:p>
          <a:p>
            <a:r>
              <a:rPr lang="en-US" altLang="zh-CN" dirty="0"/>
              <a:t>Quality control</a:t>
            </a:r>
          </a:p>
        </p:txBody>
      </p:sp>
      <p:sp>
        <p:nvSpPr>
          <p:cNvPr id="46" name="矩形: 圆顶角 86"/>
          <p:cNvSpPr/>
          <p:nvPr/>
        </p:nvSpPr>
        <p:spPr>
          <a:xfrm>
            <a:off x="5230974" y="1132868"/>
            <a:ext cx="1956924" cy="413788"/>
          </a:xfrm>
          <a:prstGeom prst="round2SameRect">
            <a:avLst/>
          </a:prstGeom>
          <a:solidFill>
            <a:srgbClr val="4040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Assisted Service Integration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矩形: 圆顶角 87"/>
          <p:cNvSpPr/>
          <p:nvPr/>
        </p:nvSpPr>
        <p:spPr>
          <a:xfrm>
            <a:off x="7492590" y="1132868"/>
            <a:ext cx="1956924" cy="413788"/>
          </a:xfrm>
          <a:prstGeom prst="round2SameRect">
            <a:avLst/>
          </a:prstGeom>
          <a:solidFill>
            <a:srgbClr val="4040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Outbound Optimization</a:t>
            </a:r>
            <a:r>
              <a:rPr lang="zh-CN" altLang="en-US" sz="1200" kern="0" dirty="0">
                <a:solidFill>
                  <a:prstClr val="white"/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 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苹方-简" panose="020B0400000000000000" charset="-122"/>
              <a:cs typeface="Tahoma" panose="020B0604030504040204" pitchFamily="34" charset="0"/>
            </a:endParaRPr>
          </a:p>
        </p:txBody>
      </p:sp>
      <p:sp>
        <p:nvSpPr>
          <p:cNvPr id="59" name="矩形: 圆顶角 88"/>
          <p:cNvSpPr/>
          <p:nvPr/>
        </p:nvSpPr>
        <p:spPr>
          <a:xfrm>
            <a:off x="9790782" y="1132868"/>
            <a:ext cx="1956924" cy="413788"/>
          </a:xfrm>
          <a:prstGeom prst="round2SameRect">
            <a:avLst/>
          </a:prstGeom>
          <a:solidFill>
            <a:srgbClr val="4040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  <a:r>
              <a:rPr lang="zh-CN" altLang="en-US" sz="1200" kern="0" dirty="0">
                <a:solidFill>
                  <a:prstClr val="white"/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 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苹方-简" panose="020B0400000000000000" charset="-122"/>
              <a:cs typeface="Tahoma" panose="020B0604030504040204" pitchFamily="34" charset="0"/>
            </a:endParaRPr>
          </a:p>
        </p:txBody>
      </p:sp>
      <p:sp>
        <p:nvSpPr>
          <p:cNvPr id="60" name="矩形 128"/>
          <p:cNvSpPr/>
          <p:nvPr/>
        </p:nvSpPr>
        <p:spPr>
          <a:xfrm>
            <a:off x="6705498" y="5565721"/>
            <a:ext cx="1440000" cy="413999"/>
          </a:xfrm>
          <a:prstGeom prst="rect">
            <a:avLst/>
          </a:prstGeom>
          <a:solidFill>
            <a:srgbClr val="FF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Ticketing</a:t>
            </a:r>
          </a:p>
        </p:txBody>
      </p:sp>
      <p:sp>
        <p:nvSpPr>
          <p:cNvPr id="61" name="矩形 129"/>
          <p:cNvSpPr/>
          <p:nvPr/>
        </p:nvSpPr>
        <p:spPr>
          <a:xfrm>
            <a:off x="4886364" y="5565721"/>
            <a:ext cx="1440000" cy="413999"/>
          </a:xfrm>
          <a:prstGeom prst="rect">
            <a:avLst/>
          </a:prstGeom>
          <a:solidFill>
            <a:srgbClr val="FF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Chatbot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矩形 131"/>
          <p:cNvSpPr/>
          <p:nvPr/>
        </p:nvSpPr>
        <p:spPr>
          <a:xfrm>
            <a:off x="3067230" y="5565721"/>
            <a:ext cx="1440000" cy="413999"/>
          </a:xfrm>
          <a:prstGeom prst="rect">
            <a:avLst/>
          </a:prstGeom>
          <a:solidFill>
            <a:srgbClr val="FF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Chat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矩形 132"/>
          <p:cNvSpPr/>
          <p:nvPr/>
        </p:nvSpPr>
        <p:spPr>
          <a:xfrm>
            <a:off x="1248096" y="5565721"/>
            <a:ext cx="1440000" cy="413999"/>
          </a:xfrm>
          <a:prstGeom prst="rect">
            <a:avLst/>
          </a:prstGeom>
          <a:solidFill>
            <a:srgbClr val="FF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矩形 133"/>
          <p:cNvSpPr/>
          <p:nvPr/>
        </p:nvSpPr>
        <p:spPr>
          <a:xfrm>
            <a:off x="8524632" y="5565721"/>
            <a:ext cx="1440000" cy="413999"/>
          </a:xfrm>
          <a:prstGeom prst="rect">
            <a:avLst/>
          </a:prstGeom>
          <a:solidFill>
            <a:srgbClr val="FF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CRM</a:t>
            </a:r>
          </a:p>
        </p:txBody>
      </p:sp>
      <p:sp>
        <p:nvSpPr>
          <p:cNvPr id="76" name="矩形 135"/>
          <p:cNvSpPr/>
          <p:nvPr/>
        </p:nvSpPr>
        <p:spPr>
          <a:xfrm>
            <a:off x="10343768" y="5565721"/>
            <a:ext cx="1440000" cy="413999"/>
          </a:xfrm>
          <a:prstGeom prst="rect">
            <a:avLst/>
          </a:prstGeom>
          <a:solidFill>
            <a:srgbClr val="FF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API/SDK/Docs</a:t>
            </a:r>
          </a:p>
        </p:txBody>
      </p:sp>
      <p:sp>
        <p:nvSpPr>
          <p:cNvPr id="78" name="矩形 137"/>
          <p:cNvSpPr/>
          <p:nvPr/>
        </p:nvSpPr>
        <p:spPr>
          <a:xfrm>
            <a:off x="2671180" y="6155324"/>
            <a:ext cx="1474086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Time Zone Support</a:t>
            </a:r>
          </a:p>
        </p:txBody>
      </p:sp>
      <p:sp>
        <p:nvSpPr>
          <p:cNvPr id="79" name="矩形 138"/>
          <p:cNvSpPr/>
          <p:nvPr/>
        </p:nvSpPr>
        <p:spPr>
          <a:xfrm>
            <a:off x="1137118" y="6155324"/>
            <a:ext cx="1474086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</a:t>
            </a:r>
            <a:r>
              <a:rPr lang="en-US" altLang="zh-CN" sz="12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Lingual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矩形 139"/>
          <p:cNvSpPr/>
          <p:nvPr/>
        </p:nvSpPr>
        <p:spPr>
          <a:xfrm>
            <a:off x="4248209" y="6149228"/>
            <a:ext cx="1474086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Compliance</a:t>
            </a:r>
          </a:p>
        </p:txBody>
      </p:sp>
      <p:sp>
        <p:nvSpPr>
          <p:cNvPr id="83" name="矩形 140"/>
          <p:cNvSpPr/>
          <p:nvPr/>
        </p:nvSpPr>
        <p:spPr>
          <a:xfrm>
            <a:off x="5774339" y="6149228"/>
            <a:ext cx="1474086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AIGC | LLM</a:t>
            </a:r>
          </a:p>
        </p:txBody>
      </p:sp>
      <p:sp>
        <p:nvSpPr>
          <p:cNvPr id="86" name="矩形 141"/>
          <p:cNvSpPr/>
          <p:nvPr/>
        </p:nvSpPr>
        <p:spPr>
          <a:xfrm>
            <a:off x="8826600" y="6149228"/>
            <a:ext cx="1474086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Cloud Messaging</a:t>
            </a:r>
          </a:p>
        </p:txBody>
      </p:sp>
      <p:sp>
        <p:nvSpPr>
          <p:cNvPr id="91" name="矩形 142"/>
          <p:cNvSpPr/>
          <p:nvPr/>
        </p:nvSpPr>
        <p:spPr>
          <a:xfrm>
            <a:off x="10352730" y="6149228"/>
            <a:ext cx="1474085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WAF</a:t>
            </a:r>
          </a:p>
        </p:txBody>
      </p:sp>
      <p:sp>
        <p:nvSpPr>
          <p:cNvPr id="92" name="矩形 143"/>
          <p:cNvSpPr/>
          <p:nvPr/>
        </p:nvSpPr>
        <p:spPr>
          <a:xfrm>
            <a:off x="7300469" y="6149228"/>
            <a:ext cx="1474086" cy="393754"/>
          </a:xfrm>
          <a:prstGeom prst="rect">
            <a:avLst/>
          </a:prstGeom>
          <a:solidFill>
            <a:srgbClr val="A6A6A6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NLP | TTS | ASR</a:t>
            </a:r>
          </a:p>
        </p:txBody>
      </p:sp>
      <p:sp>
        <p:nvSpPr>
          <p:cNvPr id="93" name="矩形 144"/>
          <p:cNvSpPr/>
          <p:nvPr/>
        </p:nvSpPr>
        <p:spPr>
          <a:xfrm>
            <a:off x="1085718" y="5507542"/>
            <a:ext cx="10771716" cy="530814"/>
          </a:xfrm>
          <a:prstGeom prst="rect">
            <a:avLst/>
          </a:prstGeom>
          <a:noFill/>
          <a:ln w="9525" cap="flat" cmpd="sng" algn="ctr">
            <a:solidFill>
              <a:srgbClr val="F18D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94" name="矩形 145"/>
          <p:cNvSpPr/>
          <p:nvPr/>
        </p:nvSpPr>
        <p:spPr>
          <a:xfrm>
            <a:off x="1089452" y="1616246"/>
            <a:ext cx="10767981" cy="3755136"/>
          </a:xfrm>
          <a:prstGeom prst="rect">
            <a:avLst/>
          </a:prstGeom>
          <a:noFill/>
          <a:ln w="9525" cap="flat" cmpd="sng" algn="ctr">
            <a:solidFill>
              <a:srgbClr val="2CAEA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95" name="TextBox 53"/>
          <p:cNvSpPr txBox="1"/>
          <p:nvPr/>
        </p:nvSpPr>
        <p:spPr>
          <a:xfrm>
            <a:off x="165529" y="2611203"/>
            <a:ext cx="1011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en-US" altLang="zh-CN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</a:t>
            </a:r>
            <a:endParaRPr lang="zh-CN" altLang="en-US" sz="1200" b="0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grpSp>
        <p:nvGrpSpPr>
          <p:cNvPr id="96" name="组合 1058"/>
          <p:cNvGrpSpPr/>
          <p:nvPr/>
        </p:nvGrpSpPr>
        <p:grpSpPr>
          <a:xfrm>
            <a:off x="1160851" y="1720497"/>
            <a:ext cx="1990910" cy="3591413"/>
            <a:chOff x="947412" y="1633092"/>
            <a:chExt cx="1990910" cy="3591413"/>
          </a:xfrm>
        </p:grpSpPr>
        <p:grpSp>
          <p:nvGrpSpPr>
            <p:cNvPr id="97" name="组合 48"/>
            <p:cNvGrpSpPr/>
            <p:nvPr/>
          </p:nvGrpSpPr>
          <p:grpSpPr>
            <a:xfrm>
              <a:off x="947413" y="1633092"/>
              <a:ext cx="1854000" cy="360000"/>
              <a:chOff x="774202" y="1614804"/>
              <a:chExt cx="1423566" cy="360000"/>
            </a:xfrm>
          </p:grpSpPr>
          <p:sp>
            <p:nvSpPr>
              <p:cNvPr id="128" name="圆角矩形 44"/>
              <p:cNvSpPr/>
              <p:nvPr/>
            </p:nvSpPr>
            <p:spPr>
              <a:xfrm>
                <a:off x="774202" y="1614804"/>
                <a:ext cx="1423566" cy="360000"/>
              </a:xfrm>
              <a:prstGeom prst="roundRect">
                <a:avLst>
                  <a:gd name="adj" fmla="val 6711"/>
                </a:avLst>
              </a:prstGeom>
              <a:solidFill>
                <a:srgbClr val="2CAEAC">
                  <a:alpha val="10004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TextBox 55"/>
              <p:cNvSpPr txBox="1"/>
              <p:nvPr/>
            </p:nvSpPr>
            <p:spPr>
              <a:xfrm>
                <a:off x="948770" y="1640916"/>
                <a:ext cx="1178828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Phone</a:t>
                </a:r>
              </a:p>
            </p:txBody>
          </p:sp>
        </p:grpSp>
        <p:pic>
          <p:nvPicPr>
            <p:cNvPr id="98" name="图片 14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59505" y="1633792"/>
              <a:ext cx="369147" cy="360000"/>
            </a:xfrm>
            <a:prstGeom prst="rect">
              <a:avLst/>
            </a:prstGeom>
          </p:spPr>
        </p:pic>
        <p:grpSp>
          <p:nvGrpSpPr>
            <p:cNvPr id="99" name="组合 49"/>
            <p:cNvGrpSpPr/>
            <p:nvPr/>
          </p:nvGrpSpPr>
          <p:grpSpPr>
            <a:xfrm>
              <a:off x="947413" y="2080881"/>
              <a:ext cx="1854000" cy="360000"/>
              <a:chOff x="774202" y="1614804"/>
              <a:chExt cx="1423566" cy="360000"/>
            </a:xfrm>
          </p:grpSpPr>
          <p:sp>
            <p:nvSpPr>
              <p:cNvPr id="124" name="圆角矩形 44"/>
              <p:cNvSpPr/>
              <p:nvPr/>
            </p:nvSpPr>
            <p:spPr>
              <a:xfrm>
                <a:off x="774202" y="1614804"/>
                <a:ext cx="1423566" cy="360000"/>
              </a:xfrm>
              <a:prstGeom prst="roundRect">
                <a:avLst>
                  <a:gd name="adj" fmla="val 6711"/>
                </a:avLst>
              </a:prstGeom>
              <a:solidFill>
                <a:srgbClr val="2CAEAC">
                  <a:alpha val="10004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127" name="TextBox 55"/>
              <p:cNvSpPr txBox="1"/>
              <p:nvPr/>
            </p:nvSpPr>
            <p:spPr>
              <a:xfrm>
                <a:off x="944024" y="1640916"/>
                <a:ext cx="1178828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SMS</a:t>
                </a:r>
                <a:endParaRPr kumimoji="0" lang="en-US" altLang="zh-CN" sz="12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01" name="图片 14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59505" y="2075421"/>
              <a:ext cx="369147" cy="360000"/>
            </a:xfrm>
            <a:prstGeom prst="rect">
              <a:avLst/>
            </a:prstGeom>
          </p:spPr>
        </p:pic>
        <p:grpSp>
          <p:nvGrpSpPr>
            <p:cNvPr id="102" name="组合 52"/>
            <p:cNvGrpSpPr/>
            <p:nvPr/>
          </p:nvGrpSpPr>
          <p:grpSpPr>
            <a:xfrm>
              <a:off x="947413" y="2522509"/>
              <a:ext cx="1854000" cy="360000"/>
              <a:chOff x="774202" y="1614804"/>
              <a:chExt cx="1423566" cy="360000"/>
            </a:xfrm>
          </p:grpSpPr>
          <p:sp>
            <p:nvSpPr>
              <p:cNvPr id="122" name="圆角矩形 44"/>
              <p:cNvSpPr/>
              <p:nvPr/>
            </p:nvSpPr>
            <p:spPr>
              <a:xfrm>
                <a:off x="774202" y="1614804"/>
                <a:ext cx="1423566" cy="360000"/>
              </a:xfrm>
              <a:prstGeom prst="roundRect">
                <a:avLst>
                  <a:gd name="adj" fmla="val 6711"/>
                </a:avLst>
              </a:prstGeom>
              <a:solidFill>
                <a:srgbClr val="2CAEAC">
                  <a:alpha val="10004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123" name="TextBox 55"/>
              <p:cNvSpPr txBox="1"/>
              <p:nvPr/>
            </p:nvSpPr>
            <p:spPr>
              <a:xfrm>
                <a:off x="948770" y="1640916"/>
                <a:ext cx="1178828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Email</a:t>
                </a:r>
                <a:endParaRPr kumimoji="0" lang="en-US" altLang="zh-CN" sz="12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03" name="图片 149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59505" y="2529241"/>
              <a:ext cx="369146" cy="360000"/>
            </a:xfrm>
            <a:prstGeom prst="rect">
              <a:avLst/>
            </a:prstGeom>
          </p:spPr>
        </p:pic>
        <p:grpSp>
          <p:nvGrpSpPr>
            <p:cNvPr id="105" name="组合 56"/>
            <p:cNvGrpSpPr/>
            <p:nvPr/>
          </p:nvGrpSpPr>
          <p:grpSpPr>
            <a:xfrm>
              <a:off x="947412" y="3905938"/>
              <a:ext cx="1841787" cy="1318567"/>
              <a:chOff x="748387" y="4235123"/>
              <a:chExt cx="1431093" cy="1653515"/>
            </a:xfrm>
          </p:grpSpPr>
          <p:sp>
            <p:nvSpPr>
              <p:cNvPr id="117" name="圆角矩形 44"/>
              <p:cNvSpPr/>
              <p:nvPr/>
            </p:nvSpPr>
            <p:spPr>
              <a:xfrm>
                <a:off x="755914" y="4235123"/>
                <a:ext cx="1423566" cy="1637932"/>
              </a:xfrm>
              <a:prstGeom prst="roundRect">
                <a:avLst>
                  <a:gd name="adj" fmla="val 6711"/>
                </a:avLst>
              </a:prstGeom>
              <a:solidFill>
                <a:srgbClr val="2CAEAC">
                  <a:alpha val="10004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TextBox 55"/>
              <p:cNvSpPr txBox="1"/>
              <p:nvPr/>
            </p:nvSpPr>
            <p:spPr>
              <a:xfrm>
                <a:off x="1016531" y="4355724"/>
                <a:ext cx="1024931" cy="345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Social</a:t>
                </a:r>
                <a:endParaRPr kumimoji="0" lang="en-US" altLang="zh-CN" sz="12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文本框 46"/>
              <p:cNvSpPr txBox="1"/>
              <p:nvPr/>
            </p:nvSpPr>
            <p:spPr>
              <a:xfrm>
                <a:off x="748387" y="4671087"/>
                <a:ext cx="852173" cy="1217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228600" marR="0" lvl="0" indent="-228600" defTabSz="9144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 sz="10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r>
                  <a:rPr lang="en-US" altLang="zh-CN" dirty="0"/>
                  <a:t>Facebook</a:t>
                </a:r>
              </a:p>
              <a:p>
                <a:r>
                  <a:rPr lang="en-US" altLang="zh-CN" dirty="0"/>
                  <a:t>Instagram</a:t>
                </a:r>
              </a:p>
              <a:p>
                <a:r>
                  <a:rPr lang="en-US" altLang="zh-CN" dirty="0"/>
                  <a:t>Telegram</a:t>
                </a:r>
              </a:p>
              <a:p>
                <a:r>
                  <a:rPr lang="en-US" altLang="zh-CN" dirty="0"/>
                  <a:t>WhatsApp</a:t>
                </a:r>
              </a:p>
            </p:txBody>
          </p:sp>
        </p:grpSp>
        <p:sp>
          <p:nvSpPr>
            <p:cNvPr id="106" name="文本框 103"/>
            <p:cNvSpPr txBox="1"/>
            <p:nvPr/>
          </p:nvSpPr>
          <p:spPr>
            <a:xfrm>
              <a:off x="1903677" y="4242314"/>
              <a:ext cx="1034645" cy="97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28600" marR="0" lvl="0" indent="-22860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sz="10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US" altLang="zh-CN" dirty="0"/>
                <a:t>WeChat</a:t>
              </a:r>
            </a:p>
            <a:p>
              <a:r>
                <a:rPr lang="en-US" altLang="zh-CN" dirty="0"/>
                <a:t>LINE</a:t>
              </a:r>
            </a:p>
            <a:p>
              <a:r>
                <a:rPr lang="en-US" altLang="zh-CN" dirty="0"/>
                <a:t>Discord</a:t>
              </a:r>
            </a:p>
            <a:p>
              <a:r>
                <a:rPr lang="en-US" altLang="zh-CN" dirty="0"/>
                <a:t>Others</a:t>
              </a:r>
            </a:p>
          </p:txBody>
        </p:sp>
        <p:pic>
          <p:nvPicPr>
            <p:cNvPr id="107" name="图片 175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161685" y="3952497"/>
              <a:ext cx="364786" cy="360000"/>
            </a:xfrm>
            <a:prstGeom prst="rect">
              <a:avLst/>
            </a:prstGeom>
          </p:spPr>
        </p:pic>
        <p:grpSp>
          <p:nvGrpSpPr>
            <p:cNvPr id="108" name="组合 55"/>
            <p:cNvGrpSpPr/>
            <p:nvPr/>
          </p:nvGrpSpPr>
          <p:grpSpPr>
            <a:xfrm>
              <a:off x="947413" y="2970869"/>
              <a:ext cx="1847840" cy="853440"/>
              <a:chOff x="762010" y="2962656"/>
              <a:chExt cx="1423566" cy="786384"/>
            </a:xfrm>
          </p:grpSpPr>
          <p:sp>
            <p:nvSpPr>
              <p:cNvPr id="111" name="圆角矩形 44"/>
              <p:cNvSpPr/>
              <p:nvPr/>
            </p:nvSpPr>
            <p:spPr>
              <a:xfrm>
                <a:off x="762010" y="2962656"/>
                <a:ext cx="1423566" cy="786384"/>
              </a:xfrm>
              <a:prstGeom prst="roundRect">
                <a:avLst>
                  <a:gd name="adj" fmla="val 6711"/>
                </a:avLst>
              </a:prstGeom>
              <a:solidFill>
                <a:srgbClr val="2CAEAC">
                  <a:alpha val="10004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HarmonyOS Sans SC" panose="00000500000000000000" pitchFamily="2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112" name="TextBox 55"/>
              <p:cNvSpPr txBox="1"/>
              <p:nvPr/>
            </p:nvSpPr>
            <p:spPr>
              <a:xfrm>
                <a:off x="941324" y="2982699"/>
                <a:ext cx="1178828" cy="253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Online</a:t>
                </a:r>
                <a:endParaRPr kumimoji="0" lang="en-US" altLang="zh-CN" sz="12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3" name="文本框 47"/>
              <p:cNvSpPr txBox="1"/>
              <p:nvPr/>
            </p:nvSpPr>
            <p:spPr>
              <a:xfrm>
                <a:off x="770920" y="3247165"/>
                <a:ext cx="1051251" cy="407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228600" marR="0" lvl="0" indent="-228600" defTabSz="9144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 sz="10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r>
                  <a:rPr lang="en-US" altLang="zh-CN" dirty="0"/>
                  <a:t>Website</a:t>
                </a:r>
              </a:p>
              <a:p>
                <a:r>
                  <a:rPr lang="en-US" altLang="zh-CN" dirty="0"/>
                  <a:t>Mobile site</a:t>
                </a:r>
              </a:p>
            </p:txBody>
          </p:sp>
        </p:grpSp>
        <p:sp>
          <p:nvSpPr>
            <p:cNvPr id="109" name="文本框 99"/>
            <p:cNvSpPr txBox="1"/>
            <p:nvPr/>
          </p:nvSpPr>
          <p:spPr>
            <a:xfrm>
              <a:off x="2002223" y="3279638"/>
              <a:ext cx="825374" cy="506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28600" marR="0" lvl="0" indent="-228600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sz="10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US" altLang="zh-CN" dirty="0"/>
                <a:t>App</a:t>
              </a:r>
            </a:p>
            <a:p>
              <a:r>
                <a:rPr lang="en-US" altLang="zh-CN" dirty="0"/>
                <a:t>Form</a:t>
              </a:r>
            </a:p>
          </p:txBody>
        </p:sp>
        <p:pic>
          <p:nvPicPr>
            <p:cNvPr id="110" name="图片 176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1173781" y="2971264"/>
              <a:ext cx="365995" cy="360000"/>
            </a:xfrm>
            <a:prstGeom prst="rect">
              <a:avLst/>
            </a:prstGeom>
          </p:spPr>
        </p:pic>
      </p:grpSp>
      <p:pic>
        <p:nvPicPr>
          <p:cNvPr id="135" name="Picture 6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337762" y="184482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8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406342" y="4033635"/>
            <a:ext cx="373624" cy="2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图片 18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242541" y="2118246"/>
            <a:ext cx="256881" cy="2743197"/>
          </a:xfrm>
          <a:prstGeom prst="rect">
            <a:avLst/>
          </a:prstGeom>
        </p:spPr>
      </p:pic>
      <p:pic>
        <p:nvPicPr>
          <p:cNvPr id="151" name="图片 189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4968105" y="2118246"/>
            <a:ext cx="256881" cy="2743197"/>
          </a:xfrm>
          <a:prstGeom prst="rect">
            <a:avLst/>
          </a:prstGeom>
        </p:spPr>
      </p:pic>
      <p:pic>
        <p:nvPicPr>
          <p:cNvPr id="152" name="图片 19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041769" y="2118246"/>
            <a:ext cx="256881" cy="2743197"/>
          </a:xfrm>
          <a:prstGeom prst="rect">
            <a:avLst/>
          </a:prstGeom>
        </p:spPr>
      </p:pic>
      <p:pic>
        <p:nvPicPr>
          <p:cNvPr id="153" name="图片 10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0242" y="3762038"/>
            <a:ext cx="384048" cy="384048"/>
          </a:xfrm>
          <a:prstGeom prst="rect">
            <a:avLst/>
          </a:prstGeom>
        </p:spPr>
      </p:pic>
      <p:pic>
        <p:nvPicPr>
          <p:cNvPr id="154" name="图片 1032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3496818" y="4688630"/>
            <a:ext cx="353568" cy="353568"/>
          </a:xfrm>
          <a:prstGeom prst="rect">
            <a:avLst/>
          </a:prstGeom>
        </p:spPr>
      </p:pic>
      <p:pic>
        <p:nvPicPr>
          <p:cNvPr id="155" name="图片 10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8050" y="2829350"/>
            <a:ext cx="414480" cy="414480"/>
          </a:xfrm>
          <a:prstGeom prst="rect">
            <a:avLst/>
          </a:prstGeom>
        </p:spPr>
      </p:pic>
      <p:pic>
        <p:nvPicPr>
          <p:cNvPr id="156" name="图片 10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6338" y="1902758"/>
            <a:ext cx="402288" cy="402288"/>
          </a:xfrm>
          <a:prstGeom prst="rect">
            <a:avLst/>
          </a:prstGeom>
        </p:spPr>
      </p:pic>
      <p:sp>
        <p:nvSpPr>
          <p:cNvPr id="157" name="等腰三角形 1048"/>
          <p:cNvSpPr/>
          <p:nvPr/>
        </p:nvSpPr>
        <p:spPr>
          <a:xfrm rot="5400000">
            <a:off x="3073098" y="1266610"/>
            <a:ext cx="169713" cy="146304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58" name="等腰三角形 1049"/>
          <p:cNvSpPr/>
          <p:nvPr/>
        </p:nvSpPr>
        <p:spPr>
          <a:xfrm rot="5400000">
            <a:off x="5011000" y="1266610"/>
            <a:ext cx="169713" cy="146304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59" name="等腰三角形 1050"/>
          <p:cNvSpPr/>
          <p:nvPr/>
        </p:nvSpPr>
        <p:spPr>
          <a:xfrm rot="5400000">
            <a:off x="7261052" y="1266610"/>
            <a:ext cx="169713" cy="146304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60" name="等腰三角形 1051"/>
          <p:cNvSpPr/>
          <p:nvPr/>
        </p:nvSpPr>
        <p:spPr>
          <a:xfrm rot="5400000">
            <a:off x="9553148" y="1266610"/>
            <a:ext cx="169713" cy="146304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61" name="TextBox 81"/>
          <p:cNvSpPr txBox="1"/>
          <p:nvPr/>
        </p:nvSpPr>
        <p:spPr>
          <a:xfrm>
            <a:off x="-23886" y="623731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en-US" altLang="zh-CN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</a:t>
            </a:r>
          </a:p>
        </p:txBody>
      </p:sp>
      <p:sp>
        <p:nvSpPr>
          <p:cNvPr id="167" name="圆角矩形 44"/>
          <p:cNvSpPr/>
          <p:nvPr/>
        </p:nvSpPr>
        <p:spPr>
          <a:xfrm>
            <a:off x="7498794" y="2981750"/>
            <a:ext cx="1950720" cy="1008000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68" name="TextBox 55"/>
          <p:cNvSpPr txBox="1"/>
          <p:nvPr/>
        </p:nvSpPr>
        <p:spPr>
          <a:xfrm>
            <a:off x="7856670" y="3046483"/>
            <a:ext cx="13493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Rule</a:t>
            </a: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苹方-简" panose="020B0400000000000000" charset="-122"/>
                <a:cs typeface="Tahoma" panose="020B0604030504040204" pitchFamily="34" charset="0"/>
              </a:rPr>
              <a:t> </a:t>
            </a: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文本框 84"/>
          <p:cNvSpPr txBox="1"/>
          <p:nvPr/>
        </p:nvSpPr>
        <p:spPr>
          <a:xfrm>
            <a:off x="7510985" y="3325198"/>
            <a:ext cx="2130600" cy="626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Process management</a:t>
            </a:r>
          </a:p>
          <a:p>
            <a:r>
              <a:rPr lang="en-US" altLang="zh-CN" dirty="0"/>
              <a:t>Trigger definition</a:t>
            </a:r>
          </a:p>
          <a:p>
            <a:r>
              <a:rPr lang="en-US" altLang="zh-CN" dirty="0"/>
              <a:t>Performance evaluation </a:t>
            </a:r>
          </a:p>
        </p:txBody>
      </p:sp>
      <p:sp>
        <p:nvSpPr>
          <p:cNvPr id="170" name="圆角矩形 44"/>
          <p:cNvSpPr/>
          <p:nvPr/>
        </p:nvSpPr>
        <p:spPr>
          <a:xfrm>
            <a:off x="7498794" y="4237531"/>
            <a:ext cx="1950720" cy="1008000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71" name="TextBox 55"/>
          <p:cNvSpPr txBox="1"/>
          <p:nvPr/>
        </p:nvSpPr>
        <p:spPr>
          <a:xfrm>
            <a:off x="7793564" y="4357123"/>
            <a:ext cx="167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Proactive </a:t>
            </a: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altLang="zh-CN" sz="140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ngage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文本框 89"/>
          <p:cNvSpPr txBox="1"/>
          <p:nvPr/>
        </p:nvSpPr>
        <p:spPr>
          <a:xfrm>
            <a:off x="7499422" y="4661099"/>
            <a:ext cx="2048576" cy="4418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SMS</a:t>
            </a:r>
          </a:p>
          <a:p>
            <a:r>
              <a:rPr lang="en-US" altLang="zh-CN" dirty="0"/>
              <a:t>WhatsApp</a:t>
            </a:r>
          </a:p>
        </p:txBody>
      </p:sp>
      <p:sp>
        <p:nvSpPr>
          <p:cNvPr id="173" name="文本框 106"/>
          <p:cNvSpPr txBox="1"/>
          <p:nvPr/>
        </p:nvSpPr>
        <p:spPr>
          <a:xfrm>
            <a:off x="8441636" y="4653136"/>
            <a:ext cx="1138597" cy="4418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1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sz="1000" dirty="0"/>
              <a:t>Voice</a:t>
            </a:r>
          </a:p>
          <a:p>
            <a:r>
              <a:rPr lang="en-US" altLang="zh-CN" sz="1000" dirty="0"/>
              <a:t>Messenger</a:t>
            </a:r>
          </a:p>
        </p:txBody>
      </p:sp>
      <p:sp>
        <p:nvSpPr>
          <p:cNvPr id="174" name="圆角矩形 44"/>
          <p:cNvSpPr/>
          <p:nvPr/>
        </p:nvSpPr>
        <p:spPr>
          <a:xfrm>
            <a:off x="9809178" y="1713782"/>
            <a:ext cx="1950720" cy="1008000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75" name="TextBox 55"/>
          <p:cNvSpPr txBox="1"/>
          <p:nvPr/>
        </p:nvSpPr>
        <p:spPr>
          <a:xfrm>
            <a:off x="10160958" y="1787659"/>
            <a:ext cx="13493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178" name="文本框 115"/>
          <p:cNvSpPr txBox="1"/>
          <p:nvPr/>
        </p:nvSpPr>
        <p:spPr>
          <a:xfrm>
            <a:off x="9812722" y="2060848"/>
            <a:ext cx="1280160" cy="626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CSAT</a:t>
            </a:r>
          </a:p>
          <a:p>
            <a:r>
              <a:rPr lang="en-US" altLang="zh-CN" dirty="0"/>
              <a:t>Service optimization</a:t>
            </a:r>
          </a:p>
        </p:txBody>
      </p:sp>
      <p:sp>
        <p:nvSpPr>
          <p:cNvPr id="179" name="文本框 116"/>
          <p:cNvSpPr txBox="1"/>
          <p:nvPr/>
        </p:nvSpPr>
        <p:spPr>
          <a:xfrm>
            <a:off x="10771756" y="2060848"/>
            <a:ext cx="1054256" cy="5063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Heatmap</a:t>
            </a:r>
          </a:p>
          <a:p>
            <a:r>
              <a:rPr lang="en-US" altLang="zh-CN" dirty="0"/>
              <a:t>A/B test</a:t>
            </a:r>
          </a:p>
        </p:txBody>
      </p:sp>
      <p:pic>
        <p:nvPicPr>
          <p:cNvPr id="180" name="Picture 10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10001202" y="1792195"/>
            <a:ext cx="298704" cy="2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圆角矩形 44"/>
          <p:cNvSpPr/>
          <p:nvPr/>
        </p:nvSpPr>
        <p:spPr>
          <a:xfrm>
            <a:off x="9803082" y="2969558"/>
            <a:ext cx="1950720" cy="1008000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82" name="TextBox 55"/>
          <p:cNvSpPr txBox="1"/>
          <p:nvPr/>
        </p:nvSpPr>
        <p:spPr>
          <a:xfrm>
            <a:off x="10154862" y="3046483"/>
            <a:ext cx="13493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3" name="文本框 120"/>
          <p:cNvSpPr txBox="1"/>
          <p:nvPr/>
        </p:nvSpPr>
        <p:spPr>
          <a:xfrm>
            <a:off x="9809788" y="3355988"/>
            <a:ext cx="1054608" cy="5063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Service</a:t>
            </a:r>
          </a:p>
          <a:p>
            <a:r>
              <a:rPr lang="en-US" altLang="zh-CN" dirty="0"/>
              <a:t>Workload</a:t>
            </a:r>
          </a:p>
        </p:txBody>
      </p:sp>
      <p:sp>
        <p:nvSpPr>
          <p:cNvPr id="184" name="文本框 121"/>
          <p:cNvSpPr txBox="1"/>
          <p:nvPr/>
        </p:nvSpPr>
        <p:spPr>
          <a:xfrm>
            <a:off x="10748547" y="3355257"/>
            <a:ext cx="1005457" cy="4418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Customers</a:t>
            </a:r>
          </a:p>
          <a:p>
            <a:r>
              <a:rPr lang="en-US" altLang="zh-CN" dirty="0"/>
              <a:t>Effective</a:t>
            </a:r>
          </a:p>
        </p:txBody>
      </p:sp>
      <p:pic>
        <p:nvPicPr>
          <p:cNvPr id="185" name="Picture 12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10073592" y="3089501"/>
            <a:ext cx="192175" cy="2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图片 186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9488263" y="2118246"/>
            <a:ext cx="290435" cy="2743197"/>
          </a:xfrm>
          <a:prstGeom prst="rect">
            <a:avLst/>
          </a:prstGeom>
        </p:spPr>
      </p:pic>
      <p:sp>
        <p:nvSpPr>
          <p:cNvPr id="1024" name="圆角矩形 44"/>
          <p:cNvSpPr/>
          <p:nvPr/>
        </p:nvSpPr>
        <p:spPr>
          <a:xfrm>
            <a:off x="7498794" y="1725974"/>
            <a:ext cx="1950720" cy="1008000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26" name="TextBox 55"/>
          <p:cNvSpPr txBox="1"/>
          <p:nvPr/>
        </p:nvSpPr>
        <p:spPr>
          <a:xfrm>
            <a:off x="7844478" y="1787659"/>
            <a:ext cx="1605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Center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7" name="文本框 80"/>
          <p:cNvSpPr txBox="1"/>
          <p:nvPr/>
        </p:nvSpPr>
        <p:spPr>
          <a:xfrm>
            <a:off x="7514275" y="2194796"/>
            <a:ext cx="1359409" cy="4418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Profile</a:t>
            </a:r>
          </a:p>
          <a:p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comms</a:t>
            </a:r>
          </a:p>
        </p:txBody>
      </p:sp>
      <p:sp>
        <p:nvSpPr>
          <p:cNvPr id="1028" name="文本框 81"/>
          <p:cNvSpPr txBox="1"/>
          <p:nvPr/>
        </p:nvSpPr>
        <p:spPr>
          <a:xfrm>
            <a:off x="8553577" y="2194796"/>
            <a:ext cx="1011936" cy="5063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Label</a:t>
            </a:r>
          </a:p>
          <a:p>
            <a:r>
              <a:rPr lang="en-US" altLang="zh-CN" dirty="0"/>
              <a:t>Activities</a:t>
            </a:r>
          </a:p>
        </p:txBody>
      </p:sp>
      <p:pic>
        <p:nvPicPr>
          <p:cNvPr id="1031" name="图片 1024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7577540" y="1799839"/>
            <a:ext cx="283417" cy="283417"/>
          </a:xfrm>
          <a:prstGeom prst="rect">
            <a:avLst/>
          </a:prstGeom>
        </p:spPr>
      </p:pic>
      <p:pic>
        <p:nvPicPr>
          <p:cNvPr id="1035" name="图片 1036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7571739" y="4338823"/>
            <a:ext cx="344377" cy="344377"/>
          </a:xfrm>
          <a:prstGeom prst="rect">
            <a:avLst/>
          </a:prstGeom>
        </p:spPr>
      </p:pic>
      <p:sp>
        <p:nvSpPr>
          <p:cNvPr id="1038" name="圆角矩形 44"/>
          <p:cNvSpPr/>
          <p:nvPr/>
        </p:nvSpPr>
        <p:spPr>
          <a:xfrm>
            <a:off x="9821370" y="4261910"/>
            <a:ext cx="1950720" cy="1008000"/>
          </a:xfrm>
          <a:prstGeom prst="roundRect">
            <a:avLst>
              <a:gd name="adj" fmla="val 6711"/>
            </a:avLst>
          </a:prstGeom>
          <a:solidFill>
            <a:srgbClr val="2CAEAC">
              <a:alpha val="10004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HarmonyOS Sans SC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39" name="TextBox 55"/>
          <p:cNvSpPr txBox="1"/>
          <p:nvPr/>
        </p:nvSpPr>
        <p:spPr>
          <a:xfrm>
            <a:off x="10173150" y="4357123"/>
            <a:ext cx="155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1" name="文本框 125"/>
          <p:cNvSpPr txBox="1"/>
          <p:nvPr/>
        </p:nvSpPr>
        <p:spPr>
          <a:xfrm>
            <a:off x="9827414" y="4646799"/>
            <a:ext cx="1926590" cy="626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000" ker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CN" dirty="0"/>
              <a:t>Quality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endParaRPr lang="zh-CN" altLang="en-US" dirty="0"/>
          </a:p>
          <a:p>
            <a:r>
              <a:rPr lang="en-US" altLang="zh-CN" dirty="0"/>
              <a:t>Churn alarm</a:t>
            </a:r>
          </a:p>
          <a:p>
            <a:r>
              <a:rPr lang="en-US" altLang="zh-CN" dirty="0"/>
              <a:t>Sensitive words monitor</a:t>
            </a:r>
            <a:endParaRPr lang="zh-CN" altLang="en-US" dirty="0"/>
          </a:p>
        </p:txBody>
      </p:sp>
      <p:pic>
        <p:nvPicPr>
          <p:cNvPr id="1043" name="图片 1039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10019537" y="4358635"/>
            <a:ext cx="304752" cy="304752"/>
          </a:xfrm>
          <a:prstGeom prst="rect">
            <a:avLst/>
          </a:prstGeom>
        </p:spPr>
      </p:pic>
      <p:pic>
        <p:nvPicPr>
          <p:cNvPr id="1045" name="图片 1045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7645020" y="3054091"/>
            <a:ext cx="292560" cy="292560"/>
          </a:xfrm>
          <a:prstGeom prst="rect">
            <a:avLst/>
          </a:prstGeom>
        </p:spPr>
      </p:pic>
      <p:sp>
        <p:nvSpPr>
          <p:cNvPr id="6" name="标题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75945" y="310487"/>
            <a:ext cx="10611181" cy="423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ABA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Sobot | All-in-One Customer Contact </a:t>
            </a:r>
            <a:r>
              <a:rPr kumimoji="1"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Center Solution</a:t>
            </a:r>
            <a:endParaRPr kumimoji="1"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TZkNjQyZmQzNTI5OTNkMDZmNDEzNTFlMDE0Y2Zm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just">
          <a:lnSpc>
            <a:spcPct val="150000"/>
          </a:lnSpc>
          <a:spcBef>
            <a:spcPts val="600"/>
          </a:spcBef>
          <a:defRPr sz="2000" kern="100" dirty="0">
            <a:solidFill>
              <a:schemeClr val="tx1">
                <a:lumMod val="75000"/>
                <a:lumOff val="25000"/>
              </a:schemeClr>
            </a:solidFill>
            <a:latin typeface="Tahoma" panose="020B0604030504040204" charset="0"/>
            <a:ea typeface="Tahoma" panose="020B0604030504040204" charset="0"/>
            <a:cs typeface="Tahoma" panose="020B060403050404020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3030</Words>
  <Application>Microsoft Office PowerPoint</Application>
  <PresentationFormat>自定义</PresentationFormat>
  <Paragraphs>575</Paragraphs>
  <Slides>41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7" baseType="lpstr">
      <vt:lpstr>HarmonyOS Sans SC</vt:lpstr>
      <vt:lpstr>苹方-简</vt:lpstr>
      <vt:lpstr>Arial</vt:lpstr>
      <vt:lpstr>Tahoma</vt:lpstr>
      <vt:lpstr>Wingdings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All-In-One Solution for Your Business </vt:lpstr>
      <vt:lpstr>Our Offices</vt:lpstr>
      <vt:lpstr>Trusted by Customers All over the World</vt:lpstr>
      <vt:lpstr>PowerPoint 演示文稿</vt:lpstr>
      <vt:lpstr>PowerPoint 演示文稿</vt:lpstr>
      <vt:lpstr>PowerPoint 演示文稿</vt:lpstr>
      <vt:lpstr>Customer Service Solution| Omnichannel+AI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Proactive Engage Solution</vt:lpstr>
      <vt:lpstr>Rule Engine</vt:lpstr>
      <vt:lpstr>Outbound Voice</vt:lpstr>
      <vt:lpstr>Worldwide SMS </vt:lpstr>
      <vt:lpstr>WhatsApp Business Platform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Duan</dc:creator>
  <cp:lastModifiedBy>鑫龙 段</cp:lastModifiedBy>
  <cp:revision>138</cp:revision>
  <dcterms:created xsi:type="dcterms:W3CDTF">2021-03-05T03:45:00Z</dcterms:created>
  <dcterms:modified xsi:type="dcterms:W3CDTF">2024-10-24T02:23:49Z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CA030D66F82F479DB3B73493F2214D9D_12</vt:lpwstr>
  </property>
  <property fmtid="{D5CDD505-2E9C-101B-9397-08002B2CF9AE}" pid="3" name="KSOProductBuildVer">
    <vt:lpwstr>2052-12.1.0.15990</vt:lpwstr>
  </property>
</Properties>
</file>