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2" r:id="rId1"/>
  </p:sldMasterIdLst>
  <p:notesMasterIdLst>
    <p:notesMasterId r:id="rId22"/>
  </p:notesMasterIdLst>
  <p:handoutMasterIdLst>
    <p:handoutMasterId r:id="rId23"/>
  </p:handoutMasterIdLst>
  <p:sldIdLst>
    <p:sldId id="489" r:id="rId2"/>
    <p:sldId id="461" r:id="rId3"/>
    <p:sldId id="485" r:id="rId4"/>
    <p:sldId id="477" r:id="rId5"/>
    <p:sldId id="478" r:id="rId6"/>
    <p:sldId id="479" r:id="rId7"/>
    <p:sldId id="490" r:id="rId8"/>
    <p:sldId id="481" r:id="rId9"/>
    <p:sldId id="484" r:id="rId10"/>
    <p:sldId id="493" r:id="rId11"/>
    <p:sldId id="480" r:id="rId12"/>
    <p:sldId id="482" r:id="rId13"/>
    <p:sldId id="492" r:id="rId14"/>
    <p:sldId id="491" r:id="rId15"/>
    <p:sldId id="494" r:id="rId16"/>
    <p:sldId id="496" r:id="rId17"/>
    <p:sldId id="497" r:id="rId18"/>
    <p:sldId id="498" r:id="rId19"/>
    <p:sldId id="495" r:id="rId20"/>
    <p:sldId id="487"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dy Wood" initials="KW" lastIdx="1" clrIdx="0">
    <p:extLst/>
  </p:cmAuthor>
  <p:cmAuthor id="2" name="Kady Wood" initials="KW [2]" lastIdx="1" clrIdx="1">
    <p:extLst/>
  </p:cmAuthor>
  <p:cmAuthor id="3" name="Kady Wood" initials="KW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1F"/>
    <a:srgbClr val="5D3E5D"/>
    <a:srgbClr val="942092"/>
    <a:srgbClr val="0432FF"/>
    <a:srgbClr val="666666"/>
    <a:srgbClr val="FFD579"/>
    <a:srgbClr val="D5FC79"/>
    <a:srgbClr val="76D6FF"/>
    <a:srgbClr val="FF8AD8"/>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4"/>
    <p:restoredTop sz="94501"/>
  </p:normalViewPr>
  <p:slideViewPr>
    <p:cSldViewPr snapToGrid="0" snapToObjects="1">
      <p:cViewPr varScale="1">
        <p:scale>
          <a:sx n="157" d="100"/>
          <a:sy n="157" d="100"/>
        </p:scale>
        <p:origin x="162" y="23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4" d="100"/>
          <a:sy n="84" d="100"/>
        </p:scale>
        <p:origin x="319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625A11-37AC-6743-A34A-C148325F3821}" type="datetimeFigureOut">
              <a:rPr lang="en-US" smtClean="0"/>
              <a:t>3/8/2019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0DF519-CE93-EA4F-A60F-932AFCD2C97A}" type="slidenum">
              <a:rPr lang="en-US" smtClean="0"/>
              <a:t>‹#›</a:t>
            </a:fld>
            <a:endParaRPr lang="en-US"/>
          </a:p>
        </p:txBody>
      </p:sp>
    </p:spTree>
    <p:extLst>
      <p:ext uri="{BB962C8B-B14F-4D97-AF65-F5344CB8AC3E}">
        <p14:creationId xmlns:p14="http://schemas.microsoft.com/office/powerpoint/2010/main" val="894195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F2D18-43F3-3A4F-98E1-58681EDE704A}" type="datetimeFigureOut">
              <a:rPr lang="en-US" smtClean="0"/>
              <a:t>3/8/2019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40E2CE-D880-8449-B507-73D2A0793BF7}" type="slidenum">
              <a:rPr lang="en-US" smtClean="0"/>
              <a:t>‹#›</a:t>
            </a:fld>
            <a:endParaRPr lang="en-US"/>
          </a:p>
        </p:txBody>
      </p:sp>
    </p:spTree>
    <p:extLst>
      <p:ext uri="{BB962C8B-B14F-4D97-AF65-F5344CB8AC3E}">
        <p14:creationId xmlns:p14="http://schemas.microsoft.com/office/powerpoint/2010/main" val="11808982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0E2CE-D880-8449-B507-73D2A0793BF7}" type="slidenum">
              <a:rPr lang="en-US" smtClean="0"/>
              <a:t>1</a:t>
            </a:fld>
            <a:endParaRPr lang="en-US"/>
          </a:p>
        </p:txBody>
      </p:sp>
    </p:spTree>
    <p:extLst>
      <p:ext uri="{BB962C8B-B14F-4D97-AF65-F5344CB8AC3E}">
        <p14:creationId xmlns:p14="http://schemas.microsoft.com/office/powerpoint/2010/main" val="42874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the reconciliation process</a:t>
            </a:r>
          </a:p>
        </p:txBody>
      </p:sp>
      <p:sp>
        <p:nvSpPr>
          <p:cNvPr id="4" name="Slide Number Placeholder 3"/>
          <p:cNvSpPr>
            <a:spLocks noGrp="1"/>
          </p:cNvSpPr>
          <p:nvPr>
            <p:ph type="sldNum" sz="quarter" idx="10"/>
          </p:nvPr>
        </p:nvSpPr>
        <p:spPr/>
        <p:txBody>
          <a:bodyPr/>
          <a:lstStyle/>
          <a:p>
            <a:fld id="{4540E2CE-D880-8449-B507-73D2A0793BF7}" type="slidenum">
              <a:rPr lang="en-US" smtClean="0"/>
              <a:t>10</a:t>
            </a:fld>
            <a:endParaRPr lang="en-US"/>
          </a:p>
        </p:txBody>
      </p:sp>
    </p:spTree>
    <p:extLst>
      <p:ext uri="{BB962C8B-B14F-4D97-AF65-F5344CB8AC3E}">
        <p14:creationId xmlns:p14="http://schemas.microsoft.com/office/powerpoint/2010/main" val="2816807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0E2CE-D880-8449-B507-73D2A0793BF7}" type="slidenum">
              <a:rPr lang="en-US" smtClean="0"/>
              <a:t>11</a:t>
            </a:fld>
            <a:endParaRPr lang="en-US"/>
          </a:p>
        </p:txBody>
      </p:sp>
    </p:spTree>
    <p:extLst>
      <p:ext uri="{BB962C8B-B14F-4D97-AF65-F5344CB8AC3E}">
        <p14:creationId xmlns:p14="http://schemas.microsoft.com/office/powerpoint/2010/main" val="1877926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FTPS/SFTP</a:t>
            </a:r>
          </a:p>
          <a:p>
            <a:endParaRPr lang="en-US" dirty="0"/>
          </a:p>
          <a:p>
            <a:r>
              <a:rPr lang="en-US" dirty="0"/>
              <a:t>Talk to PGP</a:t>
            </a:r>
          </a:p>
          <a:p>
            <a:endParaRPr lang="en-US" dirty="0"/>
          </a:p>
          <a:p>
            <a:r>
              <a:rPr lang="en-US" dirty="0"/>
              <a:t>Talk to Job Manager</a:t>
            </a:r>
          </a:p>
        </p:txBody>
      </p:sp>
      <p:sp>
        <p:nvSpPr>
          <p:cNvPr id="4" name="Slide Number Placeholder 3"/>
          <p:cNvSpPr>
            <a:spLocks noGrp="1"/>
          </p:cNvSpPr>
          <p:nvPr>
            <p:ph type="sldNum" sz="quarter" idx="10"/>
          </p:nvPr>
        </p:nvSpPr>
        <p:spPr/>
        <p:txBody>
          <a:bodyPr/>
          <a:lstStyle/>
          <a:p>
            <a:fld id="{4540E2CE-D880-8449-B507-73D2A0793BF7}" type="slidenum">
              <a:rPr lang="en-US" smtClean="0"/>
              <a:t>12</a:t>
            </a:fld>
            <a:endParaRPr lang="en-US"/>
          </a:p>
        </p:txBody>
      </p:sp>
    </p:spTree>
    <p:extLst>
      <p:ext uri="{BB962C8B-B14F-4D97-AF65-F5344CB8AC3E}">
        <p14:creationId xmlns:p14="http://schemas.microsoft.com/office/powerpoint/2010/main" val="3394895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0E2CE-D880-8449-B507-73D2A0793BF7}" type="slidenum">
              <a:rPr lang="en-US" smtClean="0"/>
              <a:t>13</a:t>
            </a:fld>
            <a:endParaRPr lang="en-US"/>
          </a:p>
        </p:txBody>
      </p:sp>
    </p:spTree>
    <p:extLst>
      <p:ext uri="{BB962C8B-B14F-4D97-AF65-F5344CB8AC3E}">
        <p14:creationId xmlns:p14="http://schemas.microsoft.com/office/powerpoint/2010/main" val="1886835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0E2CE-D880-8449-B507-73D2A0793BF7}" type="slidenum">
              <a:rPr lang="en-US" smtClean="0"/>
              <a:t>14</a:t>
            </a:fld>
            <a:endParaRPr lang="en-US"/>
          </a:p>
        </p:txBody>
      </p:sp>
    </p:spTree>
    <p:extLst>
      <p:ext uri="{BB962C8B-B14F-4D97-AF65-F5344CB8AC3E}">
        <p14:creationId xmlns:p14="http://schemas.microsoft.com/office/powerpoint/2010/main" val="3039208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0E2CE-D880-8449-B507-73D2A0793BF7}" type="slidenum">
              <a:rPr lang="en-US" smtClean="0"/>
              <a:t>15</a:t>
            </a:fld>
            <a:endParaRPr lang="en-US"/>
          </a:p>
        </p:txBody>
      </p:sp>
    </p:spTree>
    <p:extLst>
      <p:ext uri="{BB962C8B-B14F-4D97-AF65-F5344CB8AC3E}">
        <p14:creationId xmlns:p14="http://schemas.microsoft.com/office/powerpoint/2010/main" val="2614219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0E2CE-D880-8449-B507-73D2A0793BF7}" type="slidenum">
              <a:rPr lang="en-US" smtClean="0"/>
              <a:t>16</a:t>
            </a:fld>
            <a:endParaRPr lang="en-US"/>
          </a:p>
        </p:txBody>
      </p:sp>
    </p:spTree>
    <p:extLst>
      <p:ext uri="{BB962C8B-B14F-4D97-AF65-F5344CB8AC3E}">
        <p14:creationId xmlns:p14="http://schemas.microsoft.com/office/powerpoint/2010/main" val="441736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0E2CE-D880-8449-B507-73D2A0793BF7}" type="slidenum">
              <a:rPr lang="en-US" smtClean="0"/>
              <a:t>17</a:t>
            </a:fld>
            <a:endParaRPr lang="en-US"/>
          </a:p>
        </p:txBody>
      </p:sp>
    </p:spTree>
    <p:extLst>
      <p:ext uri="{BB962C8B-B14F-4D97-AF65-F5344CB8AC3E}">
        <p14:creationId xmlns:p14="http://schemas.microsoft.com/office/powerpoint/2010/main" val="1686800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0E2CE-D880-8449-B507-73D2A0793BF7}" type="slidenum">
              <a:rPr lang="en-US" smtClean="0"/>
              <a:t>18</a:t>
            </a:fld>
            <a:endParaRPr lang="en-US"/>
          </a:p>
        </p:txBody>
      </p:sp>
    </p:spTree>
    <p:extLst>
      <p:ext uri="{BB962C8B-B14F-4D97-AF65-F5344CB8AC3E}">
        <p14:creationId xmlns:p14="http://schemas.microsoft.com/office/powerpoint/2010/main" val="2091153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0E2CE-D880-8449-B507-73D2A0793BF7}" type="slidenum">
              <a:rPr lang="en-US" smtClean="0"/>
              <a:t>19</a:t>
            </a:fld>
            <a:endParaRPr lang="en-US"/>
          </a:p>
        </p:txBody>
      </p:sp>
    </p:spTree>
    <p:extLst>
      <p:ext uri="{BB962C8B-B14F-4D97-AF65-F5344CB8AC3E}">
        <p14:creationId xmlns:p14="http://schemas.microsoft.com/office/powerpoint/2010/main" val="3197967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outsourcing solution for placing accounts out for collections</a:t>
            </a:r>
          </a:p>
        </p:txBody>
      </p:sp>
      <p:sp>
        <p:nvSpPr>
          <p:cNvPr id="4" name="Slide Number Placeholder 3"/>
          <p:cNvSpPr>
            <a:spLocks noGrp="1"/>
          </p:cNvSpPr>
          <p:nvPr>
            <p:ph type="sldNum" sz="quarter" idx="10"/>
          </p:nvPr>
        </p:nvSpPr>
        <p:spPr/>
        <p:txBody>
          <a:bodyPr/>
          <a:lstStyle/>
          <a:p>
            <a:fld id="{4540E2CE-D880-8449-B507-73D2A0793BF7}" type="slidenum">
              <a:rPr lang="en-US" smtClean="0"/>
              <a:t>2</a:t>
            </a:fld>
            <a:endParaRPr lang="en-US"/>
          </a:p>
        </p:txBody>
      </p:sp>
    </p:spTree>
    <p:extLst>
      <p:ext uri="{BB962C8B-B14F-4D97-AF65-F5344CB8AC3E}">
        <p14:creationId xmlns:p14="http://schemas.microsoft.com/office/powerpoint/2010/main" val="2197315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0E2CE-D880-8449-B507-73D2A0793BF7}" type="slidenum">
              <a:rPr lang="en-US" smtClean="0"/>
              <a:t>20</a:t>
            </a:fld>
            <a:endParaRPr lang="en-US"/>
          </a:p>
        </p:txBody>
      </p:sp>
    </p:spTree>
    <p:extLst>
      <p:ext uri="{BB962C8B-B14F-4D97-AF65-F5344CB8AC3E}">
        <p14:creationId xmlns:p14="http://schemas.microsoft.com/office/powerpoint/2010/main" val="223958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Outsourcing of debt collection is a standard practice in use by many organizations as the total solution for collection and recovery of debts or in a hybrid model where some accounts are handled internally and some are sent to outside partners.</a:t>
            </a:r>
          </a:p>
          <a:p>
            <a:endParaRPr lang="en-US" dirty="0"/>
          </a:p>
          <a:p>
            <a:r>
              <a:rPr lang="en-US" dirty="0"/>
              <a:t>Single and multi-tier strategies may be used when outsourcing however the basic requirements for data exchange and updates remain the same. </a:t>
            </a:r>
          </a:p>
          <a:p>
            <a:endParaRPr lang="en-US" dirty="0"/>
          </a:p>
          <a:p>
            <a:r>
              <a:rPr lang="en-US" dirty="0"/>
              <a:t>Organizations look to route the right accounts to the right partners be that based upon historical performance or the state or type of account. For example handling bankruptcy or deceased accounts.</a:t>
            </a:r>
          </a:p>
          <a:p>
            <a:endParaRPr lang="en-US" dirty="0"/>
          </a:p>
          <a:p>
            <a:r>
              <a:rPr lang="en-US" dirty="0"/>
              <a:t>From both a compliance and collections perspective data accuracy, integrity and currency are of utmost importance and as such the volume of files and transmission frequencies can place a high demand on resources within an organization.</a:t>
            </a:r>
          </a:p>
        </p:txBody>
      </p:sp>
      <p:sp>
        <p:nvSpPr>
          <p:cNvPr id="4" name="Slide Number Placeholder 3"/>
          <p:cNvSpPr>
            <a:spLocks noGrp="1"/>
          </p:cNvSpPr>
          <p:nvPr>
            <p:ph type="sldNum" sz="quarter" idx="10"/>
          </p:nvPr>
        </p:nvSpPr>
        <p:spPr/>
        <p:txBody>
          <a:bodyPr/>
          <a:lstStyle/>
          <a:p>
            <a:fld id="{4540E2CE-D880-8449-B507-73D2A0793BF7}" type="slidenum">
              <a:rPr lang="en-US" smtClean="0"/>
              <a:t>3</a:t>
            </a:fld>
            <a:endParaRPr lang="en-US"/>
          </a:p>
        </p:txBody>
      </p:sp>
    </p:spTree>
    <p:extLst>
      <p:ext uri="{BB962C8B-B14F-4D97-AF65-F5344CB8AC3E}">
        <p14:creationId xmlns:p14="http://schemas.microsoft.com/office/powerpoint/2010/main" val="3968844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identifying what accounts need to go to which organization based upon type, age, balance and state</a:t>
            </a:r>
          </a:p>
          <a:p>
            <a:endParaRPr lang="en-US" dirty="0"/>
          </a:p>
          <a:p>
            <a:r>
              <a:rPr lang="en-US" dirty="0"/>
              <a:t>Talk to ability to understand how your vendors are performing</a:t>
            </a:r>
          </a:p>
        </p:txBody>
      </p:sp>
      <p:sp>
        <p:nvSpPr>
          <p:cNvPr id="4" name="Slide Number Placeholder 3"/>
          <p:cNvSpPr>
            <a:spLocks noGrp="1"/>
          </p:cNvSpPr>
          <p:nvPr>
            <p:ph type="sldNum" sz="quarter" idx="10"/>
          </p:nvPr>
        </p:nvSpPr>
        <p:spPr/>
        <p:txBody>
          <a:bodyPr/>
          <a:lstStyle/>
          <a:p>
            <a:fld id="{4540E2CE-D880-8449-B507-73D2A0793BF7}" type="slidenum">
              <a:rPr lang="en-US" smtClean="0"/>
              <a:t>4</a:t>
            </a:fld>
            <a:endParaRPr lang="en-US"/>
          </a:p>
        </p:txBody>
      </p:sp>
    </p:spTree>
    <p:extLst>
      <p:ext uri="{BB962C8B-B14F-4D97-AF65-F5344CB8AC3E}">
        <p14:creationId xmlns:p14="http://schemas.microsoft.com/office/powerpoint/2010/main" val="504317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selection and transfer</a:t>
            </a:r>
          </a:p>
          <a:p>
            <a:endParaRPr lang="en-US" dirty="0"/>
          </a:p>
          <a:p>
            <a:r>
              <a:rPr lang="en-US" dirty="0"/>
              <a:t>Talk to reconciliation</a:t>
            </a:r>
          </a:p>
          <a:p>
            <a:endParaRPr lang="en-US" dirty="0"/>
          </a:p>
          <a:p>
            <a:r>
              <a:rPr lang="en-US" dirty="0"/>
              <a:t>Talk to data updates</a:t>
            </a:r>
          </a:p>
        </p:txBody>
      </p:sp>
      <p:sp>
        <p:nvSpPr>
          <p:cNvPr id="4" name="Slide Number Placeholder 3"/>
          <p:cNvSpPr>
            <a:spLocks noGrp="1"/>
          </p:cNvSpPr>
          <p:nvPr>
            <p:ph type="sldNum" sz="quarter" idx="10"/>
          </p:nvPr>
        </p:nvSpPr>
        <p:spPr/>
        <p:txBody>
          <a:bodyPr/>
          <a:lstStyle/>
          <a:p>
            <a:fld id="{4540E2CE-D880-8449-B507-73D2A0793BF7}" type="slidenum">
              <a:rPr lang="en-US" smtClean="0"/>
              <a:t>5</a:t>
            </a:fld>
            <a:endParaRPr lang="en-US"/>
          </a:p>
        </p:txBody>
      </p:sp>
    </p:spTree>
    <p:extLst>
      <p:ext uri="{BB962C8B-B14F-4D97-AF65-F5344CB8AC3E}">
        <p14:creationId xmlns:p14="http://schemas.microsoft.com/office/powerpoint/2010/main" val="325205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account flows from agency to agency</a:t>
            </a:r>
          </a:p>
          <a:p>
            <a:endParaRPr lang="en-US" dirty="0"/>
          </a:p>
          <a:p>
            <a:r>
              <a:rPr lang="en-US" dirty="0"/>
              <a:t>Talk to performance reporting</a:t>
            </a:r>
          </a:p>
        </p:txBody>
      </p:sp>
      <p:sp>
        <p:nvSpPr>
          <p:cNvPr id="4" name="Slide Number Placeholder 3"/>
          <p:cNvSpPr>
            <a:spLocks noGrp="1"/>
          </p:cNvSpPr>
          <p:nvPr>
            <p:ph type="sldNum" sz="quarter" idx="10"/>
          </p:nvPr>
        </p:nvSpPr>
        <p:spPr/>
        <p:txBody>
          <a:bodyPr/>
          <a:lstStyle/>
          <a:p>
            <a:fld id="{4540E2CE-D880-8449-B507-73D2A0793BF7}" type="slidenum">
              <a:rPr lang="en-US" smtClean="0"/>
              <a:t>6</a:t>
            </a:fld>
            <a:endParaRPr lang="en-US"/>
          </a:p>
        </p:txBody>
      </p:sp>
    </p:spTree>
    <p:extLst>
      <p:ext uri="{BB962C8B-B14F-4D97-AF65-F5344CB8AC3E}">
        <p14:creationId xmlns:p14="http://schemas.microsoft.com/office/powerpoint/2010/main" val="4111753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40E2CE-D880-8449-B507-73D2A0793BF7}" type="slidenum">
              <a:rPr lang="en-US" smtClean="0"/>
              <a:t>7</a:t>
            </a:fld>
            <a:endParaRPr lang="en-US"/>
          </a:p>
        </p:txBody>
      </p:sp>
    </p:spTree>
    <p:extLst>
      <p:ext uri="{BB962C8B-B14F-4D97-AF65-F5344CB8AC3E}">
        <p14:creationId xmlns:p14="http://schemas.microsoft.com/office/powerpoint/2010/main" val="70565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Account Analysis</a:t>
            </a:r>
          </a:p>
          <a:p>
            <a:endParaRPr lang="en-US" dirty="0"/>
          </a:p>
          <a:p>
            <a:r>
              <a:rPr lang="en-US" dirty="0"/>
              <a:t>Talk to Workflow</a:t>
            </a:r>
          </a:p>
          <a:p>
            <a:endParaRPr lang="en-US" dirty="0"/>
          </a:p>
          <a:p>
            <a:r>
              <a:rPr lang="en-US" dirty="0"/>
              <a:t>Talk to fully performance reporting capabilities and dashboards</a:t>
            </a:r>
          </a:p>
        </p:txBody>
      </p:sp>
      <p:sp>
        <p:nvSpPr>
          <p:cNvPr id="4" name="Slide Number Placeholder 3"/>
          <p:cNvSpPr>
            <a:spLocks noGrp="1"/>
          </p:cNvSpPr>
          <p:nvPr>
            <p:ph type="sldNum" sz="quarter" idx="10"/>
          </p:nvPr>
        </p:nvSpPr>
        <p:spPr/>
        <p:txBody>
          <a:bodyPr/>
          <a:lstStyle/>
          <a:p>
            <a:fld id="{4540E2CE-D880-8449-B507-73D2A0793BF7}" type="slidenum">
              <a:rPr lang="en-US" smtClean="0"/>
              <a:t>8</a:t>
            </a:fld>
            <a:endParaRPr lang="en-US"/>
          </a:p>
        </p:txBody>
      </p:sp>
    </p:spTree>
    <p:extLst>
      <p:ext uri="{BB962C8B-B14F-4D97-AF65-F5344CB8AC3E}">
        <p14:creationId xmlns:p14="http://schemas.microsoft.com/office/powerpoint/2010/main" val="218221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to standard exchanges</a:t>
            </a:r>
          </a:p>
          <a:p>
            <a:endParaRPr lang="en-US" dirty="0"/>
          </a:p>
          <a:p>
            <a:r>
              <a:rPr lang="en-US" dirty="0"/>
              <a:t>Talk to request / response and how all is logged and worked</a:t>
            </a:r>
          </a:p>
        </p:txBody>
      </p:sp>
      <p:sp>
        <p:nvSpPr>
          <p:cNvPr id="4" name="Slide Number Placeholder 3"/>
          <p:cNvSpPr>
            <a:spLocks noGrp="1"/>
          </p:cNvSpPr>
          <p:nvPr>
            <p:ph type="sldNum" sz="quarter" idx="10"/>
          </p:nvPr>
        </p:nvSpPr>
        <p:spPr/>
        <p:txBody>
          <a:bodyPr/>
          <a:lstStyle/>
          <a:p>
            <a:fld id="{4540E2CE-D880-8449-B507-73D2A0793BF7}" type="slidenum">
              <a:rPr lang="en-US" smtClean="0"/>
              <a:t>9</a:t>
            </a:fld>
            <a:endParaRPr lang="en-US"/>
          </a:p>
        </p:txBody>
      </p:sp>
    </p:spTree>
    <p:extLst>
      <p:ext uri="{BB962C8B-B14F-4D97-AF65-F5344CB8AC3E}">
        <p14:creationId xmlns:p14="http://schemas.microsoft.com/office/powerpoint/2010/main" val="2396433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 Warm Red">
    <p:bg>
      <p:bgPr>
        <a:solidFill>
          <a:srgbClr val="FF4F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841773"/>
            <a:ext cx="8458200" cy="1729978"/>
          </a:xfrm>
        </p:spPr>
        <p:txBody>
          <a:bodyPr anchor="b">
            <a:normAutofit/>
          </a:bodyPr>
          <a:lstStyle>
            <a:lvl1pPr algn="l">
              <a:defRPr sz="45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42899" y="2576614"/>
            <a:ext cx="8458202" cy="1729978"/>
          </a:xfrm>
        </p:spPr>
        <p:txBody>
          <a:bodyPr/>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318" y="4155147"/>
            <a:ext cx="1701579" cy="740755"/>
          </a:xfrm>
          <a:prstGeom prst="rect">
            <a:avLst/>
          </a:prstGeom>
        </p:spPr>
      </p:pic>
    </p:spTree>
    <p:extLst>
      <p:ext uri="{BB962C8B-B14F-4D97-AF65-F5344CB8AC3E}">
        <p14:creationId xmlns:p14="http://schemas.microsoft.com/office/powerpoint/2010/main" val="7489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Title (Chapter)">
    <p:bg>
      <p:bgPr>
        <a:solidFill>
          <a:srgbClr val="5D3E5D"/>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20000"/>
            <a:biLevel thresh="75000"/>
            <a:extLst>
              <a:ext uri="{28A0092B-C50C-407E-A947-70E740481C1C}">
                <a14:useLocalDpi xmlns:a14="http://schemas.microsoft.com/office/drawing/2010/main" val="0"/>
              </a:ext>
            </a:extLst>
          </a:blip>
          <a:srcRect t="3582" r="4999" b="23436"/>
          <a:stretch/>
        </p:blipFill>
        <p:spPr>
          <a:xfrm>
            <a:off x="4572000" y="0"/>
            <a:ext cx="4572000" cy="5143500"/>
          </a:xfrm>
          <a:prstGeom prst="rect">
            <a:avLst/>
          </a:prstGeom>
        </p:spPr>
      </p:pic>
      <p:sp>
        <p:nvSpPr>
          <p:cNvPr id="8" name="Title 1"/>
          <p:cNvSpPr>
            <a:spLocks noGrp="1"/>
          </p:cNvSpPr>
          <p:nvPr>
            <p:ph type="ctrTitle"/>
          </p:nvPr>
        </p:nvSpPr>
        <p:spPr>
          <a:xfrm>
            <a:off x="342900" y="841773"/>
            <a:ext cx="8458201" cy="1729978"/>
          </a:xfrm>
        </p:spPr>
        <p:txBody>
          <a:bodyPr anchor="b">
            <a:normAutofit/>
          </a:bodyPr>
          <a:lstStyle>
            <a:lvl1pPr algn="l">
              <a:defRPr sz="4500" spc="-188" baseline="0">
                <a:solidFill>
                  <a:schemeClr val="bg1"/>
                </a:solidFill>
                <a:latin typeface="+mn-lt"/>
              </a:defRPr>
            </a:lvl1pPr>
          </a:lstStyle>
          <a:p>
            <a:r>
              <a:rPr lang="en-US"/>
              <a:t>Click to edit Master title style</a:t>
            </a:r>
            <a:endParaRPr lang="en-US" dirty="0"/>
          </a:p>
        </p:txBody>
      </p:sp>
      <p:sp>
        <p:nvSpPr>
          <p:cNvPr id="9" name="Subtitle 2"/>
          <p:cNvSpPr>
            <a:spLocks noGrp="1"/>
          </p:cNvSpPr>
          <p:nvPr>
            <p:ph type="subTitle" idx="1"/>
          </p:nvPr>
        </p:nvSpPr>
        <p:spPr>
          <a:xfrm>
            <a:off x="342900" y="2576614"/>
            <a:ext cx="8458201" cy="1729978"/>
          </a:xfrm>
        </p:spPr>
        <p:txBody>
          <a:bodyPr/>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18" y="4155147"/>
            <a:ext cx="1701579" cy="740755"/>
          </a:xfrm>
          <a:prstGeom prst="rect">
            <a:avLst/>
          </a:prstGeom>
        </p:spPr>
      </p:pic>
    </p:spTree>
    <p:extLst>
      <p:ext uri="{BB962C8B-B14F-4D97-AF65-F5344CB8AC3E}">
        <p14:creationId xmlns:p14="http://schemas.microsoft.com/office/powerpoint/2010/main" val="1887967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ransition Title (Chapter)">
    <p:bg>
      <p:bgPr>
        <a:solidFill>
          <a:srgbClr val="FF4F1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20000"/>
            <a:biLevel thresh="75000"/>
            <a:extLst>
              <a:ext uri="{28A0092B-C50C-407E-A947-70E740481C1C}">
                <a14:useLocalDpi xmlns:a14="http://schemas.microsoft.com/office/drawing/2010/main" val="0"/>
              </a:ext>
            </a:extLst>
          </a:blip>
          <a:srcRect t="3582" r="4999" b="23436"/>
          <a:stretch/>
        </p:blipFill>
        <p:spPr>
          <a:xfrm>
            <a:off x="4572000" y="0"/>
            <a:ext cx="4572000" cy="5143500"/>
          </a:xfrm>
          <a:prstGeom prst="rect">
            <a:avLst/>
          </a:prstGeom>
        </p:spPr>
      </p:pic>
      <p:sp>
        <p:nvSpPr>
          <p:cNvPr id="8" name="Title 1"/>
          <p:cNvSpPr>
            <a:spLocks noGrp="1"/>
          </p:cNvSpPr>
          <p:nvPr>
            <p:ph type="ctrTitle"/>
          </p:nvPr>
        </p:nvSpPr>
        <p:spPr>
          <a:xfrm>
            <a:off x="342900" y="841773"/>
            <a:ext cx="8458201" cy="1729978"/>
          </a:xfrm>
        </p:spPr>
        <p:txBody>
          <a:bodyPr anchor="b">
            <a:normAutofit/>
          </a:bodyPr>
          <a:lstStyle>
            <a:lvl1pPr algn="l">
              <a:defRPr sz="4500" spc="-188" baseline="0">
                <a:solidFill>
                  <a:schemeClr val="bg1"/>
                </a:solidFill>
                <a:latin typeface="+mn-lt"/>
              </a:defRPr>
            </a:lvl1pPr>
          </a:lstStyle>
          <a:p>
            <a:r>
              <a:rPr lang="en-US"/>
              <a:t>Click to edit Master title style</a:t>
            </a:r>
            <a:endParaRPr lang="en-US" dirty="0"/>
          </a:p>
        </p:txBody>
      </p:sp>
      <p:sp>
        <p:nvSpPr>
          <p:cNvPr id="9" name="Subtitle 2"/>
          <p:cNvSpPr>
            <a:spLocks noGrp="1"/>
          </p:cNvSpPr>
          <p:nvPr>
            <p:ph type="subTitle" idx="1"/>
          </p:nvPr>
        </p:nvSpPr>
        <p:spPr>
          <a:xfrm>
            <a:off x="342900" y="2576614"/>
            <a:ext cx="8458201" cy="1729978"/>
          </a:xfrm>
        </p:spPr>
        <p:txBody>
          <a:bodyPr/>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18" y="4155147"/>
            <a:ext cx="1701579" cy="740755"/>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spcCol="360000"/>
          <a:lstStyle>
            <a:lvl1pPr>
              <a:lnSpc>
                <a:spcPct val="100000"/>
              </a:lnSpc>
              <a:spcBef>
                <a:spcPts val="75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481600" y="4707467"/>
            <a:ext cx="1624520" cy="229026"/>
          </a:xfrm>
        </p:spPr>
        <p:txBody>
          <a:bodyPr lIns="0" tIns="0" rIns="0" bIns="0" anchor="t" anchorCtr="0"/>
          <a:lstStyle/>
          <a:p>
            <a:r>
              <a:rPr lang="en-US" dirty="0"/>
              <a:t>Genesys confidential and proprietary information. Unauthorized disclosure is prohibited.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30" y="4485632"/>
            <a:ext cx="1311326" cy="570864"/>
          </a:xfrm>
          <a:prstGeom prst="rect">
            <a:avLst/>
          </a:prstGeom>
        </p:spPr>
      </p:pic>
      <p:sp>
        <p:nvSpPr>
          <p:cNvPr id="8" name="Slide Number Placeholder 5"/>
          <p:cNvSpPr>
            <a:spLocks noGrp="1"/>
          </p:cNvSpPr>
          <p:nvPr>
            <p:ph type="sldNum" sz="quarter" idx="4"/>
          </p:nvPr>
        </p:nvSpPr>
        <p:spPr>
          <a:xfrm>
            <a:off x="6890147" y="4662649"/>
            <a:ext cx="1910954" cy="273844"/>
          </a:xfrm>
          <a:prstGeom prst="rect">
            <a:avLst/>
          </a:prstGeom>
        </p:spPr>
        <p:txBody>
          <a:bodyPr vert="horz" lIns="90000" tIns="45720" rIns="0" bIns="45720" rtlCol="0" anchor="ctr"/>
          <a:lstStyle>
            <a:lvl1pPr algn="r">
              <a:defRPr sz="750">
                <a:solidFill>
                  <a:schemeClr val="tx1">
                    <a:tint val="75000"/>
                  </a:schemeClr>
                </a:solidFill>
              </a:defRPr>
            </a:lvl1pPr>
          </a:lstStyle>
          <a:p>
            <a:fld id="{20CFEDCE-3BD6-9940-A642-E28DD407BF5F}" type="slidenum">
              <a:rPr lang="en-US" smtClean="0"/>
              <a:pPr/>
              <a:t>‹#›</a:t>
            </a:fld>
            <a:endParaRPr lang="en-US" dirty="0"/>
          </a:p>
        </p:txBody>
      </p:sp>
    </p:spTree>
    <p:extLst>
      <p:ext uri="{BB962C8B-B14F-4D97-AF65-F5344CB8AC3E}">
        <p14:creationId xmlns:p14="http://schemas.microsoft.com/office/powerpoint/2010/main" val="415555072"/>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168004"/>
            <a:ext cx="4121269" cy="32944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4143" y="1168004"/>
            <a:ext cx="4116958" cy="32944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6890147" y="4662649"/>
            <a:ext cx="1910954" cy="273844"/>
          </a:xfrm>
        </p:spPr>
        <p:txBody>
          <a:bodyPr/>
          <a:lstStyle/>
          <a:p>
            <a:fld id="{20CFEDCE-3BD6-9940-A642-E28DD407BF5F}" type="slidenum">
              <a:rPr lang="en-US" smtClean="0"/>
              <a:t>‹#›</a:t>
            </a:fld>
            <a:endParaRPr lang="en-US"/>
          </a:p>
        </p:txBody>
      </p:sp>
      <p:sp>
        <p:nvSpPr>
          <p:cNvPr id="11" name="Footer Placeholder 4"/>
          <p:cNvSpPr>
            <a:spLocks noGrp="1"/>
          </p:cNvSpPr>
          <p:nvPr>
            <p:ph type="ftr" sz="quarter" idx="11"/>
          </p:nvPr>
        </p:nvSpPr>
        <p:spPr>
          <a:xfrm>
            <a:off x="1481600" y="4707467"/>
            <a:ext cx="1624520" cy="229026"/>
          </a:xfrm>
        </p:spPr>
        <p:txBody>
          <a:bodyPr lIns="0" tIns="0" rIns="0" bIns="0" anchor="t" anchorCtr="0"/>
          <a:lstStyle/>
          <a:p>
            <a:r>
              <a:rPr lang="en-US" dirty="0"/>
              <a:t>Genesys confidential and proprietary information. Unauthorized disclosure is prohibited.</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30" y="4485632"/>
            <a:ext cx="1311326" cy="570864"/>
          </a:xfrm>
          <a:prstGeom prst="rect">
            <a:avLst/>
          </a:prstGeom>
        </p:spPr>
      </p:pic>
    </p:spTree>
    <p:extLst>
      <p:ext uri="{BB962C8B-B14F-4D97-AF65-F5344CB8AC3E}">
        <p14:creationId xmlns:p14="http://schemas.microsoft.com/office/powerpoint/2010/main" val="4843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14325"/>
            <a:ext cx="8458200" cy="929879"/>
          </a:xfrm>
        </p:spPr>
        <p:txBody>
          <a:bodyPr/>
          <a:lstStyle/>
          <a:p>
            <a:r>
              <a:rPr lang="en-US"/>
              <a:t>Click to edit Master title style</a:t>
            </a:r>
          </a:p>
        </p:txBody>
      </p:sp>
      <p:sp>
        <p:nvSpPr>
          <p:cNvPr id="3" name="Text Placeholder 2"/>
          <p:cNvSpPr>
            <a:spLocks noGrp="1"/>
          </p:cNvSpPr>
          <p:nvPr>
            <p:ph type="body" idx="1"/>
          </p:nvPr>
        </p:nvSpPr>
        <p:spPr>
          <a:xfrm>
            <a:off x="342900" y="1260872"/>
            <a:ext cx="4108889"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878807"/>
            <a:ext cx="4108889" cy="2583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82358" y="1260872"/>
            <a:ext cx="411874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82358" y="1878807"/>
            <a:ext cx="4118742" cy="2583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6890147" y="4662649"/>
            <a:ext cx="1910954" cy="273844"/>
          </a:xfrm>
        </p:spPr>
        <p:txBody>
          <a:bodyPr/>
          <a:lstStyle/>
          <a:p>
            <a:fld id="{20CFEDCE-3BD6-9940-A642-E28DD407BF5F}" type="slidenum">
              <a:rPr lang="en-US" smtClean="0"/>
              <a:t>‹#›</a:t>
            </a:fld>
            <a:endParaRPr lang="en-US"/>
          </a:p>
        </p:txBody>
      </p:sp>
      <p:sp>
        <p:nvSpPr>
          <p:cNvPr id="11" name="Footer Placeholder 4"/>
          <p:cNvSpPr>
            <a:spLocks noGrp="1"/>
          </p:cNvSpPr>
          <p:nvPr>
            <p:ph type="ftr" sz="quarter" idx="11"/>
          </p:nvPr>
        </p:nvSpPr>
        <p:spPr>
          <a:xfrm>
            <a:off x="1481600" y="4707467"/>
            <a:ext cx="1624520" cy="229026"/>
          </a:xfrm>
        </p:spPr>
        <p:txBody>
          <a:bodyPr lIns="0" tIns="0" rIns="0" bIns="0" anchor="t" anchorCtr="0"/>
          <a:lstStyle/>
          <a:p>
            <a:r>
              <a:rPr lang="en-US" dirty="0"/>
              <a:t>Genesys confidential and proprietary information. Unauthorized disclosure is prohibited.</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30" y="4485632"/>
            <a:ext cx="1311326" cy="570864"/>
          </a:xfrm>
          <a:prstGeom prst="rect">
            <a:avLst/>
          </a:prstGeom>
        </p:spPr>
      </p:pic>
    </p:spTree>
    <p:extLst>
      <p:ext uri="{BB962C8B-B14F-4D97-AF65-F5344CB8AC3E}">
        <p14:creationId xmlns:p14="http://schemas.microsoft.com/office/powerpoint/2010/main" val="146759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 No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314325"/>
            <a:ext cx="4093097" cy="4148138"/>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6890147" y="4662649"/>
            <a:ext cx="1910954" cy="273844"/>
          </a:xfrm>
        </p:spPr>
        <p:txBody>
          <a:bodyPr/>
          <a:lstStyle/>
          <a:p>
            <a:fld id="{20CFEDCE-3BD6-9940-A642-E28DD407BF5F}" type="slidenum">
              <a:rPr lang="en-US" smtClean="0"/>
              <a:t>‹#›</a:t>
            </a:fld>
            <a:endParaRPr lang="en-US"/>
          </a:p>
        </p:txBody>
      </p:sp>
      <p:sp>
        <p:nvSpPr>
          <p:cNvPr id="10" name="Content Placeholder 2"/>
          <p:cNvSpPr>
            <a:spLocks noGrp="1"/>
          </p:cNvSpPr>
          <p:nvPr>
            <p:ph sz="half" idx="13"/>
          </p:nvPr>
        </p:nvSpPr>
        <p:spPr>
          <a:xfrm>
            <a:off x="4708003" y="314324"/>
            <a:ext cx="4093097" cy="4148139"/>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1481600" y="4707467"/>
            <a:ext cx="1624520" cy="229026"/>
          </a:xfrm>
        </p:spPr>
        <p:txBody>
          <a:bodyPr lIns="0" tIns="0" rIns="0" bIns="0" anchor="t" anchorCtr="0"/>
          <a:lstStyle/>
          <a:p>
            <a:r>
              <a:rPr lang="en-US" dirty="0"/>
              <a:t>Genesys confidential and proprietary information. Unauthorized disclosure is prohibited.</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30" y="4485632"/>
            <a:ext cx="1311326" cy="570864"/>
          </a:xfrm>
          <a:prstGeom prst="rect">
            <a:avLst/>
          </a:prstGeom>
        </p:spPr>
      </p:pic>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6890147" y="4662649"/>
            <a:ext cx="1910954" cy="273844"/>
          </a:xfrm>
        </p:spPr>
        <p:txBody>
          <a:bodyPr/>
          <a:lstStyle/>
          <a:p>
            <a:fld id="{20CFEDCE-3BD6-9940-A642-E28DD407BF5F}" type="slidenum">
              <a:rPr lang="en-US" smtClean="0"/>
              <a:t>‹#›</a:t>
            </a:fld>
            <a:endParaRPr lang="en-US"/>
          </a:p>
        </p:txBody>
      </p:sp>
      <p:sp>
        <p:nvSpPr>
          <p:cNvPr id="7" name="Footer Placeholder 4"/>
          <p:cNvSpPr>
            <a:spLocks noGrp="1"/>
          </p:cNvSpPr>
          <p:nvPr>
            <p:ph type="ftr" sz="quarter" idx="11"/>
          </p:nvPr>
        </p:nvSpPr>
        <p:spPr>
          <a:xfrm>
            <a:off x="1481600" y="4707467"/>
            <a:ext cx="1624520" cy="229026"/>
          </a:xfrm>
        </p:spPr>
        <p:txBody>
          <a:bodyPr lIns="0" tIns="0" rIns="0" bIns="0" anchor="t" anchorCtr="0"/>
          <a:lstStyle/>
          <a:p>
            <a:r>
              <a:rPr lang="en-US" dirty="0"/>
              <a:t>Genesys confidential and proprietary information. Unauthorized disclosure is prohibited.</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30" y="4485632"/>
            <a:ext cx="1311326" cy="570864"/>
          </a:xfrm>
          <a:prstGeom prst="rect">
            <a:avLst/>
          </a:prstGeom>
        </p:spPr>
      </p:pic>
    </p:spTree>
    <p:extLst>
      <p:ext uri="{BB962C8B-B14F-4D97-AF65-F5344CB8AC3E}">
        <p14:creationId xmlns:p14="http://schemas.microsoft.com/office/powerpoint/2010/main" val="1276160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90147" y="4662649"/>
            <a:ext cx="1910954" cy="273844"/>
          </a:xfrm>
        </p:spPr>
        <p:txBody>
          <a:bodyPr/>
          <a:lstStyle/>
          <a:p>
            <a:fld id="{20CFEDCE-3BD6-9940-A642-E28DD407BF5F}" type="slidenum">
              <a:rPr lang="en-US" smtClean="0"/>
              <a:t>‹#›</a:t>
            </a:fld>
            <a:endParaRPr lang="en-US"/>
          </a:p>
        </p:txBody>
      </p:sp>
      <p:sp>
        <p:nvSpPr>
          <p:cNvPr id="6" name="Footer Placeholder 4"/>
          <p:cNvSpPr>
            <a:spLocks noGrp="1"/>
          </p:cNvSpPr>
          <p:nvPr>
            <p:ph type="ftr" sz="quarter" idx="11"/>
          </p:nvPr>
        </p:nvSpPr>
        <p:spPr>
          <a:xfrm>
            <a:off x="1481600" y="4707467"/>
            <a:ext cx="1624520" cy="229026"/>
          </a:xfrm>
        </p:spPr>
        <p:txBody>
          <a:bodyPr lIns="0" tIns="0" rIns="0" bIns="0" anchor="t" anchorCtr="0"/>
          <a:lstStyle/>
          <a:p>
            <a:r>
              <a:rPr lang="en-US" dirty="0"/>
              <a:t>Genesys confidential and proprietary information. Unauthorized disclosure is prohibited.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30" y="4485632"/>
            <a:ext cx="1311326" cy="570864"/>
          </a:xfrm>
          <a:prstGeom prst="rect">
            <a:avLst/>
          </a:prstGeom>
        </p:spPr>
      </p:pic>
    </p:spTree>
    <p:extLst>
      <p:ext uri="{BB962C8B-B14F-4D97-AF65-F5344CB8AC3E}">
        <p14:creationId xmlns:p14="http://schemas.microsoft.com/office/powerpoint/2010/main" val="1507651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content - No Title">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342900" y="314325"/>
            <a:ext cx="8458201" cy="4148138"/>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1"/>
          </p:nvPr>
        </p:nvSpPr>
        <p:spPr>
          <a:xfrm>
            <a:off x="6890147" y="4662649"/>
            <a:ext cx="1910954" cy="273844"/>
          </a:xfrm>
        </p:spPr>
        <p:txBody>
          <a:bodyPr/>
          <a:lstStyle/>
          <a:p>
            <a:fld id="{20CFEDCE-3BD6-9940-A642-E28DD407BF5F}" type="slidenum">
              <a:rPr lang="en-US" smtClean="0"/>
              <a:t>‹#›</a:t>
            </a:fld>
            <a:endParaRPr lang="en-US" dirty="0"/>
          </a:p>
        </p:txBody>
      </p:sp>
      <p:sp>
        <p:nvSpPr>
          <p:cNvPr id="8" name="Footer Placeholder 4"/>
          <p:cNvSpPr>
            <a:spLocks noGrp="1"/>
          </p:cNvSpPr>
          <p:nvPr>
            <p:ph type="ftr" sz="quarter" idx="12"/>
          </p:nvPr>
        </p:nvSpPr>
        <p:spPr>
          <a:xfrm>
            <a:off x="1481600" y="4707467"/>
            <a:ext cx="1624520" cy="229026"/>
          </a:xfrm>
        </p:spPr>
        <p:txBody>
          <a:bodyPr lIns="0" tIns="0" rIns="0" bIns="0" anchor="t" anchorCtr="0"/>
          <a:lstStyle/>
          <a:p>
            <a:r>
              <a:rPr lang="en-US" dirty="0"/>
              <a:t>Genesys confidential and proprietary information. Unauthorized disclosure is prohibited.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30" y="4485632"/>
            <a:ext cx="1311326" cy="570864"/>
          </a:xfrm>
          <a:prstGeom prst="rect">
            <a:avLst/>
          </a:prstGeom>
        </p:spPr>
      </p:pic>
    </p:spTree>
    <p:extLst>
      <p:ext uri="{BB962C8B-B14F-4D97-AF65-F5344CB8AC3E}">
        <p14:creationId xmlns:p14="http://schemas.microsoft.com/office/powerpoint/2010/main" val="1417596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14325"/>
            <a:ext cx="3257550" cy="1228725"/>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14325"/>
            <a:ext cx="4913709" cy="414813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1543050"/>
            <a:ext cx="3257550" cy="291941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6890147" y="4662649"/>
            <a:ext cx="1910954" cy="273844"/>
          </a:xfrm>
        </p:spPr>
        <p:txBody>
          <a:bodyPr/>
          <a:lstStyle/>
          <a:p>
            <a:fld id="{20CFEDCE-3BD6-9940-A642-E28DD407BF5F}" type="slidenum">
              <a:rPr lang="en-US" smtClean="0"/>
              <a:t>‹#›</a:t>
            </a:fld>
            <a:endParaRPr lang="en-US"/>
          </a:p>
        </p:txBody>
      </p:sp>
      <p:sp>
        <p:nvSpPr>
          <p:cNvPr id="9" name="Footer Placeholder 4"/>
          <p:cNvSpPr>
            <a:spLocks noGrp="1"/>
          </p:cNvSpPr>
          <p:nvPr>
            <p:ph type="ftr" sz="quarter" idx="11"/>
          </p:nvPr>
        </p:nvSpPr>
        <p:spPr>
          <a:xfrm>
            <a:off x="1481600" y="4707467"/>
            <a:ext cx="1624520" cy="229026"/>
          </a:xfrm>
        </p:spPr>
        <p:txBody>
          <a:bodyPr lIns="0" tIns="0" rIns="0" bIns="0" anchor="t" anchorCtr="0"/>
          <a:lstStyle/>
          <a:p>
            <a:r>
              <a:rPr lang="en-US" dirty="0"/>
              <a:t>Genesys confidential and proprietary information. Unauthorized disclosure is prohibited.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30" y="4485632"/>
            <a:ext cx="1311326" cy="570864"/>
          </a:xfrm>
          <a:prstGeom prst="rect">
            <a:avLst/>
          </a:prstGeom>
        </p:spPr>
      </p:pic>
    </p:spTree>
    <p:extLst>
      <p:ext uri="{BB962C8B-B14F-4D97-AF65-F5344CB8AC3E}">
        <p14:creationId xmlns:p14="http://schemas.microsoft.com/office/powerpoint/2010/main" val="94410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1 - Dark">
    <p:bg>
      <p:bgPr>
        <a:solidFill>
          <a:srgbClr val="4E505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841773"/>
            <a:ext cx="8458201" cy="1729978"/>
          </a:xfrm>
        </p:spPr>
        <p:txBody>
          <a:bodyPr anchor="b">
            <a:normAutofit/>
          </a:bodyPr>
          <a:lstStyle>
            <a:lvl1pPr algn="l">
              <a:defRPr sz="4500" spc="-188" baseline="0">
                <a:solidFill>
                  <a:srgbClr val="FF4F1F"/>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42900" y="2576614"/>
            <a:ext cx="8458201" cy="1729978"/>
          </a:xfrm>
        </p:spPr>
        <p:txBody>
          <a:bodyPr/>
          <a:lstStyle>
            <a:lvl1pPr marL="0" indent="0" algn="l">
              <a:buNone/>
              <a:defRPr sz="1800" baseline="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996" y="4162541"/>
            <a:ext cx="1809934" cy="768317"/>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14325"/>
            <a:ext cx="3257550" cy="1228725"/>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314325"/>
            <a:ext cx="4913709" cy="414813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342900" y="1543050"/>
            <a:ext cx="3257550" cy="291941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a:xfrm>
            <a:off x="6890147" y="4662649"/>
            <a:ext cx="1910954" cy="273844"/>
          </a:xfrm>
        </p:spPr>
        <p:txBody>
          <a:bodyPr/>
          <a:lstStyle/>
          <a:p>
            <a:fld id="{20CFEDCE-3BD6-9940-A642-E28DD407BF5F}" type="slidenum">
              <a:rPr lang="en-US" smtClean="0"/>
              <a:t>‹#›</a:t>
            </a:fld>
            <a:endParaRPr lang="en-US"/>
          </a:p>
        </p:txBody>
      </p:sp>
      <p:sp>
        <p:nvSpPr>
          <p:cNvPr id="9" name="Footer Placeholder 4"/>
          <p:cNvSpPr>
            <a:spLocks noGrp="1"/>
          </p:cNvSpPr>
          <p:nvPr>
            <p:ph type="ftr" sz="quarter" idx="11"/>
          </p:nvPr>
        </p:nvSpPr>
        <p:spPr>
          <a:xfrm>
            <a:off x="1481600" y="4707467"/>
            <a:ext cx="1624520" cy="229026"/>
          </a:xfrm>
        </p:spPr>
        <p:txBody>
          <a:bodyPr lIns="0" tIns="0" rIns="0" bIns="0" anchor="t" anchorCtr="0"/>
          <a:lstStyle/>
          <a:p>
            <a:r>
              <a:rPr lang="en-US" dirty="0"/>
              <a:t>Genesys confidential and proprietary information. Unauthorized disclosure is prohibited.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30" y="4485632"/>
            <a:ext cx="1311326" cy="570864"/>
          </a:xfrm>
          <a:prstGeom prst="rect">
            <a:avLst/>
          </a:prstGeom>
        </p:spPr>
      </p:pic>
    </p:spTree>
    <p:extLst>
      <p:ext uri="{BB962C8B-B14F-4D97-AF65-F5344CB8AC3E}">
        <p14:creationId xmlns:p14="http://schemas.microsoft.com/office/powerpoint/2010/main" val="1885969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End Slide">
    <p:bg>
      <p:bgPr>
        <a:solidFill>
          <a:srgbClr val="FF4F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841773"/>
            <a:ext cx="8458200" cy="1729978"/>
          </a:xfrm>
        </p:spPr>
        <p:txBody>
          <a:bodyPr anchor="b">
            <a:normAutofit/>
          </a:bodyPr>
          <a:lstStyle>
            <a:lvl1pPr algn="l">
              <a:defRPr sz="45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42899" y="2576615"/>
            <a:ext cx="8458202" cy="1186872"/>
          </a:xfrm>
        </p:spPr>
        <p:txBody>
          <a:bodyPr/>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2"/>
          <p:cNvSpPr>
            <a:spLocks noGrp="1"/>
          </p:cNvSpPr>
          <p:nvPr>
            <p:ph type="ftr" sz="quarter" idx="10"/>
          </p:nvPr>
        </p:nvSpPr>
        <p:spPr>
          <a:xfrm>
            <a:off x="342900" y="4779382"/>
            <a:ext cx="1852613" cy="309401"/>
          </a:xfrm>
          <a:noFill/>
        </p:spPr>
        <p:txBody>
          <a:bodyPr lIns="0"/>
          <a:lstStyle>
            <a:lvl1pPr algn="l">
              <a:defRPr>
                <a:solidFill>
                  <a:schemeClr val="bg1"/>
                </a:solidFill>
              </a:defRPr>
            </a:lvl1pPr>
          </a:lstStyle>
          <a:p>
            <a:r>
              <a:rPr lang="en-US" dirty="0"/>
              <a:t>Genesys confidential and proprietary information. Unauthorized disclosure is prohibited. </a:t>
            </a:r>
          </a:p>
        </p:txBody>
      </p:sp>
      <p:sp>
        <p:nvSpPr>
          <p:cNvPr id="8" name="Footer Placeholder 2"/>
          <p:cNvSpPr txBox="1">
            <a:spLocks/>
          </p:cNvSpPr>
          <p:nvPr userDrawn="1"/>
        </p:nvSpPr>
        <p:spPr>
          <a:xfrm>
            <a:off x="2627709" y="4779382"/>
            <a:ext cx="1944291" cy="309401"/>
          </a:xfrm>
          <a:prstGeom prst="rect">
            <a:avLst/>
          </a:prstGeom>
        </p:spPr>
        <p:txBody>
          <a:bodyPr vert="horz" lIns="0" tIns="0" rIns="0" bIns="0" rtlCol="0" anchor="t" anchorCtr="0"/>
          <a:lstStyle>
            <a:defPPr>
              <a:defRPr lang="en-US"/>
            </a:defPPr>
            <a:lvl1pPr marL="0" algn="l" defTabSz="914400" rtl="0" eaLnBrk="1" latinLnBrk="0" hangingPunct="1">
              <a:defRPr lang="en-US" sz="750" b="0" i="0" kern="1200" smtClean="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63" dirty="0"/>
              <a:t>Copyright ©2017 Genesys. </a:t>
            </a:r>
          </a:p>
          <a:p>
            <a:r>
              <a:rPr lang="en-US" sz="563" dirty="0"/>
              <a:t>2001 </a:t>
            </a:r>
            <a:r>
              <a:rPr lang="en-US" sz="563" dirty="0" err="1"/>
              <a:t>Junipero</a:t>
            </a:r>
            <a:r>
              <a:rPr lang="en-US" sz="563" dirty="0"/>
              <a:t> Serra Blvd., Daly City, CA 94014 </a:t>
            </a:r>
          </a:p>
        </p:txBody>
      </p:sp>
      <p:sp>
        <p:nvSpPr>
          <p:cNvPr id="9" name="Footer Placeholder 2"/>
          <p:cNvSpPr txBox="1">
            <a:spLocks/>
          </p:cNvSpPr>
          <p:nvPr userDrawn="1"/>
        </p:nvSpPr>
        <p:spPr>
          <a:xfrm>
            <a:off x="4571404" y="4779382"/>
            <a:ext cx="4229696" cy="309401"/>
          </a:xfrm>
          <a:prstGeom prst="rect">
            <a:avLst/>
          </a:prstGeom>
        </p:spPr>
        <p:txBody>
          <a:bodyPr vert="horz" lIns="0" tIns="0" rIns="0" bIns="0" rtlCol="0" anchor="t" anchorCtr="0"/>
          <a:lstStyle>
            <a:defPPr>
              <a:defRPr lang="en-US"/>
            </a:defPPr>
            <a:lvl1pPr marL="0" algn="l" defTabSz="914400" rtl="0" eaLnBrk="1" latinLnBrk="0" hangingPunct="1">
              <a:defRPr lang="en-US" sz="750" b="0" i="0" kern="1200" smtClean="0">
                <a:solidFill>
                  <a:schemeClr val="bg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63" dirty="0"/>
              <a:t>All Rights reserved. Genesys and the Genesys logo are registered trademarks of Genesys. All other company names and logos may be registered trademarks or trademarks of their respective companies.</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725" y="4154791"/>
            <a:ext cx="1725799" cy="751298"/>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1 -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2900" y="841773"/>
            <a:ext cx="8458201" cy="1729978"/>
          </a:xfrm>
        </p:spPr>
        <p:txBody>
          <a:bodyPr anchor="b">
            <a:normAutofit/>
          </a:bodyPr>
          <a:lstStyle>
            <a:lvl1pPr algn="l">
              <a:defRPr sz="4500" spc="-188" baseline="0">
                <a:solidFill>
                  <a:srgbClr val="FF4F1F"/>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42900" y="2576614"/>
            <a:ext cx="8458201" cy="1729978"/>
          </a:xfrm>
        </p:spPr>
        <p:txBody>
          <a:bodyPr/>
          <a:lstStyle>
            <a:lvl1pPr marL="0" indent="0" algn="l">
              <a:buNone/>
              <a:defRPr sz="1800">
                <a:solidFill>
                  <a:srgbClr val="4E5054"/>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723" y="4154557"/>
            <a:ext cx="1729734" cy="753011"/>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 Warm Red">
    <p:bg>
      <p:bgPr>
        <a:solidFill>
          <a:srgbClr val="FF4F1F"/>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772" y="1438254"/>
            <a:ext cx="1378895" cy="2019297"/>
          </a:xfrm>
          <a:prstGeom prst="rect">
            <a:avLst/>
          </a:prstGeom>
        </p:spPr>
      </p:pic>
      <p:sp>
        <p:nvSpPr>
          <p:cNvPr id="7" name="Title 1"/>
          <p:cNvSpPr>
            <a:spLocks noGrp="1"/>
          </p:cNvSpPr>
          <p:nvPr>
            <p:ph type="ctrTitle"/>
          </p:nvPr>
        </p:nvSpPr>
        <p:spPr>
          <a:xfrm>
            <a:off x="3050482" y="1588493"/>
            <a:ext cx="5137775" cy="457049"/>
          </a:xfrm>
        </p:spPr>
        <p:txBody>
          <a:bodyPr vert="horz" wrap="square" anchor="t" anchorCtr="0">
            <a:spAutoFit/>
          </a:bodyPr>
          <a:lstStyle>
            <a:lvl1pPr algn="l">
              <a:defRPr sz="3300" kern="1200" spc="-188" baseline="0">
                <a:solidFill>
                  <a:schemeClr val="bg1"/>
                </a:solidFill>
                <a:latin typeface="+mn-lt"/>
              </a:defRPr>
            </a:lvl1pPr>
          </a:lstStyle>
          <a:p>
            <a:r>
              <a:rPr lang="en-US"/>
              <a:t>Click to edit Master title style</a:t>
            </a:r>
            <a:endParaRPr lang="en-US" dirty="0"/>
          </a:p>
        </p:txBody>
      </p:sp>
      <p:cxnSp>
        <p:nvCxnSpPr>
          <p:cNvPr id="9" name="Straight Connector 8"/>
          <p:cNvCxnSpPr/>
          <p:nvPr userDrawn="1"/>
        </p:nvCxnSpPr>
        <p:spPr>
          <a:xfrm>
            <a:off x="2684834" y="1643494"/>
            <a:ext cx="0" cy="16287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1"/>
          </p:nvPr>
        </p:nvSpPr>
        <p:spPr>
          <a:xfrm>
            <a:off x="3050483" y="2100542"/>
            <a:ext cx="5137775" cy="1173856"/>
          </a:xfrm>
        </p:spPr>
        <p:txBody>
          <a:bodyPr tIns="90000">
            <a:normAutofit/>
          </a:bodyPr>
          <a:lstStyle>
            <a:lvl1pPr marL="0" indent="0" algn="l">
              <a:buNone/>
              <a:defRPr sz="13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18" y="4155147"/>
            <a:ext cx="1701579" cy="740755"/>
          </a:xfrm>
          <a:prstGeom prst="rect">
            <a:avLst/>
          </a:prstGeom>
        </p:spPr>
      </p:pic>
    </p:spTree>
    <p:extLst>
      <p:ext uri="{BB962C8B-B14F-4D97-AF65-F5344CB8AC3E}">
        <p14:creationId xmlns:p14="http://schemas.microsoft.com/office/powerpoint/2010/main" val="735664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 Dark">
    <p:bg>
      <p:bgPr>
        <a:solidFill>
          <a:srgbClr val="4E505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75" y="1438254"/>
            <a:ext cx="1385708" cy="2029273"/>
          </a:xfrm>
          <a:prstGeom prst="rect">
            <a:avLst/>
          </a:prstGeom>
        </p:spPr>
      </p:pic>
      <p:cxnSp>
        <p:nvCxnSpPr>
          <p:cNvPr id="7" name="Straight Connector 6"/>
          <p:cNvCxnSpPr/>
          <p:nvPr userDrawn="1"/>
        </p:nvCxnSpPr>
        <p:spPr>
          <a:xfrm>
            <a:off x="2684834" y="1643494"/>
            <a:ext cx="0" cy="162877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p:nvPr>
        </p:nvSpPr>
        <p:spPr>
          <a:xfrm>
            <a:off x="3050483" y="2100542"/>
            <a:ext cx="5137775" cy="1173856"/>
          </a:xfrm>
        </p:spPr>
        <p:txBody>
          <a:bodyPr tIns="90000">
            <a:normAutofit/>
          </a:bodyPr>
          <a:lstStyle>
            <a:lvl1pPr marL="0" indent="0" algn="l">
              <a:buNone/>
              <a:defRPr sz="13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996" y="4162541"/>
            <a:ext cx="1809934" cy="768317"/>
          </a:xfrm>
          <a:prstGeom prst="rect">
            <a:avLst/>
          </a:prstGeom>
        </p:spPr>
      </p:pic>
      <p:sp>
        <p:nvSpPr>
          <p:cNvPr id="15" name="Title 1"/>
          <p:cNvSpPr>
            <a:spLocks noGrp="1"/>
          </p:cNvSpPr>
          <p:nvPr>
            <p:ph type="ctrTitle"/>
          </p:nvPr>
        </p:nvSpPr>
        <p:spPr>
          <a:xfrm>
            <a:off x="3050482" y="1588493"/>
            <a:ext cx="5137775" cy="457049"/>
          </a:xfrm>
        </p:spPr>
        <p:txBody>
          <a:bodyPr vert="horz" wrap="square" anchor="t" anchorCtr="0">
            <a:spAutoFit/>
          </a:bodyPr>
          <a:lstStyle>
            <a:lvl1pPr algn="l">
              <a:defRPr sz="3300" kern="1200" spc="-188" baseline="0">
                <a:solidFill>
                  <a:srgbClr val="FF4F1F"/>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75916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2 - Light">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475" y="1438254"/>
            <a:ext cx="1385708" cy="2029273"/>
          </a:xfrm>
          <a:prstGeom prst="rect">
            <a:avLst/>
          </a:prstGeom>
        </p:spPr>
      </p:pic>
      <p:cxnSp>
        <p:nvCxnSpPr>
          <p:cNvPr id="7" name="Straight Connector 6"/>
          <p:cNvCxnSpPr/>
          <p:nvPr userDrawn="1"/>
        </p:nvCxnSpPr>
        <p:spPr>
          <a:xfrm>
            <a:off x="2684834" y="1643494"/>
            <a:ext cx="0" cy="1628774"/>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Subtitle 2"/>
          <p:cNvSpPr>
            <a:spLocks noGrp="1"/>
          </p:cNvSpPr>
          <p:nvPr>
            <p:ph type="subTitle" idx="1"/>
          </p:nvPr>
        </p:nvSpPr>
        <p:spPr>
          <a:xfrm>
            <a:off x="3050483" y="2100542"/>
            <a:ext cx="5137775" cy="1173856"/>
          </a:xfrm>
        </p:spPr>
        <p:txBody>
          <a:bodyPr tIns="90000">
            <a:normAutofit/>
          </a:bodyPr>
          <a:lstStyle>
            <a:lvl1pPr marL="0" indent="0" algn="l">
              <a:buNone/>
              <a:defRPr sz="1350">
                <a:solidFill>
                  <a:schemeClr val="tx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5" name="Title 1"/>
          <p:cNvSpPr>
            <a:spLocks noGrp="1"/>
          </p:cNvSpPr>
          <p:nvPr>
            <p:ph type="ctrTitle"/>
          </p:nvPr>
        </p:nvSpPr>
        <p:spPr>
          <a:xfrm>
            <a:off x="3050482" y="1588493"/>
            <a:ext cx="5137775" cy="457049"/>
          </a:xfrm>
        </p:spPr>
        <p:txBody>
          <a:bodyPr vert="horz" wrap="square" anchor="t" anchorCtr="0">
            <a:spAutoFit/>
          </a:bodyPr>
          <a:lstStyle>
            <a:lvl1pPr algn="l">
              <a:defRPr sz="3300" kern="1200" spc="-188" baseline="0">
                <a:solidFill>
                  <a:srgbClr val="FF4F1F"/>
                </a:solidFill>
                <a:latin typeface="+mn-lt"/>
              </a:defRPr>
            </a:lvl1pPr>
          </a:lstStyle>
          <a:p>
            <a:r>
              <a:rPr lang="en-US"/>
              <a:t>Click to edit Master 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08" y="4155614"/>
            <a:ext cx="1721325" cy="749351"/>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3 - Warm Red">
    <p:bg>
      <p:bgPr>
        <a:solidFill>
          <a:srgbClr val="FF4F1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60985" y="1234932"/>
            <a:ext cx="6640115" cy="1628774"/>
          </a:xfrm>
        </p:spPr>
        <p:txBody>
          <a:bodyPr anchor="b">
            <a:normAutofit/>
          </a:bodyPr>
          <a:lstStyle>
            <a:lvl1pPr algn="l">
              <a:defRPr sz="4500">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2160984" y="2868570"/>
            <a:ext cx="6640116" cy="1173856"/>
          </a:xfrm>
        </p:spPr>
        <p:txBody>
          <a:bodyPr tIns="90000"/>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5" name="Straight Connector 4"/>
          <p:cNvCxnSpPr/>
          <p:nvPr userDrawn="1"/>
        </p:nvCxnSpPr>
        <p:spPr>
          <a:xfrm>
            <a:off x="1911281" y="1234931"/>
            <a:ext cx="0" cy="28074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62" y="902661"/>
            <a:ext cx="1818785" cy="791779"/>
          </a:xfrm>
          <a:prstGeom prst="rect">
            <a:avLst/>
          </a:prstGeom>
        </p:spPr>
      </p:pic>
    </p:spTree>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 3 - Dark">
    <p:bg>
      <p:bgPr>
        <a:solidFill>
          <a:srgbClr val="4E505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60985" y="1234932"/>
            <a:ext cx="6640115" cy="1628774"/>
          </a:xfrm>
        </p:spPr>
        <p:txBody>
          <a:bodyPr anchor="b">
            <a:normAutofit/>
          </a:bodyPr>
          <a:lstStyle>
            <a:lvl1pPr algn="l">
              <a:defRPr sz="4500">
                <a:solidFill>
                  <a:srgbClr val="FF4F1F"/>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2160984" y="2868570"/>
            <a:ext cx="6640116" cy="1173856"/>
          </a:xfrm>
        </p:spPr>
        <p:txBody>
          <a:bodyPr tIns="90000"/>
          <a:lstStyle>
            <a:lvl1pPr marL="0" indent="0" algn="l">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5" name="Straight Connector 4"/>
          <p:cNvCxnSpPr/>
          <p:nvPr userDrawn="1"/>
        </p:nvCxnSpPr>
        <p:spPr>
          <a:xfrm>
            <a:off x="1911281" y="1234931"/>
            <a:ext cx="0" cy="28074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13078"/>
            <a:ext cx="1916314" cy="813475"/>
          </a:xfrm>
          <a:prstGeom prst="rect">
            <a:avLst/>
          </a:prstGeom>
        </p:spPr>
      </p:pic>
    </p:spTree>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3 - Whit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824" y="886290"/>
            <a:ext cx="1911281" cy="832045"/>
          </a:xfrm>
          <a:prstGeom prst="rect">
            <a:avLst/>
          </a:prstGeom>
        </p:spPr>
      </p:pic>
      <p:sp>
        <p:nvSpPr>
          <p:cNvPr id="14" name="Title 1"/>
          <p:cNvSpPr>
            <a:spLocks noGrp="1"/>
          </p:cNvSpPr>
          <p:nvPr>
            <p:ph type="ctrTitle"/>
          </p:nvPr>
        </p:nvSpPr>
        <p:spPr>
          <a:xfrm>
            <a:off x="2160985" y="1228198"/>
            <a:ext cx="6640115" cy="1628774"/>
          </a:xfrm>
        </p:spPr>
        <p:txBody>
          <a:bodyPr anchor="b">
            <a:normAutofit/>
          </a:bodyPr>
          <a:lstStyle>
            <a:lvl1pPr algn="l">
              <a:defRPr sz="4500">
                <a:solidFill>
                  <a:srgbClr val="FF4F1F"/>
                </a:solidFill>
                <a:latin typeface="+mn-lt"/>
              </a:defRPr>
            </a:lvl1pPr>
          </a:lstStyle>
          <a:p>
            <a:r>
              <a:rPr lang="en-US"/>
              <a:t>Click to edit Master title style</a:t>
            </a:r>
            <a:endParaRPr lang="en-US" dirty="0"/>
          </a:p>
        </p:txBody>
      </p:sp>
      <p:sp>
        <p:nvSpPr>
          <p:cNvPr id="15" name="Subtitle 2"/>
          <p:cNvSpPr>
            <a:spLocks noGrp="1"/>
          </p:cNvSpPr>
          <p:nvPr>
            <p:ph type="subTitle" idx="1"/>
          </p:nvPr>
        </p:nvSpPr>
        <p:spPr>
          <a:xfrm>
            <a:off x="2160984" y="2861835"/>
            <a:ext cx="6640116" cy="1173856"/>
          </a:xfrm>
        </p:spPr>
        <p:txBody>
          <a:bodyPr/>
          <a:lstStyle>
            <a:lvl1pPr marL="0" indent="0" algn="l">
              <a:buNone/>
              <a:defRPr sz="1800">
                <a:solidFill>
                  <a:srgbClr val="666666"/>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6" name="Straight Connector 15"/>
          <p:cNvCxnSpPr/>
          <p:nvPr userDrawn="1"/>
        </p:nvCxnSpPr>
        <p:spPr>
          <a:xfrm>
            <a:off x="1911281" y="1228197"/>
            <a:ext cx="0" cy="2807494"/>
          </a:xfrm>
          <a:prstGeom prst="line">
            <a:avLst/>
          </a:prstGeom>
          <a:ln>
            <a:solidFill>
              <a:srgbClr val="666666"/>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1" y="314325"/>
            <a:ext cx="8458200" cy="583142"/>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42900" y="897731"/>
            <a:ext cx="8458201" cy="3564732"/>
          </a:xfrm>
          <a:prstGeom prst="rect">
            <a:avLst/>
          </a:prstGeom>
        </p:spPr>
        <p:txBody>
          <a:bodyPr vert="horz" lIns="0" tIns="18000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491625" y="4713051"/>
            <a:ext cx="1624520" cy="284534"/>
          </a:xfrm>
          <a:prstGeom prst="rect">
            <a:avLst/>
          </a:prstGeom>
        </p:spPr>
        <p:txBody>
          <a:bodyPr vert="horz" lIns="0" tIns="0" rIns="0" bIns="0" rtlCol="0" anchor="t" anchorCtr="0"/>
          <a:lstStyle>
            <a:lvl1pPr algn="l">
              <a:defRPr lang="en-US" sz="563" b="0" i="0" kern="1200" smtClean="0">
                <a:solidFill>
                  <a:schemeClr val="bg1">
                    <a:lumMod val="65000"/>
                  </a:schemeClr>
                </a:solidFill>
                <a:effectLst/>
              </a:defRPr>
            </a:lvl1pPr>
          </a:lstStyle>
          <a:p>
            <a:r>
              <a:rPr lang="en-US" dirty="0"/>
              <a:t>Genesys confidential and proprietary information. Unauthorized disclosure is prohibited.</a:t>
            </a:r>
          </a:p>
        </p:txBody>
      </p:sp>
      <p:sp>
        <p:nvSpPr>
          <p:cNvPr id="6" name="Slide Number Placeholder 5"/>
          <p:cNvSpPr>
            <a:spLocks noGrp="1"/>
          </p:cNvSpPr>
          <p:nvPr>
            <p:ph type="sldNum" sz="quarter" idx="4"/>
          </p:nvPr>
        </p:nvSpPr>
        <p:spPr>
          <a:xfrm>
            <a:off x="6890147" y="4662649"/>
            <a:ext cx="1910954" cy="273844"/>
          </a:xfrm>
          <a:prstGeom prst="rect">
            <a:avLst/>
          </a:prstGeom>
        </p:spPr>
        <p:txBody>
          <a:bodyPr vert="horz" lIns="90000" tIns="45720" rIns="0" bIns="45720" rtlCol="0" anchor="ctr"/>
          <a:lstStyle>
            <a:lvl1pPr algn="r">
              <a:defRPr sz="750">
                <a:solidFill>
                  <a:schemeClr val="tx1">
                    <a:tint val="75000"/>
                  </a:schemeClr>
                </a:solidFill>
              </a:defRPr>
            </a:lvl1pPr>
          </a:lstStyle>
          <a:p>
            <a:fld id="{20CFEDCE-3BD6-9940-A642-E28DD407BF5F}" type="slidenum">
              <a:rPr lang="en-US" smtClean="0"/>
              <a:pPr/>
              <a:t>‹#›</a:t>
            </a:fld>
            <a:endParaRPr lang="en-US" dirty="0"/>
          </a:p>
        </p:txBody>
      </p:sp>
    </p:spTree>
    <p:extLst>
      <p:ext uri="{BB962C8B-B14F-4D97-AF65-F5344CB8AC3E}">
        <p14:creationId xmlns:p14="http://schemas.microsoft.com/office/powerpoint/2010/main" val="988585463"/>
      </p:ext>
    </p:extLst>
  </p:cSld>
  <p:clrMap bg1="lt1" tx1="dk1" bg2="lt2" tx2="dk2" accent1="accent1" accent2="accent2" accent3="accent3" accent4="accent4" accent5="accent5" accent6="accent6" hlink="hlink" folHlink="folHlink"/>
  <p:sldLayoutIdLst>
    <p:sldLayoutId id="2147484033" r:id="rId1"/>
    <p:sldLayoutId id="2147484051" r:id="rId2"/>
    <p:sldLayoutId id="2147484045" r:id="rId3"/>
    <p:sldLayoutId id="2147484054" r:id="rId4"/>
    <p:sldLayoutId id="2147484055" r:id="rId5"/>
    <p:sldLayoutId id="2147484056" r:id="rId6"/>
    <p:sldLayoutId id="2147484050" r:id="rId7"/>
    <p:sldLayoutId id="2147484053" r:id="rId8"/>
    <p:sldLayoutId id="2147484052" r:id="rId9"/>
    <p:sldLayoutId id="2147484057" r:id="rId10"/>
    <p:sldLayoutId id="2147484058" r:id="rId11"/>
    <p:sldLayoutId id="2147484034" r:id="rId12"/>
    <p:sldLayoutId id="2147484036" r:id="rId13"/>
    <p:sldLayoutId id="2147484037" r:id="rId14"/>
    <p:sldLayoutId id="2147484048" r:id="rId15"/>
    <p:sldLayoutId id="2147484038" r:id="rId16"/>
    <p:sldLayoutId id="2147484039" r:id="rId17"/>
    <p:sldLayoutId id="2147484049" r:id="rId18"/>
    <p:sldLayoutId id="2147484040" r:id="rId19"/>
    <p:sldLayoutId id="2147484041" r:id="rId20"/>
    <p:sldLayoutId id="2147484047" r:id="rId21"/>
  </p:sldLayoutIdLst>
  <p:hf hdr="0" dt="0"/>
  <p:txStyles>
    <p:titleStyle>
      <a:lvl1pPr algn="l" defTabSz="685800" rtl="0" eaLnBrk="1" latinLnBrk="0" hangingPunct="1">
        <a:lnSpc>
          <a:spcPct val="90000"/>
        </a:lnSpc>
        <a:spcBef>
          <a:spcPct val="0"/>
        </a:spcBef>
        <a:buNone/>
        <a:defRPr sz="3000" kern="1200" spc="-113">
          <a:solidFill>
            <a:srgbClr val="FF4F1F"/>
          </a:solidFill>
          <a:latin typeface="+mj-lt"/>
          <a:ea typeface="+mj-ea"/>
          <a:cs typeface="+mj-cs"/>
        </a:defRPr>
      </a:lvl1pPr>
    </p:titleStyle>
    <p:bodyStyle>
      <a:lvl1pPr marL="202406" indent="-202406" algn="l" defTabSz="685800" rtl="0" eaLnBrk="1" latinLnBrk="0" hangingPunct="1">
        <a:lnSpc>
          <a:spcPct val="110000"/>
        </a:lnSpc>
        <a:spcBef>
          <a:spcPts val="1200"/>
        </a:spcBef>
        <a:buClr>
          <a:srgbClr val="FF4F1F"/>
        </a:buClr>
        <a:buFont typeface="Lato-Black" charset="0"/>
        <a:buChar char="◦"/>
        <a:tabLst/>
        <a:defRPr sz="1800" kern="1200" spc="0">
          <a:solidFill>
            <a:srgbClr val="4E5054"/>
          </a:solidFill>
          <a:latin typeface="+mn-lt"/>
          <a:ea typeface="+mn-ea"/>
          <a:cs typeface="+mn-cs"/>
        </a:defRPr>
      </a:lvl1pPr>
      <a:lvl2pPr marL="571500" indent="-228600" algn="l" defTabSz="685800" rtl="0" eaLnBrk="1" latinLnBrk="0" hangingPunct="1">
        <a:lnSpc>
          <a:spcPct val="90000"/>
        </a:lnSpc>
        <a:spcBef>
          <a:spcPts val="375"/>
        </a:spcBef>
        <a:buClr>
          <a:srgbClr val="FF4F1F"/>
        </a:buClr>
        <a:buFont typeface="AmericanTypewriter-Light" charset="0"/>
        <a:buChar char="•"/>
        <a:tabLst/>
        <a:defRPr sz="1500" kern="1200" spc="0">
          <a:solidFill>
            <a:srgbClr val="4E5054"/>
          </a:solidFill>
          <a:latin typeface="+mn-lt"/>
          <a:ea typeface="+mn-ea"/>
          <a:cs typeface="+mn-cs"/>
        </a:defRPr>
      </a:lvl2pPr>
      <a:lvl3pPr marL="857250" indent="-171450" algn="l" defTabSz="685800" rtl="0" eaLnBrk="1" latinLnBrk="0" hangingPunct="1">
        <a:lnSpc>
          <a:spcPct val="90000"/>
        </a:lnSpc>
        <a:spcBef>
          <a:spcPts val="375"/>
        </a:spcBef>
        <a:buClr>
          <a:srgbClr val="FF4F1F"/>
        </a:buClr>
        <a:buFont typeface="Wingdings" charset="2"/>
        <a:buChar char="§"/>
        <a:defRPr sz="1350" kern="1200" spc="0">
          <a:solidFill>
            <a:srgbClr val="4E5054"/>
          </a:solidFill>
          <a:latin typeface="+mn-lt"/>
          <a:ea typeface="+mn-ea"/>
          <a:cs typeface="+mn-cs"/>
        </a:defRPr>
      </a:lvl3pPr>
      <a:lvl4pPr marL="1200150" indent="-171450" algn="l" defTabSz="685800" rtl="0" eaLnBrk="1" latinLnBrk="0" hangingPunct="1">
        <a:lnSpc>
          <a:spcPct val="90000"/>
        </a:lnSpc>
        <a:spcBef>
          <a:spcPts val="375"/>
        </a:spcBef>
        <a:buClr>
          <a:srgbClr val="FF4F1F"/>
        </a:buClr>
        <a:buFont typeface=".AppleSystemUIFont" charset="-120"/>
        <a:buChar char="▴"/>
        <a:defRPr sz="1200" kern="1200" spc="0">
          <a:solidFill>
            <a:srgbClr val="4E5054"/>
          </a:solidFill>
          <a:latin typeface="+mn-lt"/>
          <a:ea typeface="+mn-ea"/>
          <a:cs typeface="+mn-cs"/>
        </a:defRPr>
      </a:lvl4pPr>
      <a:lvl5pPr marL="1543050" indent="-171450" algn="l" defTabSz="685800" rtl="0" eaLnBrk="1" latinLnBrk="0" hangingPunct="1">
        <a:lnSpc>
          <a:spcPct val="90000"/>
        </a:lnSpc>
        <a:spcBef>
          <a:spcPts val="375"/>
        </a:spcBef>
        <a:buClr>
          <a:srgbClr val="FF4F1F"/>
        </a:buClr>
        <a:buFont typeface="Mshtakan" charset="0"/>
        <a:buChar char="★"/>
        <a:defRPr sz="1200" kern="1200" spc="0">
          <a:solidFill>
            <a:srgbClr val="4E5054"/>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pos="3560" userDrawn="1">
          <p15:clr>
            <a:srgbClr val="F26B43"/>
          </p15:clr>
        </p15:guide>
        <p15:guide id="3" pos="4241" userDrawn="1">
          <p15:clr>
            <a:srgbClr val="F26B43"/>
          </p15:clr>
        </p15:guide>
        <p15:guide id="4" pos="4922" userDrawn="1">
          <p15:clr>
            <a:srgbClr val="F26B43"/>
          </p15:clr>
        </p15:guide>
        <p15:guide id="6" pos="2200" userDrawn="1">
          <p15:clr>
            <a:srgbClr val="F26B43"/>
          </p15:clr>
        </p15:guide>
        <p15:guide id="7" pos="1520" userDrawn="1">
          <p15:clr>
            <a:srgbClr val="F26B43"/>
          </p15:clr>
        </p15:guide>
        <p15:guide id="8" pos="862" userDrawn="1">
          <p15:clr>
            <a:srgbClr val="F26B43"/>
          </p15:clr>
        </p15:guide>
        <p15:guide id="10" orient="horz" pos="2934" userDrawn="1">
          <p15:clr>
            <a:srgbClr val="F26B43"/>
          </p15:clr>
        </p15:guide>
        <p15:guide id="11" orient="horz" pos="2811" userDrawn="1">
          <p15:clr>
            <a:srgbClr val="F26B43"/>
          </p15:clr>
        </p15:guide>
        <p15:guide id="12" pos="216" userDrawn="1">
          <p15:clr>
            <a:srgbClr val="F26B43"/>
          </p15:clr>
        </p15:guide>
        <p15:guide id="13" pos="5544" userDrawn="1">
          <p15:clr>
            <a:srgbClr val="F26B43"/>
          </p15:clr>
        </p15:guide>
        <p15:guide id="16" orient="horz" pos="19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32733-2EF7-43C5-A5DA-792459394BA6}"/>
              </a:ext>
            </a:extLst>
          </p:cNvPr>
          <p:cNvSpPr>
            <a:spLocks noGrp="1"/>
          </p:cNvSpPr>
          <p:nvPr>
            <p:ph type="ctrTitle"/>
          </p:nvPr>
        </p:nvSpPr>
        <p:spPr/>
        <p:txBody>
          <a:bodyPr/>
          <a:lstStyle/>
          <a:p>
            <a:r>
              <a:rPr lang="en-GB" dirty="0"/>
              <a:t>Latitude by Genesys: AIM</a:t>
            </a:r>
          </a:p>
        </p:txBody>
      </p:sp>
      <p:sp>
        <p:nvSpPr>
          <p:cNvPr id="3" name="Subtitle 2">
            <a:extLst>
              <a:ext uri="{FF2B5EF4-FFF2-40B4-BE49-F238E27FC236}">
                <a16:creationId xmlns:a16="http://schemas.microsoft.com/office/drawing/2014/main" id="{E815DBC5-5D62-458A-AA41-EA41BC754771}"/>
              </a:ext>
            </a:extLst>
          </p:cNvPr>
          <p:cNvSpPr>
            <a:spLocks noGrp="1"/>
          </p:cNvSpPr>
          <p:nvPr>
            <p:ph type="subTitle" idx="1"/>
          </p:nvPr>
        </p:nvSpPr>
        <p:spPr/>
        <p:txBody>
          <a:bodyPr/>
          <a:lstStyle/>
          <a:p>
            <a:r>
              <a:rPr lang="en-GB" dirty="0"/>
              <a:t>Agency Interface Manager</a:t>
            </a:r>
          </a:p>
        </p:txBody>
      </p:sp>
    </p:spTree>
    <p:extLst>
      <p:ext uri="{BB962C8B-B14F-4D97-AF65-F5344CB8AC3E}">
        <p14:creationId xmlns:p14="http://schemas.microsoft.com/office/powerpoint/2010/main" val="1496042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9D98-02E7-4BD1-9D40-36AC6E2EF8F2}"/>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Latitude AIM Solution</a:t>
            </a:r>
          </a:p>
        </p:txBody>
      </p:sp>
      <p:sp>
        <p:nvSpPr>
          <p:cNvPr id="3" name="Content Placeholder 2">
            <a:extLst>
              <a:ext uri="{FF2B5EF4-FFF2-40B4-BE49-F238E27FC236}">
                <a16:creationId xmlns:a16="http://schemas.microsoft.com/office/drawing/2014/main" id="{B5C5774C-2276-40BF-A6BE-93666DEA854A}"/>
              </a:ext>
            </a:extLst>
          </p:cNvPr>
          <p:cNvSpPr>
            <a:spLocks noGrp="1"/>
          </p:cNvSpPr>
          <p:nvPr>
            <p:ph idx="1"/>
          </p:nvPr>
        </p:nvSpPr>
        <p:spPr>
          <a:xfrm>
            <a:off x="342901" y="897731"/>
            <a:ext cx="5877690" cy="3564732"/>
          </a:xfrm>
        </p:spPr>
        <p:txBody>
          <a:bodyPr>
            <a:normAutofit/>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Inventory Management</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Ensuring accounts are where they are supposed to be</a:t>
            </a:r>
          </a:p>
          <a:p>
            <a:pPr marL="369094" lvl="1" indent="0">
              <a:buNone/>
            </a:pPr>
            <a:endParaRPr lang="en-US" sz="2100" dirty="0">
              <a:latin typeface="Roboto" panose="02000000000000000000" pitchFamily="2" charset="0"/>
              <a:ea typeface="Roboto" panose="02000000000000000000" pitchFamily="2" charset="0"/>
              <a:cs typeface="Roboto" panose="02000000000000000000" pitchFamily="2" charset="0"/>
            </a:endParaRPr>
          </a:p>
          <a:p>
            <a:pPr marL="369094" lvl="1" indent="0">
              <a:buNone/>
            </a:pPr>
            <a:endParaRPr lang="en-US" sz="21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Confirming the balance on accounts is accurate</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a:extLst>
              <a:ext uri="{FF2B5EF4-FFF2-40B4-BE49-F238E27FC236}">
                <a16:creationId xmlns:a16="http://schemas.microsoft.com/office/drawing/2014/main" id="{48429D43-DB49-455F-89D1-EFB91117F05A}"/>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FAB3E13D-C305-4329-94B4-7E0EDAD993AE}"/>
              </a:ext>
            </a:extLst>
          </p:cNvPr>
          <p:cNvSpPr>
            <a:spLocks noGrp="1"/>
          </p:cNvSpPr>
          <p:nvPr>
            <p:ph type="sldNum" sz="quarter" idx="4"/>
          </p:nvPr>
        </p:nvSpPr>
        <p:spPr/>
        <p:txBody>
          <a:bodyPr/>
          <a:lstStyle/>
          <a:p>
            <a:fld id="{20CFEDCE-3BD6-9940-A642-E28DD407BF5F}" type="slidenum">
              <a:rPr lang="en-US" smtClean="0"/>
              <a:pPr/>
              <a:t>10</a:t>
            </a:fld>
            <a:endParaRPr lang="en-US" dirty="0"/>
          </a:p>
        </p:txBody>
      </p:sp>
      <p:pic>
        <p:nvPicPr>
          <p:cNvPr id="7" name="Picture 6">
            <a:extLst>
              <a:ext uri="{FF2B5EF4-FFF2-40B4-BE49-F238E27FC236}">
                <a16:creationId xmlns:a16="http://schemas.microsoft.com/office/drawing/2014/main" id="{A6689DB9-B383-4ADD-89E3-94E02AD4EBF1}"/>
              </a:ext>
            </a:extLst>
          </p:cNvPr>
          <p:cNvPicPr>
            <a:picLocks noChangeAspect="1"/>
          </p:cNvPicPr>
          <p:nvPr/>
        </p:nvPicPr>
        <p:blipFill>
          <a:blip r:embed="rId3"/>
          <a:stretch>
            <a:fillRect/>
          </a:stretch>
        </p:blipFill>
        <p:spPr>
          <a:xfrm>
            <a:off x="4994619" y="1773917"/>
            <a:ext cx="3806482" cy="2150662"/>
          </a:xfrm>
          <a:prstGeom prst="rect">
            <a:avLst/>
          </a:prstGeom>
        </p:spPr>
      </p:pic>
    </p:spTree>
    <p:extLst>
      <p:ext uri="{BB962C8B-B14F-4D97-AF65-F5344CB8AC3E}">
        <p14:creationId xmlns:p14="http://schemas.microsoft.com/office/powerpoint/2010/main" val="1672629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9D98-02E7-4BD1-9D40-36AC6E2EF8F2}"/>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Latitude AIM Solution</a:t>
            </a:r>
          </a:p>
        </p:txBody>
      </p:sp>
      <p:sp>
        <p:nvSpPr>
          <p:cNvPr id="3" name="Content Placeholder 2">
            <a:extLst>
              <a:ext uri="{FF2B5EF4-FFF2-40B4-BE49-F238E27FC236}">
                <a16:creationId xmlns:a16="http://schemas.microsoft.com/office/drawing/2014/main" id="{B5C5774C-2276-40BF-A6BE-93666DEA854A}"/>
              </a:ext>
            </a:extLst>
          </p:cNvPr>
          <p:cNvSpPr>
            <a:spLocks noGrp="1"/>
          </p:cNvSpPr>
          <p:nvPr>
            <p:ph idx="1"/>
          </p:nvPr>
        </p:nvSpPr>
        <p:spPr>
          <a:xfrm>
            <a:off x="342901" y="897731"/>
            <a:ext cx="5877690" cy="3564732"/>
          </a:xfrm>
        </p:spPr>
        <p:txBody>
          <a:bodyPr>
            <a:normAutofit fontScale="92500" lnSpcReduction="20000"/>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User Queries and Workflow drive account selection</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User Queries and Workflow drive placement strategy</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Distribution templates, business rules control volumes and which vendors receive accounts</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Per vendor restrictions control placements</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a:extLst>
              <a:ext uri="{FF2B5EF4-FFF2-40B4-BE49-F238E27FC236}">
                <a16:creationId xmlns:a16="http://schemas.microsoft.com/office/drawing/2014/main" id="{48429D43-DB49-455F-89D1-EFB91117F05A}"/>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FAB3E13D-C305-4329-94B4-7E0EDAD993AE}"/>
              </a:ext>
            </a:extLst>
          </p:cNvPr>
          <p:cNvSpPr>
            <a:spLocks noGrp="1"/>
          </p:cNvSpPr>
          <p:nvPr>
            <p:ph type="sldNum" sz="quarter" idx="4"/>
          </p:nvPr>
        </p:nvSpPr>
        <p:spPr/>
        <p:txBody>
          <a:bodyPr/>
          <a:lstStyle/>
          <a:p>
            <a:fld id="{20CFEDCE-3BD6-9940-A642-E28DD407BF5F}" type="slidenum">
              <a:rPr lang="en-US" smtClean="0"/>
              <a:pPr/>
              <a:t>11</a:t>
            </a:fld>
            <a:endParaRPr lang="en-US" dirty="0"/>
          </a:p>
        </p:txBody>
      </p:sp>
      <p:pic>
        <p:nvPicPr>
          <p:cNvPr id="7" name="Picture 6">
            <a:extLst>
              <a:ext uri="{FF2B5EF4-FFF2-40B4-BE49-F238E27FC236}">
                <a16:creationId xmlns:a16="http://schemas.microsoft.com/office/drawing/2014/main" id="{6223055B-03E8-4820-88CA-8874C6616B81}"/>
              </a:ext>
            </a:extLst>
          </p:cNvPr>
          <p:cNvPicPr>
            <a:picLocks noChangeAspect="1"/>
          </p:cNvPicPr>
          <p:nvPr/>
        </p:nvPicPr>
        <p:blipFill>
          <a:blip r:embed="rId3"/>
          <a:stretch>
            <a:fillRect/>
          </a:stretch>
        </p:blipFill>
        <p:spPr>
          <a:xfrm>
            <a:off x="6042604" y="1460897"/>
            <a:ext cx="2438400" cy="2438400"/>
          </a:xfrm>
          <a:prstGeom prst="rect">
            <a:avLst/>
          </a:prstGeom>
        </p:spPr>
      </p:pic>
    </p:spTree>
    <p:extLst>
      <p:ext uri="{BB962C8B-B14F-4D97-AF65-F5344CB8AC3E}">
        <p14:creationId xmlns:p14="http://schemas.microsoft.com/office/powerpoint/2010/main" val="175657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63AAB7-4518-479E-9B23-B31602A14004}"/>
              </a:ext>
            </a:extLst>
          </p:cNvPr>
          <p:cNvPicPr>
            <a:picLocks noChangeAspect="1"/>
          </p:cNvPicPr>
          <p:nvPr/>
        </p:nvPicPr>
        <p:blipFill>
          <a:blip r:embed="rId3"/>
          <a:stretch>
            <a:fillRect/>
          </a:stretch>
        </p:blipFill>
        <p:spPr>
          <a:xfrm>
            <a:off x="5926913" y="1740007"/>
            <a:ext cx="2566190" cy="1880179"/>
          </a:xfrm>
          <a:prstGeom prst="rect">
            <a:avLst/>
          </a:prstGeom>
        </p:spPr>
      </p:pic>
      <p:sp>
        <p:nvSpPr>
          <p:cNvPr id="2" name="Title 1">
            <a:extLst>
              <a:ext uri="{FF2B5EF4-FFF2-40B4-BE49-F238E27FC236}">
                <a16:creationId xmlns:a16="http://schemas.microsoft.com/office/drawing/2014/main" id="{CBD09D98-02E7-4BD1-9D40-36AC6E2EF8F2}"/>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Latitude AIM Solution</a:t>
            </a:r>
          </a:p>
        </p:txBody>
      </p:sp>
      <p:sp>
        <p:nvSpPr>
          <p:cNvPr id="3" name="Content Placeholder 2">
            <a:extLst>
              <a:ext uri="{FF2B5EF4-FFF2-40B4-BE49-F238E27FC236}">
                <a16:creationId xmlns:a16="http://schemas.microsoft.com/office/drawing/2014/main" id="{B5C5774C-2276-40BF-A6BE-93666DEA854A}"/>
              </a:ext>
            </a:extLst>
          </p:cNvPr>
          <p:cNvSpPr>
            <a:spLocks noGrp="1"/>
          </p:cNvSpPr>
          <p:nvPr>
            <p:ph idx="1"/>
          </p:nvPr>
        </p:nvSpPr>
        <p:spPr>
          <a:xfrm>
            <a:off x="342900" y="897731"/>
            <a:ext cx="5584013" cy="3564732"/>
          </a:xfrm>
        </p:spPr>
        <p:txBody>
          <a:bodyPr>
            <a:normAutofit lnSpcReduction="10000"/>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Secure communications to vendors</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Optional file encryption for added security</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Supports both file push and file pull</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Automation of file generation &amp; transfer</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a:extLst>
              <a:ext uri="{FF2B5EF4-FFF2-40B4-BE49-F238E27FC236}">
                <a16:creationId xmlns:a16="http://schemas.microsoft.com/office/drawing/2014/main" id="{48429D43-DB49-455F-89D1-EFB91117F05A}"/>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FAB3E13D-C305-4329-94B4-7E0EDAD993AE}"/>
              </a:ext>
            </a:extLst>
          </p:cNvPr>
          <p:cNvSpPr>
            <a:spLocks noGrp="1"/>
          </p:cNvSpPr>
          <p:nvPr>
            <p:ph type="sldNum" sz="quarter" idx="4"/>
          </p:nvPr>
        </p:nvSpPr>
        <p:spPr/>
        <p:txBody>
          <a:bodyPr/>
          <a:lstStyle/>
          <a:p>
            <a:fld id="{20CFEDCE-3BD6-9940-A642-E28DD407BF5F}" type="slidenum">
              <a:rPr lang="en-US" smtClean="0"/>
              <a:pPr/>
              <a:t>12</a:t>
            </a:fld>
            <a:endParaRPr lang="en-US" dirty="0"/>
          </a:p>
        </p:txBody>
      </p:sp>
    </p:spTree>
    <p:extLst>
      <p:ext uri="{BB962C8B-B14F-4D97-AF65-F5344CB8AC3E}">
        <p14:creationId xmlns:p14="http://schemas.microsoft.com/office/powerpoint/2010/main" val="256122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C1648-C85B-4A3E-AF6C-8DD434D42743}"/>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Latitude AIM Solution</a:t>
            </a:r>
          </a:p>
        </p:txBody>
      </p:sp>
      <p:sp>
        <p:nvSpPr>
          <p:cNvPr id="3" name="Content Placeholder 2">
            <a:extLst>
              <a:ext uri="{FF2B5EF4-FFF2-40B4-BE49-F238E27FC236}">
                <a16:creationId xmlns:a16="http://schemas.microsoft.com/office/drawing/2014/main" id="{47FFFC87-459F-4640-9128-3F524A81C407}"/>
              </a:ext>
            </a:extLst>
          </p:cNvPr>
          <p:cNvSpPr>
            <a:spLocks noGrp="1"/>
          </p:cNvSpPr>
          <p:nvPr>
            <p:ph idx="1"/>
          </p:nvPr>
        </p:nvSpPr>
        <p:spPr/>
        <p:txBody>
          <a:bodyPr>
            <a:normAutofit/>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Unlimited number of vendor partners</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Multi-tier placement strategy management</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Complete data updates at your schedule</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Request and response between you and the vendor</a:t>
            </a:r>
          </a:p>
        </p:txBody>
      </p:sp>
      <p:sp>
        <p:nvSpPr>
          <p:cNvPr id="4" name="Footer Placeholder 3">
            <a:extLst>
              <a:ext uri="{FF2B5EF4-FFF2-40B4-BE49-F238E27FC236}">
                <a16:creationId xmlns:a16="http://schemas.microsoft.com/office/drawing/2014/main" id="{8635AA3F-01E3-433D-A0AE-9EEE8742A207}"/>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44FBB541-A663-4C50-B64C-63A2F5579A3D}"/>
              </a:ext>
            </a:extLst>
          </p:cNvPr>
          <p:cNvSpPr>
            <a:spLocks noGrp="1"/>
          </p:cNvSpPr>
          <p:nvPr>
            <p:ph type="sldNum" sz="quarter" idx="4"/>
          </p:nvPr>
        </p:nvSpPr>
        <p:spPr/>
        <p:txBody>
          <a:bodyPr/>
          <a:lstStyle/>
          <a:p>
            <a:fld id="{20CFEDCE-3BD6-9940-A642-E28DD407BF5F}" type="slidenum">
              <a:rPr lang="en-US" smtClean="0"/>
              <a:pPr/>
              <a:t>13</a:t>
            </a:fld>
            <a:endParaRPr lang="en-US" dirty="0"/>
          </a:p>
        </p:txBody>
      </p:sp>
    </p:spTree>
    <p:extLst>
      <p:ext uri="{BB962C8B-B14F-4D97-AF65-F5344CB8AC3E}">
        <p14:creationId xmlns:p14="http://schemas.microsoft.com/office/powerpoint/2010/main" val="155554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4A843-DA88-42C1-8F54-C44AEA548B06}"/>
              </a:ext>
            </a:extLst>
          </p:cNvPr>
          <p:cNvSpPr>
            <a:spLocks noGrp="1"/>
          </p:cNvSpPr>
          <p:nvPr>
            <p:ph type="ctrTitle"/>
          </p:nvPr>
        </p:nvSpPr>
        <p:spPr/>
        <p:txBody>
          <a:bodyPr/>
          <a:lstStyle/>
          <a:p>
            <a:r>
              <a:rPr lang="en-GB" dirty="0"/>
              <a:t>AIM Case Study</a:t>
            </a:r>
          </a:p>
        </p:txBody>
      </p:sp>
      <p:sp>
        <p:nvSpPr>
          <p:cNvPr id="2" name="Subtitle 1">
            <a:extLst>
              <a:ext uri="{FF2B5EF4-FFF2-40B4-BE49-F238E27FC236}">
                <a16:creationId xmlns:a16="http://schemas.microsoft.com/office/drawing/2014/main" id="{6E9E4FD5-F86F-45CE-9065-B21CDF0E84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6883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ED0E-6AF3-4B55-8734-21F2AC5780F3}"/>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AIM Case Study</a:t>
            </a:r>
          </a:p>
        </p:txBody>
      </p:sp>
      <p:sp>
        <p:nvSpPr>
          <p:cNvPr id="3" name="Content Placeholder 2">
            <a:extLst>
              <a:ext uri="{FF2B5EF4-FFF2-40B4-BE49-F238E27FC236}">
                <a16:creationId xmlns:a16="http://schemas.microsoft.com/office/drawing/2014/main" id="{556ED63F-ACD7-4AB6-AA8C-3AF0AA1EA174}"/>
              </a:ext>
            </a:extLst>
          </p:cNvPr>
          <p:cNvSpPr>
            <a:spLocks noGrp="1"/>
          </p:cNvSpPr>
          <p:nvPr>
            <p:ph idx="1"/>
          </p:nvPr>
        </p:nvSpPr>
        <p:spPr/>
        <p:txBody>
          <a:bodyPr>
            <a:normAutofit/>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Top 3 US Cable/Voice/Internet Provider</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Multiple Regions</a:t>
            </a:r>
          </a:p>
          <a:p>
            <a:pPr marL="369094" lvl="1" indent="0">
              <a:buNone/>
            </a:pPr>
            <a:endParaRPr lang="en-US" sz="21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High number of outside collection agency partners</a:t>
            </a:r>
          </a:p>
          <a:p>
            <a:pPr marL="369094" lvl="1" indent="0">
              <a:buNone/>
            </a:pPr>
            <a:endParaRPr lang="en-US" sz="21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True multi-tier placement strategy</a:t>
            </a:r>
          </a:p>
        </p:txBody>
      </p:sp>
      <p:sp>
        <p:nvSpPr>
          <p:cNvPr id="4" name="Footer Placeholder 3">
            <a:extLst>
              <a:ext uri="{FF2B5EF4-FFF2-40B4-BE49-F238E27FC236}">
                <a16:creationId xmlns:a16="http://schemas.microsoft.com/office/drawing/2014/main" id="{39DA9570-5874-4A3C-924F-E99AE70E7842}"/>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8272849A-94AE-405F-99A9-E10EC42706DE}"/>
              </a:ext>
            </a:extLst>
          </p:cNvPr>
          <p:cNvSpPr>
            <a:spLocks noGrp="1"/>
          </p:cNvSpPr>
          <p:nvPr>
            <p:ph type="sldNum" sz="quarter" idx="4"/>
          </p:nvPr>
        </p:nvSpPr>
        <p:spPr/>
        <p:txBody>
          <a:bodyPr/>
          <a:lstStyle/>
          <a:p>
            <a:fld id="{20CFEDCE-3BD6-9940-A642-E28DD407BF5F}" type="slidenum">
              <a:rPr lang="en-US" smtClean="0"/>
              <a:pPr/>
              <a:t>15</a:t>
            </a:fld>
            <a:endParaRPr lang="en-US" dirty="0"/>
          </a:p>
        </p:txBody>
      </p:sp>
    </p:spTree>
    <p:extLst>
      <p:ext uri="{BB962C8B-B14F-4D97-AF65-F5344CB8AC3E}">
        <p14:creationId xmlns:p14="http://schemas.microsoft.com/office/powerpoint/2010/main" val="3525260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90521C-96DB-42E9-BD7C-191F58C5D7EA}"/>
              </a:ext>
            </a:extLst>
          </p:cNvPr>
          <p:cNvPicPr>
            <a:picLocks noChangeAspect="1"/>
          </p:cNvPicPr>
          <p:nvPr/>
        </p:nvPicPr>
        <p:blipFill>
          <a:blip r:embed="rId3"/>
          <a:stretch>
            <a:fillRect/>
          </a:stretch>
        </p:blipFill>
        <p:spPr>
          <a:xfrm>
            <a:off x="5924907" y="1795428"/>
            <a:ext cx="3097525" cy="2235942"/>
          </a:xfrm>
          <a:prstGeom prst="rect">
            <a:avLst/>
          </a:prstGeom>
        </p:spPr>
      </p:pic>
      <p:sp>
        <p:nvSpPr>
          <p:cNvPr id="2" name="Title 1">
            <a:extLst>
              <a:ext uri="{FF2B5EF4-FFF2-40B4-BE49-F238E27FC236}">
                <a16:creationId xmlns:a16="http://schemas.microsoft.com/office/drawing/2014/main" id="{A0D0ED0E-6AF3-4B55-8734-21F2AC5780F3}"/>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AIM Case Study</a:t>
            </a:r>
          </a:p>
        </p:txBody>
      </p:sp>
      <p:sp>
        <p:nvSpPr>
          <p:cNvPr id="3" name="Content Placeholder 2">
            <a:extLst>
              <a:ext uri="{FF2B5EF4-FFF2-40B4-BE49-F238E27FC236}">
                <a16:creationId xmlns:a16="http://schemas.microsoft.com/office/drawing/2014/main" id="{556ED63F-ACD7-4AB6-AA8C-3AF0AA1EA174}"/>
              </a:ext>
            </a:extLst>
          </p:cNvPr>
          <p:cNvSpPr>
            <a:spLocks noGrp="1"/>
          </p:cNvSpPr>
          <p:nvPr>
            <p:ph idx="1"/>
          </p:nvPr>
        </p:nvSpPr>
        <p:spPr>
          <a:xfrm>
            <a:off x="342901" y="897731"/>
            <a:ext cx="6124644" cy="3564732"/>
          </a:xfrm>
        </p:spPr>
        <p:txBody>
          <a:bodyPr>
            <a:normAutofit lnSpcReduction="10000"/>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Prior Model</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Everything on spreadsheets from multiple billing platforms with no consistency</a:t>
            </a:r>
          </a:p>
          <a:p>
            <a:pPr marL="369094" lvl="1" indent="0">
              <a:buNone/>
            </a:pPr>
            <a:endParaRPr lang="en-US" sz="21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Totally manual process for account selection and transfer</a:t>
            </a:r>
          </a:p>
          <a:p>
            <a:pPr marL="369094" lvl="1" indent="0">
              <a:buNone/>
            </a:pPr>
            <a:endParaRPr lang="en-US" sz="21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Historical tracking of placements challenging for multi-tier and lack of performance reporting</a:t>
            </a:r>
          </a:p>
        </p:txBody>
      </p:sp>
      <p:sp>
        <p:nvSpPr>
          <p:cNvPr id="4" name="Footer Placeholder 3">
            <a:extLst>
              <a:ext uri="{FF2B5EF4-FFF2-40B4-BE49-F238E27FC236}">
                <a16:creationId xmlns:a16="http://schemas.microsoft.com/office/drawing/2014/main" id="{39DA9570-5874-4A3C-924F-E99AE70E7842}"/>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8272849A-94AE-405F-99A9-E10EC42706DE}"/>
              </a:ext>
            </a:extLst>
          </p:cNvPr>
          <p:cNvSpPr>
            <a:spLocks noGrp="1"/>
          </p:cNvSpPr>
          <p:nvPr>
            <p:ph type="sldNum" sz="quarter" idx="4"/>
          </p:nvPr>
        </p:nvSpPr>
        <p:spPr/>
        <p:txBody>
          <a:bodyPr/>
          <a:lstStyle/>
          <a:p>
            <a:fld id="{20CFEDCE-3BD6-9940-A642-E28DD407BF5F}" type="slidenum">
              <a:rPr lang="en-US" smtClean="0"/>
              <a:pPr/>
              <a:t>16</a:t>
            </a:fld>
            <a:endParaRPr lang="en-US" dirty="0"/>
          </a:p>
        </p:txBody>
      </p:sp>
    </p:spTree>
    <p:extLst>
      <p:ext uri="{BB962C8B-B14F-4D97-AF65-F5344CB8AC3E}">
        <p14:creationId xmlns:p14="http://schemas.microsoft.com/office/powerpoint/2010/main" val="123090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ED0E-6AF3-4B55-8734-21F2AC5780F3}"/>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AIM Case Study</a:t>
            </a:r>
          </a:p>
        </p:txBody>
      </p:sp>
      <p:sp>
        <p:nvSpPr>
          <p:cNvPr id="3" name="Content Placeholder 2">
            <a:extLst>
              <a:ext uri="{FF2B5EF4-FFF2-40B4-BE49-F238E27FC236}">
                <a16:creationId xmlns:a16="http://schemas.microsoft.com/office/drawing/2014/main" id="{556ED63F-ACD7-4AB6-AA8C-3AF0AA1EA174}"/>
              </a:ext>
            </a:extLst>
          </p:cNvPr>
          <p:cNvSpPr>
            <a:spLocks noGrp="1"/>
          </p:cNvSpPr>
          <p:nvPr>
            <p:ph idx="1"/>
          </p:nvPr>
        </p:nvSpPr>
        <p:spPr/>
        <p:txBody>
          <a:bodyPr>
            <a:normAutofit lnSpcReduction="10000"/>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Latitude AIM Solution</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Bidirectional data bridge from billing platforms to Latitude</a:t>
            </a:r>
          </a:p>
          <a:p>
            <a:pPr marL="369094" lvl="1" indent="0">
              <a:buNone/>
            </a:pPr>
            <a:endParaRPr lang="en-US" sz="21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Fully automated account distribution to OCAs </a:t>
            </a:r>
          </a:p>
          <a:p>
            <a:pPr marL="369094" lvl="1" indent="0">
              <a:buNone/>
            </a:pPr>
            <a:endParaRPr lang="en-US" sz="21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Fully automated strategy management of multi-tier placements</a:t>
            </a:r>
          </a:p>
          <a:p>
            <a:pPr marL="369094" lvl="1" indent="0">
              <a:buNone/>
            </a:pPr>
            <a:endParaRPr lang="en-US" sz="21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100" dirty="0">
                <a:latin typeface="Roboto" panose="02000000000000000000" pitchFamily="2" charset="0"/>
                <a:ea typeface="Roboto" panose="02000000000000000000" pitchFamily="2" charset="0"/>
                <a:cs typeface="Roboto" panose="02000000000000000000" pitchFamily="2" charset="0"/>
              </a:rPr>
              <a:t>Fully automated secure file transfers between client and OCAs</a:t>
            </a:r>
          </a:p>
        </p:txBody>
      </p:sp>
      <p:sp>
        <p:nvSpPr>
          <p:cNvPr id="4" name="Footer Placeholder 3">
            <a:extLst>
              <a:ext uri="{FF2B5EF4-FFF2-40B4-BE49-F238E27FC236}">
                <a16:creationId xmlns:a16="http://schemas.microsoft.com/office/drawing/2014/main" id="{39DA9570-5874-4A3C-924F-E99AE70E7842}"/>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8272849A-94AE-405F-99A9-E10EC42706DE}"/>
              </a:ext>
            </a:extLst>
          </p:cNvPr>
          <p:cNvSpPr>
            <a:spLocks noGrp="1"/>
          </p:cNvSpPr>
          <p:nvPr>
            <p:ph type="sldNum" sz="quarter" idx="4"/>
          </p:nvPr>
        </p:nvSpPr>
        <p:spPr/>
        <p:txBody>
          <a:bodyPr/>
          <a:lstStyle/>
          <a:p>
            <a:fld id="{20CFEDCE-3BD6-9940-A642-E28DD407BF5F}" type="slidenum">
              <a:rPr lang="en-US" smtClean="0"/>
              <a:pPr/>
              <a:t>17</a:t>
            </a:fld>
            <a:endParaRPr lang="en-US" dirty="0"/>
          </a:p>
        </p:txBody>
      </p:sp>
    </p:spTree>
    <p:extLst>
      <p:ext uri="{BB962C8B-B14F-4D97-AF65-F5344CB8AC3E}">
        <p14:creationId xmlns:p14="http://schemas.microsoft.com/office/powerpoint/2010/main" val="144245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3EAF-799B-422A-9738-D018159D6410}"/>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AIM Case Study</a:t>
            </a:r>
          </a:p>
        </p:txBody>
      </p:sp>
      <p:sp>
        <p:nvSpPr>
          <p:cNvPr id="3" name="Content Placeholder 2">
            <a:extLst>
              <a:ext uri="{FF2B5EF4-FFF2-40B4-BE49-F238E27FC236}">
                <a16:creationId xmlns:a16="http://schemas.microsoft.com/office/drawing/2014/main" id="{DD7CE100-89DD-43E5-9F22-E4E29FE5DA5B}"/>
              </a:ext>
            </a:extLst>
          </p:cNvPr>
          <p:cNvSpPr>
            <a:spLocks noGrp="1"/>
          </p:cNvSpPr>
          <p:nvPr>
            <p:ph idx="1"/>
          </p:nvPr>
        </p:nvSpPr>
        <p:spPr>
          <a:xfrm>
            <a:off x="342901" y="897731"/>
            <a:ext cx="5638548" cy="3564732"/>
          </a:xfrm>
        </p:spPr>
        <p:txBody>
          <a:bodyPr>
            <a:normAutofit/>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Benefits from AIM Implementation</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300" dirty="0">
                <a:latin typeface="Roboto" panose="02000000000000000000" pitchFamily="2" charset="0"/>
                <a:ea typeface="Roboto" panose="02000000000000000000" pitchFamily="2" charset="0"/>
                <a:cs typeface="Roboto" panose="02000000000000000000" pitchFamily="2" charset="0"/>
              </a:rPr>
              <a:t>Efficiencies</a:t>
            </a:r>
          </a:p>
          <a:p>
            <a:pPr marL="369094" lvl="1" indent="0">
              <a:buNone/>
            </a:pPr>
            <a:endParaRPr lang="en-US" sz="23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300" dirty="0">
                <a:latin typeface="Roboto" panose="02000000000000000000" pitchFamily="2" charset="0"/>
                <a:ea typeface="Roboto" panose="02000000000000000000" pitchFamily="2" charset="0"/>
                <a:cs typeface="Roboto" panose="02000000000000000000" pitchFamily="2" charset="0"/>
              </a:rPr>
              <a:t>Collections</a:t>
            </a:r>
          </a:p>
          <a:p>
            <a:pPr marL="369094" lvl="1" indent="0">
              <a:buNone/>
            </a:pPr>
            <a:endParaRPr lang="en-US" sz="2300" dirty="0">
              <a:latin typeface="Roboto" panose="02000000000000000000" pitchFamily="2" charset="0"/>
              <a:ea typeface="Roboto" panose="02000000000000000000" pitchFamily="2" charset="0"/>
              <a:cs typeface="Roboto" panose="02000000000000000000" pitchFamily="2" charset="0"/>
            </a:endParaRPr>
          </a:p>
          <a:p>
            <a:pPr marL="369094" lvl="1" indent="0">
              <a:buNone/>
            </a:pPr>
            <a:r>
              <a:rPr lang="en-US" sz="2300" dirty="0">
                <a:latin typeface="Roboto" panose="02000000000000000000" pitchFamily="2" charset="0"/>
                <a:ea typeface="Roboto" panose="02000000000000000000" pitchFamily="2" charset="0"/>
                <a:cs typeface="Roboto" panose="02000000000000000000" pitchFamily="2" charset="0"/>
              </a:rPr>
              <a:t>Compliance</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a:extLst>
              <a:ext uri="{FF2B5EF4-FFF2-40B4-BE49-F238E27FC236}">
                <a16:creationId xmlns:a16="http://schemas.microsoft.com/office/drawing/2014/main" id="{AD6DE85B-82B0-41D0-BD40-76FD9239AF76}"/>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D72004B4-9B8C-49B4-9A88-98D55C5F66AD}"/>
              </a:ext>
            </a:extLst>
          </p:cNvPr>
          <p:cNvSpPr>
            <a:spLocks noGrp="1"/>
          </p:cNvSpPr>
          <p:nvPr>
            <p:ph type="sldNum" sz="quarter" idx="4"/>
          </p:nvPr>
        </p:nvSpPr>
        <p:spPr/>
        <p:txBody>
          <a:bodyPr/>
          <a:lstStyle/>
          <a:p>
            <a:fld id="{20CFEDCE-3BD6-9940-A642-E28DD407BF5F}" type="slidenum">
              <a:rPr lang="en-US" smtClean="0"/>
              <a:pPr/>
              <a:t>18</a:t>
            </a:fld>
            <a:endParaRPr lang="en-US" dirty="0"/>
          </a:p>
        </p:txBody>
      </p:sp>
      <p:pic>
        <p:nvPicPr>
          <p:cNvPr id="7" name="Picture 6">
            <a:extLst>
              <a:ext uri="{FF2B5EF4-FFF2-40B4-BE49-F238E27FC236}">
                <a16:creationId xmlns:a16="http://schemas.microsoft.com/office/drawing/2014/main" id="{DD3B6763-14FA-4889-A4A6-9A6BB2813973}"/>
              </a:ext>
            </a:extLst>
          </p:cNvPr>
          <p:cNvPicPr>
            <a:picLocks noChangeAspect="1"/>
          </p:cNvPicPr>
          <p:nvPr/>
        </p:nvPicPr>
        <p:blipFill>
          <a:blip r:embed="rId3"/>
          <a:stretch>
            <a:fillRect/>
          </a:stretch>
        </p:blipFill>
        <p:spPr>
          <a:xfrm>
            <a:off x="4912396" y="1371904"/>
            <a:ext cx="3014351" cy="3014351"/>
          </a:xfrm>
          <a:prstGeom prst="rect">
            <a:avLst/>
          </a:prstGeom>
        </p:spPr>
      </p:pic>
    </p:spTree>
    <p:extLst>
      <p:ext uri="{BB962C8B-B14F-4D97-AF65-F5344CB8AC3E}">
        <p14:creationId xmlns:p14="http://schemas.microsoft.com/office/powerpoint/2010/main" val="4179271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4A843-DA88-42C1-8F54-C44AEA548B06}"/>
              </a:ext>
            </a:extLst>
          </p:cNvPr>
          <p:cNvSpPr>
            <a:spLocks noGrp="1"/>
          </p:cNvSpPr>
          <p:nvPr>
            <p:ph type="ctrTitle"/>
          </p:nvPr>
        </p:nvSpPr>
        <p:spPr/>
        <p:txBody>
          <a:bodyPr/>
          <a:lstStyle/>
          <a:p>
            <a:r>
              <a:rPr lang="en-GB" dirty="0"/>
              <a:t>AIM Summary</a:t>
            </a:r>
          </a:p>
        </p:txBody>
      </p:sp>
      <p:sp>
        <p:nvSpPr>
          <p:cNvPr id="2" name="Subtitle 1">
            <a:extLst>
              <a:ext uri="{FF2B5EF4-FFF2-40B4-BE49-F238E27FC236}">
                <a16:creationId xmlns:a16="http://schemas.microsoft.com/office/drawing/2014/main" id="{BEAAFEBC-C990-4887-BAC0-9F8A4AA3430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70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BC176-6A74-4A98-8C92-CCBE196CEE72}"/>
              </a:ext>
            </a:extLst>
          </p:cNvPr>
          <p:cNvSpPr>
            <a:spLocks noGrp="1"/>
          </p:cNvSpPr>
          <p:nvPr>
            <p:ph type="title"/>
          </p:nvPr>
        </p:nvSpPr>
        <p:spPr/>
        <p:txBody>
          <a:bodyPr/>
          <a:lstStyle/>
          <a:p>
            <a:r>
              <a:rPr lang="en-US" dirty="0"/>
              <a:t>Latitude by Genesys</a:t>
            </a:r>
          </a:p>
        </p:txBody>
      </p:sp>
      <p:sp>
        <p:nvSpPr>
          <p:cNvPr id="3" name="Content Placeholder 2">
            <a:extLst>
              <a:ext uri="{FF2B5EF4-FFF2-40B4-BE49-F238E27FC236}">
                <a16:creationId xmlns:a16="http://schemas.microsoft.com/office/drawing/2014/main" id="{2EE872DF-18CC-44E2-B6F2-DC7139C87B8C}"/>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2800" dirty="0">
                <a:latin typeface="Roboto" panose="02000000000000000000" pitchFamily="2" charset="0"/>
                <a:ea typeface="Roboto" panose="02000000000000000000" pitchFamily="2" charset="0"/>
                <a:cs typeface="Roboto" panose="02000000000000000000" pitchFamily="2" charset="0"/>
              </a:rPr>
              <a:t>Outsource Strategy Management and Process Automation Solution for Accounts Receivables Management.</a:t>
            </a:r>
          </a:p>
        </p:txBody>
      </p:sp>
      <p:sp>
        <p:nvSpPr>
          <p:cNvPr id="4" name="Footer Placeholder 3">
            <a:extLst>
              <a:ext uri="{FF2B5EF4-FFF2-40B4-BE49-F238E27FC236}">
                <a16:creationId xmlns:a16="http://schemas.microsoft.com/office/drawing/2014/main" id="{2FE3C091-EAFD-4F3A-9D7C-E8E63CEE96EC}"/>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4E943421-D166-47F0-AEF7-FE7DDB0067C9}"/>
              </a:ext>
            </a:extLst>
          </p:cNvPr>
          <p:cNvSpPr>
            <a:spLocks noGrp="1"/>
          </p:cNvSpPr>
          <p:nvPr>
            <p:ph type="sldNum" sz="quarter" idx="4"/>
          </p:nvPr>
        </p:nvSpPr>
        <p:spPr/>
        <p:txBody>
          <a:bodyPr/>
          <a:lstStyle/>
          <a:p>
            <a:fld id="{20CFEDCE-3BD6-9940-A642-E28DD407BF5F}" type="slidenum">
              <a:rPr lang="en-US" smtClean="0"/>
              <a:pPr/>
              <a:t>2</a:t>
            </a:fld>
            <a:endParaRPr lang="en-US" dirty="0"/>
          </a:p>
        </p:txBody>
      </p:sp>
    </p:spTree>
    <p:extLst>
      <p:ext uri="{BB962C8B-B14F-4D97-AF65-F5344CB8AC3E}">
        <p14:creationId xmlns:p14="http://schemas.microsoft.com/office/powerpoint/2010/main" val="267540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ADAA-2EB0-4D50-967D-6C0BAA587A27}"/>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Latitude AIM Solution Summary</a:t>
            </a:r>
          </a:p>
        </p:txBody>
      </p:sp>
      <p:sp>
        <p:nvSpPr>
          <p:cNvPr id="3" name="Content Placeholder 2">
            <a:extLst>
              <a:ext uri="{FF2B5EF4-FFF2-40B4-BE49-F238E27FC236}">
                <a16:creationId xmlns:a16="http://schemas.microsoft.com/office/drawing/2014/main" id="{17824755-0650-4DEE-835A-A2883310B20B}"/>
              </a:ext>
            </a:extLst>
          </p:cNvPr>
          <p:cNvSpPr>
            <a:spLocks noGrp="1"/>
          </p:cNvSpPr>
          <p:nvPr>
            <p:ph idx="1"/>
          </p:nvPr>
        </p:nvSpPr>
        <p:spPr/>
        <p:txBody>
          <a:bodyPr>
            <a:normAutofit/>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Complete solution regardless of account type, state or outsourcing model</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Complete visibility to account data and vendor performance reporting</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Automated and secure data transfer and support for all data attributes and types via scheduling and process automation</a:t>
            </a:r>
          </a:p>
        </p:txBody>
      </p:sp>
      <p:sp>
        <p:nvSpPr>
          <p:cNvPr id="4" name="Footer Placeholder 3">
            <a:extLst>
              <a:ext uri="{FF2B5EF4-FFF2-40B4-BE49-F238E27FC236}">
                <a16:creationId xmlns:a16="http://schemas.microsoft.com/office/drawing/2014/main" id="{9D201B84-3D7B-4ADD-A56C-024987CEC45A}"/>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D9286162-BE18-4EB9-ACC5-969EE91326F1}"/>
              </a:ext>
            </a:extLst>
          </p:cNvPr>
          <p:cNvSpPr>
            <a:spLocks noGrp="1"/>
          </p:cNvSpPr>
          <p:nvPr>
            <p:ph type="sldNum" sz="quarter" idx="4"/>
          </p:nvPr>
        </p:nvSpPr>
        <p:spPr/>
        <p:txBody>
          <a:bodyPr/>
          <a:lstStyle/>
          <a:p>
            <a:fld id="{20CFEDCE-3BD6-9940-A642-E28DD407BF5F}" type="slidenum">
              <a:rPr lang="en-US" smtClean="0"/>
              <a:pPr/>
              <a:t>20</a:t>
            </a:fld>
            <a:endParaRPr lang="en-US" dirty="0"/>
          </a:p>
        </p:txBody>
      </p:sp>
    </p:spTree>
    <p:extLst>
      <p:ext uri="{BB962C8B-B14F-4D97-AF65-F5344CB8AC3E}">
        <p14:creationId xmlns:p14="http://schemas.microsoft.com/office/powerpoint/2010/main" val="182689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56BA-75FF-4706-ADBD-3DE47BFCEFC4}"/>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Outsourcing Overview</a:t>
            </a:r>
          </a:p>
        </p:txBody>
      </p:sp>
      <p:sp>
        <p:nvSpPr>
          <p:cNvPr id="3" name="Content Placeholder 2">
            <a:extLst>
              <a:ext uri="{FF2B5EF4-FFF2-40B4-BE49-F238E27FC236}">
                <a16:creationId xmlns:a16="http://schemas.microsoft.com/office/drawing/2014/main" id="{E523CFB0-AE94-4229-B5C0-88AA63ACD36E}"/>
              </a:ext>
            </a:extLst>
          </p:cNvPr>
          <p:cNvSpPr>
            <a:spLocks noGrp="1"/>
          </p:cNvSpPr>
          <p:nvPr>
            <p:ph idx="1"/>
          </p:nvPr>
        </p:nvSpPr>
        <p:spPr>
          <a:xfrm>
            <a:off x="342900" y="897731"/>
            <a:ext cx="8458201" cy="3564732"/>
          </a:xfrm>
        </p:spPr>
        <p:txBody>
          <a:bodyPr>
            <a:normAutofit fontScale="92500" lnSpcReduction="10000"/>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Leveraging external vendor partners in the collection of debt</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Can be simple single source or use complex models and multi-tier strategies</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Can be used to target accounts in a specific state to “best in class” or specialty vendor partners</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Data intensive and potentially high human resource demand</a:t>
            </a:r>
            <a:endParaRPr lang="en-US" dirty="0"/>
          </a:p>
        </p:txBody>
      </p:sp>
      <p:sp>
        <p:nvSpPr>
          <p:cNvPr id="4" name="Footer Placeholder 3">
            <a:extLst>
              <a:ext uri="{FF2B5EF4-FFF2-40B4-BE49-F238E27FC236}">
                <a16:creationId xmlns:a16="http://schemas.microsoft.com/office/drawing/2014/main" id="{1A684E94-1A18-4F6D-9609-8F2ADCE084CC}"/>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45D60E3E-5F5E-4C66-8759-2B044431E896}"/>
              </a:ext>
            </a:extLst>
          </p:cNvPr>
          <p:cNvSpPr>
            <a:spLocks noGrp="1"/>
          </p:cNvSpPr>
          <p:nvPr>
            <p:ph type="sldNum" sz="quarter" idx="4"/>
          </p:nvPr>
        </p:nvSpPr>
        <p:spPr/>
        <p:txBody>
          <a:bodyPr/>
          <a:lstStyle/>
          <a:p>
            <a:fld id="{20CFEDCE-3BD6-9940-A642-E28DD407BF5F}" type="slidenum">
              <a:rPr lang="en-US" smtClean="0"/>
              <a:pPr/>
              <a:t>3</a:t>
            </a:fld>
            <a:endParaRPr lang="en-US" dirty="0"/>
          </a:p>
        </p:txBody>
      </p:sp>
    </p:spTree>
    <p:extLst>
      <p:ext uri="{BB962C8B-B14F-4D97-AF65-F5344CB8AC3E}">
        <p14:creationId xmlns:p14="http://schemas.microsoft.com/office/powerpoint/2010/main" val="114850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C2DD7-CF5D-430A-A96F-867DA3F36495}"/>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Account Outsourcing Challenges</a:t>
            </a:r>
          </a:p>
        </p:txBody>
      </p:sp>
      <p:sp>
        <p:nvSpPr>
          <p:cNvPr id="3" name="Content Placeholder 2">
            <a:extLst>
              <a:ext uri="{FF2B5EF4-FFF2-40B4-BE49-F238E27FC236}">
                <a16:creationId xmlns:a16="http://schemas.microsoft.com/office/drawing/2014/main" id="{A33F0B44-4AC0-4679-ADDC-7242F0CEBDD0}"/>
              </a:ext>
            </a:extLst>
          </p:cNvPr>
          <p:cNvSpPr>
            <a:spLocks noGrp="1"/>
          </p:cNvSpPr>
          <p:nvPr>
            <p:ph idx="1"/>
          </p:nvPr>
        </p:nvSpPr>
        <p:spPr>
          <a:xfrm>
            <a:off x="342900" y="897731"/>
            <a:ext cx="5680972" cy="3564732"/>
          </a:xfrm>
        </p:spPr>
        <p:txBody>
          <a:bodyPr>
            <a:normAutofit lnSpcReduction="10000"/>
          </a:bodyPr>
          <a:lstStyle/>
          <a:p>
            <a:pPr marL="0" indent="0">
              <a:buNone/>
            </a:pPr>
            <a:endParaRPr lang="en-US" sz="2400" dirty="0"/>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Understanding the nature of the accounts being outsourced</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Understanding the historical performance metrics of your outsource partners</a:t>
            </a:r>
          </a:p>
          <a:p>
            <a:pPr marL="0" indent="0">
              <a:buNone/>
            </a:pPr>
            <a:endParaRPr lang="en-US" sz="2400" dirty="0"/>
          </a:p>
          <a:p>
            <a:pPr marL="0" indent="0">
              <a:buNone/>
            </a:pPr>
            <a:endParaRPr lang="en-US" dirty="0"/>
          </a:p>
        </p:txBody>
      </p:sp>
      <p:sp>
        <p:nvSpPr>
          <p:cNvPr id="4" name="Footer Placeholder 3">
            <a:extLst>
              <a:ext uri="{FF2B5EF4-FFF2-40B4-BE49-F238E27FC236}">
                <a16:creationId xmlns:a16="http://schemas.microsoft.com/office/drawing/2014/main" id="{B6DA2E02-22AC-40D6-9CE9-FB1066BDCC17}"/>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CE002C23-C77E-43F9-AA30-9EFF5E2AB77A}"/>
              </a:ext>
            </a:extLst>
          </p:cNvPr>
          <p:cNvSpPr>
            <a:spLocks noGrp="1"/>
          </p:cNvSpPr>
          <p:nvPr>
            <p:ph type="sldNum" sz="quarter" idx="4"/>
          </p:nvPr>
        </p:nvSpPr>
        <p:spPr/>
        <p:txBody>
          <a:bodyPr/>
          <a:lstStyle/>
          <a:p>
            <a:fld id="{20CFEDCE-3BD6-9940-A642-E28DD407BF5F}" type="slidenum">
              <a:rPr lang="en-US" smtClean="0"/>
              <a:pPr/>
              <a:t>4</a:t>
            </a:fld>
            <a:endParaRPr lang="en-US" dirty="0"/>
          </a:p>
        </p:txBody>
      </p:sp>
      <p:pic>
        <p:nvPicPr>
          <p:cNvPr id="9" name="Picture 8">
            <a:extLst>
              <a:ext uri="{FF2B5EF4-FFF2-40B4-BE49-F238E27FC236}">
                <a16:creationId xmlns:a16="http://schemas.microsoft.com/office/drawing/2014/main" id="{F947ACBD-86E7-47F0-BDF3-A8FB88DA0E2E}"/>
              </a:ext>
            </a:extLst>
          </p:cNvPr>
          <p:cNvPicPr>
            <a:picLocks noChangeAspect="1"/>
          </p:cNvPicPr>
          <p:nvPr/>
        </p:nvPicPr>
        <p:blipFill>
          <a:blip r:embed="rId3"/>
          <a:stretch>
            <a:fillRect/>
          </a:stretch>
        </p:blipFill>
        <p:spPr>
          <a:xfrm>
            <a:off x="6023872" y="1708495"/>
            <a:ext cx="2133600" cy="2143125"/>
          </a:xfrm>
          <a:prstGeom prst="rect">
            <a:avLst/>
          </a:prstGeom>
        </p:spPr>
      </p:pic>
    </p:spTree>
    <p:extLst>
      <p:ext uri="{BB962C8B-B14F-4D97-AF65-F5344CB8AC3E}">
        <p14:creationId xmlns:p14="http://schemas.microsoft.com/office/powerpoint/2010/main" val="3408653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50F43-5D59-45CF-B5B9-CB65837C4890}"/>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Account Outsourcing Challenges</a:t>
            </a:r>
          </a:p>
        </p:txBody>
      </p:sp>
      <p:sp>
        <p:nvSpPr>
          <p:cNvPr id="3" name="Content Placeholder 2">
            <a:extLst>
              <a:ext uri="{FF2B5EF4-FFF2-40B4-BE49-F238E27FC236}">
                <a16:creationId xmlns:a16="http://schemas.microsoft.com/office/drawing/2014/main" id="{F7C5B91F-AAEC-4773-BA56-EAEFF3508CEC}"/>
              </a:ext>
            </a:extLst>
          </p:cNvPr>
          <p:cNvSpPr>
            <a:spLocks noGrp="1"/>
          </p:cNvSpPr>
          <p:nvPr>
            <p:ph idx="1"/>
          </p:nvPr>
        </p:nvSpPr>
        <p:spPr>
          <a:xfrm>
            <a:off x="342900" y="897731"/>
            <a:ext cx="5087659" cy="3564732"/>
          </a:xfrm>
        </p:spPr>
        <p:txBody>
          <a:bodyPr>
            <a:normAutofit/>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Getting the right accounts to the right partners at the right time efficiently and securely</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Inventory Management</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Continuous communication between you and your vendor partner</a:t>
            </a:r>
          </a:p>
          <a:p>
            <a:pPr marL="0" indent="0">
              <a:buNone/>
            </a:pPr>
            <a:endParaRPr lang="en-US" sz="2400" dirty="0"/>
          </a:p>
        </p:txBody>
      </p:sp>
      <p:sp>
        <p:nvSpPr>
          <p:cNvPr id="4" name="Footer Placeholder 3">
            <a:extLst>
              <a:ext uri="{FF2B5EF4-FFF2-40B4-BE49-F238E27FC236}">
                <a16:creationId xmlns:a16="http://schemas.microsoft.com/office/drawing/2014/main" id="{72C17865-DE53-4B45-B613-5189A77CCE38}"/>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C7FF7ADC-6291-456F-860D-9C5A4565D1B7}"/>
              </a:ext>
            </a:extLst>
          </p:cNvPr>
          <p:cNvSpPr>
            <a:spLocks noGrp="1"/>
          </p:cNvSpPr>
          <p:nvPr>
            <p:ph type="sldNum" sz="quarter" idx="4"/>
          </p:nvPr>
        </p:nvSpPr>
        <p:spPr/>
        <p:txBody>
          <a:bodyPr/>
          <a:lstStyle/>
          <a:p>
            <a:fld id="{20CFEDCE-3BD6-9940-A642-E28DD407BF5F}" type="slidenum">
              <a:rPr lang="en-US" smtClean="0"/>
              <a:pPr/>
              <a:t>5</a:t>
            </a:fld>
            <a:endParaRPr lang="en-US" dirty="0"/>
          </a:p>
        </p:txBody>
      </p:sp>
      <p:pic>
        <p:nvPicPr>
          <p:cNvPr id="11" name="Picture 10">
            <a:extLst>
              <a:ext uri="{FF2B5EF4-FFF2-40B4-BE49-F238E27FC236}">
                <a16:creationId xmlns:a16="http://schemas.microsoft.com/office/drawing/2014/main" id="{2805561C-A7FD-4A8E-82DA-2B08E5303476}"/>
              </a:ext>
            </a:extLst>
          </p:cNvPr>
          <p:cNvPicPr>
            <a:picLocks noChangeAspect="1"/>
          </p:cNvPicPr>
          <p:nvPr/>
        </p:nvPicPr>
        <p:blipFill>
          <a:blip r:embed="rId3"/>
          <a:stretch>
            <a:fillRect/>
          </a:stretch>
        </p:blipFill>
        <p:spPr>
          <a:xfrm>
            <a:off x="5577142" y="983048"/>
            <a:ext cx="2784209" cy="1347198"/>
          </a:xfrm>
          <a:prstGeom prst="rect">
            <a:avLst/>
          </a:prstGeom>
        </p:spPr>
      </p:pic>
      <p:pic>
        <p:nvPicPr>
          <p:cNvPr id="13" name="Picture 12">
            <a:extLst>
              <a:ext uri="{FF2B5EF4-FFF2-40B4-BE49-F238E27FC236}">
                <a16:creationId xmlns:a16="http://schemas.microsoft.com/office/drawing/2014/main" id="{969151E7-0B25-4AE2-8BCA-534EDBC49DFA}"/>
              </a:ext>
            </a:extLst>
          </p:cNvPr>
          <p:cNvPicPr>
            <a:picLocks noChangeAspect="1"/>
          </p:cNvPicPr>
          <p:nvPr/>
        </p:nvPicPr>
        <p:blipFill>
          <a:blip r:embed="rId4"/>
          <a:stretch>
            <a:fillRect/>
          </a:stretch>
        </p:blipFill>
        <p:spPr>
          <a:xfrm>
            <a:off x="6051083" y="2680097"/>
            <a:ext cx="1836326" cy="1836326"/>
          </a:xfrm>
          <a:prstGeom prst="rect">
            <a:avLst/>
          </a:prstGeom>
        </p:spPr>
      </p:pic>
    </p:spTree>
    <p:extLst>
      <p:ext uri="{BB962C8B-B14F-4D97-AF65-F5344CB8AC3E}">
        <p14:creationId xmlns:p14="http://schemas.microsoft.com/office/powerpoint/2010/main" val="3760183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972F-00BE-4EBF-80C3-933DAE1C1762}"/>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Account Outsourcing Challenges</a:t>
            </a:r>
          </a:p>
        </p:txBody>
      </p:sp>
      <p:sp>
        <p:nvSpPr>
          <p:cNvPr id="3" name="Content Placeholder 2">
            <a:extLst>
              <a:ext uri="{FF2B5EF4-FFF2-40B4-BE49-F238E27FC236}">
                <a16:creationId xmlns:a16="http://schemas.microsoft.com/office/drawing/2014/main" id="{F6699BB0-2C99-478E-9167-394E97CBAA81}"/>
              </a:ext>
            </a:extLst>
          </p:cNvPr>
          <p:cNvSpPr>
            <a:spLocks noGrp="1"/>
          </p:cNvSpPr>
          <p:nvPr>
            <p:ph idx="1"/>
          </p:nvPr>
        </p:nvSpPr>
        <p:spPr>
          <a:xfrm>
            <a:off x="342901" y="897731"/>
            <a:ext cx="4592068" cy="3564732"/>
          </a:xfrm>
        </p:spPr>
        <p:txBody>
          <a:bodyPr>
            <a:normAutofit/>
          </a:bodyPr>
          <a:lstStyle/>
          <a:p>
            <a:pPr marL="0" indent="0">
              <a:buNone/>
            </a:pPr>
            <a:endParaRPr lang="en-US" sz="2400" dirty="0"/>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Effectively managing multi tier placement strategies</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Performance reporting and leveraging Champion / Challenger strategies</a:t>
            </a:r>
          </a:p>
        </p:txBody>
      </p:sp>
      <p:sp>
        <p:nvSpPr>
          <p:cNvPr id="4" name="Footer Placeholder 3">
            <a:extLst>
              <a:ext uri="{FF2B5EF4-FFF2-40B4-BE49-F238E27FC236}">
                <a16:creationId xmlns:a16="http://schemas.microsoft.com/office/drawing/2014/main" id="{F9DBE542-B646-421C-929F-1F4029B28CA3}"/>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305E0E01-5107-4AD0-AE68-431E9E084610}"/>
              </a:ext>
            </a:extLst>
          </p:cNvPr>
          <p:cNvSpPr>
            <a:spLocks noGrp="1"/>
          </p:cNvSpPr>
          <p:nvPr>
            <p:ph type="sldNum" sz="quarter" idx="4"/>
          </p:nvPr>
        </p:nvSpPr>
        <p:spPr/>
        <p:txBody>
          <a:bodyPr/>
          <a:lstStyle/>
          <a:p>
            <a:fld id="{20CFEDCE-3BD6-9940-A642-E28DD407BF5F}" type="slidenum">
              <a:rPr lang="en-US" smtClean="0"/>
              <a:pPr/>
              <a:t>6</a:t>
            </a:fld>
            <a:endParaRPr lang="en-US" dirty="0"/>
          </a:p>
        </p:txBody>
      </p:sp>
      <p:pic>
        <p:nvPicPr>
          <p:cNvPr id="7" name="Picture 6">
            <a:extLst>
              <a:ext uri="{FF2B5EF4-FFF2-40B4-BE49-F238E27FC236}">
                <a16:creationId xmlns:a16="http://schemas.microsoft.com/office/drawing/2014/main" id="{9598EDAC-F595-40C8-B7A1-E806BEC41F14}"/>
              </a:ext>
            </a:extLst>
          </p:cNvPr>
          <p:cNvPicPr>
            <a:picLocks noChangeAspect="1"/>
          </p:cNvPicPr>
          <p:nvPr/>
        </p:nvPicPr>
        <p:blipFill>
          <a:blip r:embed="rId3"/>
          <a:stretch>
            <a:fillRect/>
          </a:stretch>
        </p:blipFill>
        <p:spPr>
          <a:xfrm>
            <a:off x="4981854" y="1656523"/>
            <a:ext cx="2863770" cy="2047148"/>
          </a:xfrm>
          <a:prstGeom prst="rect">
            <a:avLst/>
          </a:prstGeom>
        </p:spPr>
      </p:pic>
    </p:spTree>
    <p:extLst>
      <p:ext uri="{BB962C8B-B14F-4D97-AF65-F5344CB8AC3E}">
        <p14:creationId xmlns:p14="http://schemas.microsoft.com/office/powerpoint/2010/main" val="416290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4A843-DA88-42C1-8F54-C44AEA548B06}"/>
              </a:ext>
            </a:extLst>
          </p:cNvPr>
          <p:cNvSpPr>
            <a:spLocks noGrp="1"/>
          </p:cNvSpPr>
          <p:nvPr>
            <p:ph type="ctrTitle"/>
          </p:nvPr>
        </p:nvSpPr>
        <p:spPr/>
        <p:txBody>
          <a:bodyPr/>
          <a:lstStyle/>
          <a:p>
            <a:r>
              <a:rPr lang="en-GB" dirty="0"/>
              <a:t>Latitude Agency Interface Manager</a:t>
            </a:r>
          </a:p>
        </p:txBody>
      </p:sp>
      <p:sp>
        <p:nvSpPr>
          <p:cNvPr id="2" name="Subtitle 1">
            <a:extLst>
              <a:ext uri="{FF2B5EF4-FFF2-40B4-BE49-F238E27FC236}">
                <a16:creationId xmlns:a16="http://schemas.microsoft.com/office/drawing/2014/main" id="{4B312B93-5C7B-4C9F-B15D-194D5A4D27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6198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C162-509D-42C8-B3F7-7819F3E403A7}"/>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Latitude AIM Solution</a:t>
            </a:r>
          </a:p>
        </p:txBody>
      </p:sp>
      <p:sp>
        <p:nvSpPr>
          <p:cNvPr id="3" name="Content Placeholder 2">
            <a:extLst>
              <a:ext uri="{FF2B5EF4-FFF2-40B4-BE49-F238E27FC236}">
                <a16:creationId xmlns:a16="http://schemas.microsoft.com/office/drawing/2014/main" id="{CB0CBBB4-BAAE-4B3B-8615-3742F6945E56}"/>
              </a:ext>
            </a:extLst>
          </p:cNvPr>
          <p:cNvSpPr>
            <a:spLocks noGrp="1"/>
          </p:cNvSpPr>
          <p:nvPr>
            <p:ph idx="1"/>
          </p:nvPr>
        </p:nvSpPr>
        <p:spPr>
          <a:xfrm>
            <a:off x="342900" y="897731"/>
            <a:ext cx="5483897" cy="3564732"/>
          </a:xfrm>
        </p:spPr>
        <p:txBody>
          <a:bodyPr>
            <a:normAutofit fontScale="92500" lnSpcReduction="20000"/>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Query and analysis tool allows you complete visibility to all account data</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Account level data can be leveraged in placement strategies via queries or process automation</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Detail reporting on vendor performance metrics and vendor vs. vendor statistics and dashboards </a:t>
            </a:r>
          </a:p>
        </p:txBody>
      </p:sp>
      <p:sp>
        <p:nvSpPr>
          <p:cNvPr id="4" name="Footer Placeholder 3">
            <a:extLst>
              <a:ext uri="{FF2B5EF4-FFF2-40B4-BE49-F238E27FC236}">
                <a16:creationId xmlns:a16="http://schemas.microsoft.com/office/drawing/2014/main" id="{91410FF7-27E2-4F8F-A418-8686ED38CF3D}"/>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E192EAAC-5434-4573-A3AF-BB2ADF874C6B}"/>
              </a:ext>
            </a:extLst>
          </p:cNvPr>
          <p:cNvSpPr>
            <a:spLocks noGrp="1"/>
          </p:cNvSpPr>
          <p:nvPr>
            <p:ph type="sldNum" sz="quarter" idx="4"/>
          </p:nvPr>
        </p:nvSpPr>
        <p:spPr/>
        <p:txBody>
          <a:bodyPr/>
          <a:lstStyle/>
          <a:p>
            <a:fld id="{20CFEDCE-3BD6-9940-A642-E28DD407BF5F}" type="slidenum">
              <a:rPr lang="en-US" smtClean="0"/>
              <a:pPr/>
              <a:t>8</a:t>
            </a:fld>
            <a:endParaRPr lang="en-US" dirty="0"/>
          </a:p>
        </p:txBody>
      </p:sp>
      <p:pic>
        <p:nvPicPr>
          <p:cNvPr id="9" name="Picture 8">
            <a:extLst>
              <a:ext uri="{FF2B5EF4-FFF2-40B4-BE49-F238E27FC236}">
                <a16:creationId xmlns:a16="http://schemas.microsoft.com/office/drawing/2014/main" id="{0DF09379-EE99-43C6-8D2A-68FAF37B6F9F}"/>
              </a:ext>
            </a:extLst>
          </p:cNvPr>
          <p:cNvPicPr>
            <a:picLocks noChangeAspect="1"/>
          </p:cNvPicPr>
          <p:nvPr/>
        </p:nvPicPr>
        <p:blipFill>
          <a:blip r:embed="rId3"/>
          <a:stretch>
            <a:fillRect/>
          </a:stretch>
        </p:blipFill>
        <p:spPr>
          <a:xfrm>
            <a:off x="6420477" y="1252537"/>
            <a:ext cx="1733550" cy="2638425"/>
          </a:xfrm>
          <a:prstGeom prst="rect">
            <a:avLst/>
          </a:prstGeom>
        </p:spPr>
      </p:pic>
    </p:spTree>
    <p:extLst>
      <p:ext uri="{BB962C8B-B14F-4D97-AF65-F5344CB8AC3E}">
        <p14:creationId xmlns:p14="http://schemas.microsoft.com/office/powerpoint/2010/main" val="423049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FC162-509D-42C8-B3F7-7819F3E403A7}"/>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Latitude AIM Solution</a:t>
            </a:r>
          </a:p>
        </p:txBody>
      </p:sp>
      <p:sp>
        <p:nvSpPr>
          <p:cNvPr id="3" name="Content Placeholder 2">
            <a:extLst>
              <a:ext uri="{FF2B5EF4-FFF2-40B4-BE49-F238E27FC236}">
                <a16:creationId xmlns:a16="http://schemas.microsoft.com/office/drawing/2014/main" id="{CB0CBBB4-BAAE-4B3B-8615-3742F6945E56}"/>
              </a:ext>
            </a:extLst>
          </p:cNvPr>
          <p:cNvSpPr>
            <a:spLocks noGrp="1"/>
          </p:cNvSpPr>
          <p:nvPr>
            <p:ph idx="1"/>
          </p:nvPr>
        </p:nvSpPr>
        <p:spPr>
          <a:xfrm>
            <a:off x="342900" y="897731"/>
            <a:ext cx="5483897" cy="3564732"/>
          </a:xfrm>
        </p:spPr>
        <p:txBody>
          <a:bodyPr>
            <a:normAutofit lnSpcReduction="10000"/>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Bidirectional data updates</a:t>
            </a: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a:p>
            <a:pPr lvl="1"/>
            <a:r>
              <a:rPr lang="en-US" sz="2100" dirty="0">
                <a:latin typeface="Roboto" panose="02000000000000000000" pitchFamily="2" charset="0"/>
                <a:ea typeface="Roboto" panose="02000000000000000000" pitchFamily="2" charset="0"/>
                <a:cs typeface="Roboto" panose="02000000000000000000" pitchFamily="2" charset="0"/>
              </a:rPr>
              <a:t>Account placements / recalls</a:t>
            </a:r>
          </a:p>
          <a:p>
            <a:pPr lvl="1"/>
            <a:r>
              <a:rPr lang="en-US" sz="2100" dirty="0">
                <a:latin typeface="Roboto" panose="02000000000000000000" pitchFamily="2" charset="0"/>
                <a:ea typeface="Roboto" panose="02000000000000000000" pitchFamily="2" charset="0"/>
                <a:cs typeface="Roboto" panose="02000000000000000000" pitchFamily="2" charset="0"/>
              </a:rPr>
              <a:t>Financial updates</a:t>
            </a:r>
          </a:p>
          <a:p>
            <a:pPr lvl="1"/>
            <a:r>
              <a:rPr lang="en-US" sz="2100" dirty="0">
                <a:latin typeface="Roboto" panose="02000000000000000000" pitchFamily="2" charset="0"/>
                <a:ea typeface="Roboto" panose="02000000000000000000" pitchFamily="2" charset="0"/>
                <a:cs typeface="Roboto" panose="02000000000000000000" pitchFamily="2" charset="0"/>
              </a:rPr>
              <a:t>Demographic updates</a:t>
            </a:r>
          </a:p>
          <a:p>
            <a:pPr lvl="1"/>
            <a:r>
              <a:rPr lang="en-US" sz="2100" dirty="0">
                <a:latin typeface="Roboto" panose="02000000000000000000" pitchFamily="2" charset="0"/>
                <a:ea typeface="Roboto" panose="02000000000000000000" pitchFamily="2" charset="0"/>
                <a:cs typeface="Roboto" panose="02000000000000000000" pitchFamily="2" charset="0"/>
              </a:rPr>
              <a:t>Collection notes / work activity</a:t>
            </a:r>
          </a:p>
          <a:p>
            <a:pPr lvl="1"/>
            <a:r>
              <a:rPr lang="en-US" sz="2100" dirty="0">
                <a:latin typeface="Roboto" panose="02000000000000000000" pitchFamily="2" charset="0"/>
                <a:ea typeface="Roboto" panose="02000000000000000000" pitchFamily="2" charset="0"/>
                <a:cs typeface="Roboto" panose="02000000000000000000" pitchFamily="2" charset="0"/>
              </a:rPr>
              <a:t>Reconciliation</a:t>
            </a:r>
          </a:p>
          <a:p>
            <a:pPr lvl="1"/>
            <a:r>
              <a:rPr lang="en-US" sz="2100" dirty="0">
                <a:latin typeface="Roboto" panose="02000000000000000000" pitchFamily="2" charset="0"/>
                <a:ea typeface="Roboto" panose="02000000000000000000" pitchFamily="2" charset="0"/>
                <a:cs typeface="Roboto" panose="02000000000000000000" pitchFamily="2" charset="0"/>
              </a:rPr>
              <a:t>Compliance data</a:t>
            </a:r>
          </a:p>
          <a:p>
            <a:pPr lvl="1"/>
            <a:r>
              <a:rPr lang="en-US" sz="2100" dirty="0">
                <a:latin typeface="Roboto" panose="02000000000000000000" pitchFamily="2" charset="0"/>
                <a:ea typeface="Roboto" panose="02000000000000000000" pitchFamily="2" charset="0"/>
                <a:cs typeface="Roboto" panose="02000000000000000000" pitchFamily="2" charset="0"/>
              </a:rPr>
              <a:t>Request and Response</a:t>
            </a:r>
          </a:p>
          <a:p>
            <a:pPr lvl="1"/>
            <a:endParaRPr lang="en-US" sz="2100" dirty="0">
              <a:latin typeface="Roboto" panose="02000000000000000000" pitchFamily="2" charset="0"/>
              <a:ea typeface="Roboto" panose="02000000000000000000" pitchFamily="2" charset="0"/>
              <a:cs typeface="Roboto" panose="02000000000000000000" pitchFamily="2" charset="0"/>
            </a:endParaRPr>
          </a:p>
          <a:p>
            <a:pPr marL="0" indent="0">
              <a:buNone/>
            </a:pPr>
            <a:endParaRPr lang="en-US" sz="2400" dirty="0">
              <a:latin typeface="Roboto" panose="02000000000000000000" pitchFamily="2" charset="0"/>
              <a:ea typeface="Roboto" panose="02000000000000000000" pitchFamily="2" charset="0"/>
              <a:cs typeface="Roboto" panose="02000000000000000000" pitchFamily="2" charset="0"/>
            </a:endParaRPr>
          </a:p>
        </p:txBody>
      </p:sp>
      <p:sp>
        <p:nvSpPr>
          <p:cNvPr id="4" name="Footer Placeholder 3">
            <a:extLst>
              <a:ext uri="{FF2B5EF4-FFF2-40B4-BE49-F238E27FC236}">
                <a16:creationId xmlns:a16="http://schemas.microsoft.com/office/drawing/2014/main" id="{91410FF7-27E2-4F8F-A418-8686ED38CF3D}"/>
              </a:ext>
            </a:extLst>
          </p:cNvPr>
          <p:cNvSpPr>
            <a:spLocks noGrp="1"/>
          </p:cNvSpPr>
          <p:nvPr>
            <p:ph type="ftr" sz="quarter" idx="11"/>
          </p:nvPr>
        </p:nvSpPr>
        <p:spPr/>
        <p:txBody>
          <a:bodyPr/>
          <a:lstStyle/>
          <a:p>
            <a:r>
              <a:rPr lang="en-US"/>
              <a:t>Genesys confidential and proprietary information. Unauthorized disclosure is prohibited.</a:t>
            </a:r>
            <a:endParaRPr lang="en-US" dirty="0"/>
          </a:p>
        </p:txBody>
      </p:sp>
      <p:sp>
        <p:nvSpPr>
          <p:cNvPr id="5" name="Slide Number Placeholder 4">
            <a:extLst>
              <a:ext uri="{FF2B5EF4-FFF2-40B4-BE49-F238E27FC236}">
                <a16:creationId xmlns:a16="http://schemas.microsoft.com/office/drawing/2014/main" id="{E192EAAC-5434-4573-A3AF-BB2ADF874C6B}"/>
              </a:ext>
            </a:extLst>
          </p:cNvPr>
          <p:cNvSpPr>
            <a:spLocks noGrp="1"/>
          </p:cNvSpPr>
          <p:nvPr>
            <p:ph type="sldNum" sz="quarter" idx="4"/>
          </p:nvPr>
        </p:nvSpPr>
        <p:spPr/>
        <p:txBody>
          <a:bodyPr/>
          <a:lstStyle/>
          <a:p>
            <a:fld id="{20CFEDCE-3BD6-9940-A642-E28DD407BF5F}" type="slidenum">
              <a:rPr lang="en-US" smtClean="0"/>
              <a:pPr/>
              <a:t>9</a:t>
            </a:fld>
            <a:endParaRPr lang="en-US" dirty="0"/>
          </a:p>
        </p:txBody>
      </p:sp>
      <p:pic>
        <p:nvPicPr>
          <p:cNvPr id="7" name="Picture 6">
            <a:extLst>
              <a:ext uri="{FF2B5EF4-FFF2-40B4-BE49-F238E27FC236}">
                <a16:creationId xmlns:a16="http://schemas.microsoft.com/office/drawing/2014/main" id="{1772189B-943D-400A-A7B8-F446EA8184FF}"/>
              </a:ext>
            </a:extLst>
          </p:cNvPr>
          <p:cNvPicPr>
            <a:picLocks noChangeAspect="1"/>
          </p:cNvPicPr>
          <p:nvPr/>
        </p:nvPicPr>
        <p:blipFill>
          <a:blip r:embed="rId3"/>
          <a:stretch>
            <a:fillRect/>
          </a:stretch>
        </p:blipFill>
        <p:spPr>
          <a:xfrm>
            <a:off x="5826797" y="1608534"/>
            <a:ext cx="2143125" cy="2143125"/>
          </a:xfrm>
          <a:prstGeom prst="rect">
            <a:avLst/>
          </a:prstGeom>
        </p:spPr>
      </p:pic>
    </p:spTree>
    <p:extLst>
      <p:ext uri="{BB962C8B-B14F-4D97-AF65-F5344CB8AC3E}">
        <p14:creationId xmlns:p14="http://schemas.microsoft.com/office/powerpoint/2010/main" val="3190287981"/>
      </p:ext>
    </p:extLst>
  </p:cSld>
  <p:clrMapOvr>
    <a:masterClrMapping/>
  </p:clrMapOvr>
</p:sld>
</file>

<file path=ppt/theme/theme1.xml><?xml version="1.0" encoding="utf-8"?>
<a:theme xmlns:a="http://schemas.openxmlformats.org/drawingml/2006/main" name="Custom Design">
  <a:themeElements>
    <a:clrScheme name="Genesys Colors">
      <a:dk1>
        <a:srgbClr val="000000"/>
      </a:dk1>
      <a:lt1>
        <a:srgbClr val="FFFFFF"/>
      </a:lt1>
      <a:dk2>
        <a:srgbClr val="000000"/>
      </a:dk2>
      <a:lt2>
        <a:srgbClr val="F8F8F8"/>
      </a:lt2>
      <a:accent1>
        <a:srgbClr val="FF4F1F"/>
      </a:accent1>
      <a:accent2>
        <a:srgbClr val="5D3E5D"/>
      </a:accent2>
      <a:accent3>
        <a:srgbClr val="959699"/>
      </a:accent3>
      <a:accent4>
        <a:srgbClr val="D3D3D3"/>
      </a:accent4>
      <a:accent5>
        <a:srgbClr val="4E5054"/>
      </a:accent5>
      <a:accent6>
        <a:srgbClr val="000000"/>
      </a:accent6>
      <a:hlink>
        <a:srgbClr val="FF4F1F"/>
      </a:hlink>
      <a:folHlink>
        <a:srgbClr val="FF4F1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nesys-PowerPoint-2017" id="{313BECCE-9D6C-2942-9207-F5917C69DCDD}" vid="{A138A2B4-BE5C-3A4A-816A-AFC611E80A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Genesys-PowerPoint-2017[1]</Template>
  <TotalTime>5540</TotalTime>
  <Words>929</Words>
  <Application>Microsoft Office PowerPoint</Application>
  <PresentationFormat>On-screen Show (16:9)</PresentationFormat>
  <Paragraphs>207</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.AppleSystemUIFont</vt:lpstr>
      <vt:lpstr>AmericanTypewriter-Light</vt:lpstr>
      <vt:lpstr>Arial</vt:lpstr>
      <vt:lpstr>Calibri</vt:lpstr>
      <vt:lpstr>Calibri Light</vt:lpstr>
      <vt:lpstr>Lato-Black</vt:lpstr>
      <vt:lpstr>Mshtakan</vt:lpstr>
      <vt:lpstr>Roboto</vt:lpstr>
      <vt:lpstr>Wingdings</vt:lpstr>
      <vt:lpstr>Custom Design</vt:lpstr>
      <vt:lpstr>Latitude by Genesys: AIM</vt:lpstr>
      <vt:lpstr>Latitude by Genesys</vt:lpstr>
      <vt:lpstr>Outsourcing Overview</vt:lpstr>
      <vt:lpstr>Account Outsourcing Challenges</vt:lpstr>
      <vt:lpstr>Account Outsourcing Challenges</vt:lpstr>
      <vt:lpstr>Account Outsourcing Challenges</vt:lpstr>
      <vt:lpstr>Latitude Agency Interface Manager</vt:lpstr>
      <vt:lpstr>Latitude AIM Solution</vt:lpstr>
      <vt:lpstr>Latitude AIM Solution</vt:lpstr>
      <vt:lpstr>Latitude AIM Solution</vt:lpstr>
      <vt:lpstr>Latitude AIM Solution</vt:lpstr>
      <vt:lpstr>Latitude AIM Solution</vt:lpstr>
      <vt:lpstr>Latitude AIM Solution</vt:lpstr>
      <vt:lpstr>AIM Case Study</vt:lpstr>
      <vt:lpstr>AIM Case Study</vt:lpstr>
      <vt:lpstr>AIM Case Study</vt:lpstr>
      <vt:lpstr>AIM Case Study</vt:lpstr>
      <vt:lpstr>AIM Case Study</vt:lpstr>
      <vt:lpstr>AIM Summary</vt:lpstr>
      <vt:lpstr>Latitude AIM Solution 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Example Template Title Goes Here</dc:title>
  <dc:subject/>
  <dc:creator>Doryan Algarra</dc:creator>
  <cp:keywords/>
  <dc:description/>
  <cp:lastModifiedBy>Cris Bjelajac</cp:lastModifiedBy>
  <cp:revision>88</cp:revision>
  <cp:lastPrinted>2017-04-07T11:15:28Z</cp:lastPrinted>
  <dcterms:created xsi:type="dcterms:W3CDTF">2017-05-26T18:36:23Z</dcterms:created>
  <dcterms:modified xsi:type="dcterms:W3CDTF">2019-03-08T20:29:44Z</dcterms:modified>
  <cp:category/>
</cp:coreProperties>
</file>