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3"/>
  </p:notesMasterIdLst>
  <p:sldIdLst>
    <p:sldId id="259" r:id="rId2"/>
    <p:sldId id="275" r:id="rId3"/>
    <p:sldId id="277" r:id="rId4"/>
    <p:sldId id="264" r:id="rId5"/>
    <p:sldId id="265" r:id="rId6"/>
    <p:sldId id="266" r:id="rId7"/>
    <p:sldId id="268" r:id="rId8"/>
    <p:sldId id="270" r:id="rId9"/>
    <p:sldId id="272" r:id="rId10"/>
    <p:sldId id="273" r:id="rId11"/>
    <p:sldId id="274" r:id="rId12"/>
  </p:sldIdLst>
  <p:sldSz cx="7772400" cy="10058400"/>
  <p:notesSz cx="6858000" cy="9144000"/>
  <p:defaultTextStyle>
    <a:defPPr>
      <a:defRPr lang="en-US"/>
    </a:defPPr>
    <a:lvl1pPr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4A3A40"/>
    <a:srgbClr val="B9CDE5"/>
    <a:srgbClr val="79B1A3"/>
    <a:srgbClr val="EFA847"/>
    <a:srgbClr val="EA4A4B"/>
    <a:srgbClr val="FD6608"/>
    <a:srgbClr val="4394F7"/>
    <a:srgbClr val="CF402F"/>
    <a:srgbClr val="1189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17" autoAdjust="0"/>
    <p:restoredTop sz="94660"/>
  </p:normalViewPr>
  <p:slideViewPr>
    <p:cSldViewPr snapToGrid="0" snapToObjects="1">
      <p:cViewPr>
        <p:scale>
          <a:sx n="75" d="100"/>
          <a:sy n="75" d="100"/>
        </p:scale>
        <p:origin x="1443" y="-1125"/>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C5F04E-D622-428E-8A21-88C774C7327B}" type="datetimeFigureOut">
              <a:rPr lang="en-US" smtClean="0"/>
              <a:t>21-Jul-16</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8F3A05-892B-4A94-B176-B35647E075E4}" type="slidenum">
              <a:rPr lang="en-US" smtClean="0"/>
              <a:t>‹#›</a:t>
            </a:fld>
            <a:endParaRPr lang="en-US"/>
          </a:p>
        </p:txBody>
      </p:sp>
    </p:spTree>
    <p:extLst>
      <p:ext uri="{BB962C8B-B14F-4D97-AF65-F5344CB8AC3E}">
        <p14:creationId xmlns:p14="http://schemas.microsoft.com/office/powerpoint/2010/main" val="2251645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8F3A05-892B-4A94-B176-B35647E075E4}" type="slidenum">
              <a:rPr lang="en-US" smtClean="0"/>
              <a:t>1</a:t>
            </a:fld>
            <a:endParaRPr lang="en-US"/>
          </a:p>
        </p:txBody>
      </p:sp>
    </p:spTree>
    <p:extLst>
      <p:ext uri="{BB962C8B-B14F-4D97-AF65-F5344CB8AC3E}">
        <p14:creationId xmlns:p14="http://schemas.microsoft.com/office/powerpoint/2010/main" val="2105416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8F3A05-892B-4A94-B176-B35647E075E4}" type="slidenum">
              <a:rPr lang="en-US" smtClean="0"/>
              <a:t>10</a:t>
            </a:fld>
            <a:endParaRPr lang="en-US"/>
          </a:p>
        </p:txBody>
      </p:sp>
    </p:spTree>
    <p:extLst>
      <p:ext uri="{BB962C8B-B14F-4D97-AF65-F5344CB8AC3E}">
        <p14:creationId xmlns:p14="http://schemas.microsoft.com/office/powerpoint/2010/main" val="2895270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8F3A05-892B-4A94-B176-B35647E075E4}" type="slidenum">
              <a:rPr lang="en-US" smtClean="0"/>
              <a:t>2</a:t>
            </a:fld>
            <a:endParaRPr lang="en-US"/>
          </a:p>
        </p:txBody>
      </p:sp>
    </p:spTree>
    <p:extLst>
      <p:ext uri="{BB962C8B-B14F-4D97-AF65-F5344CB8AC3E}">
        <p14:creationId xmlns:p14="http://schemas.microsoft.com/office/powerpoint/2010/main" val="799637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8F3A05-892B-4A94-B176-B35647E075E4}" type="slidenum">
              <a:rPr lang="en-US" smtClean="0"/>
              <a:t>3</a:t>
            </a:fld>
            <a:endParaRPr lang="en-US"/>
          </a:p>
        </p:txBody>
      </p:sp>
    </p:spTree>
    <p:extLst>
      <p:ext uri="{BB962C8B-B14F-4D97-AF65-F5344CB8AC3E}">
        <p14:creationId xmlns:p14="http://schemas.microsoft.com/office/powerpoint/2010/main" val="3919453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8F3A05-892B-4A94-B176-B35647E075E4}" type="slidenum">
              <a:rPr lang="en-US" smtClean="0"/>
              <a:t>4</a:t>
            </a:fld>
            <a:endParaRPr lang="en-US"/>
          </a:p>
        </p:txBody>
      </p:sp>
    </p:spTree>
    <p:extLst>
      <p:ext uri="{BB962C8B-B14F-4D97-AF65-F5344CB8AC3E}">
        <p14:creationId xmlns:p14="http://schemas.microsoft.com/office/powerpoint/2010/main" val="222949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8F3A05-892B-4A94-B176-B35647E075E4}" type="slidenum">
              <a:rPr lang="en-US" smtClean="0"/>
              <a:t>5</a:t>
            </a:fld>
            <a:endParaRPr lang="en-US"/>
          </a:p>
        </p:txBody>
      </p:sp>
    </p:spTree>
    <p:extLst>
      <p:ext uri="{BB962C8B-B14F-4D97-AF65-F5344CB8AC3E}">
        <p14:creationId xmlns:p14="http://schemas.microsoft.com/office/powerpoint/2010/main" val="856156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8F3A05-892B-4A94-B176-B35647E075E4}" type="slidenum">
              <a:rPr lang="en-US" smtClean="0"/>
              <a:t>6</a:t>
            </a:fld>
            <a:endParaRPr lang="en-US"/>
          </a:p>
        </p:txBody>
      </p:sp>
    </p:spTree>
    <p:extLst>
      <p:ext uri="{BB962C8B-B14F-4D97-AF65-F5344CB8AC3E}">
        <p14:creationId xmlns:p14="http://schemas.microsoft.com/office/powerpoint/2010/main" val="2489817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8F3A05-892B-4A94-B176-B35647E075E4}" type="slidenum">
              <a:rPr lang="en-US" smtClean="0"/>
              <a:t>7</a:t>
            </a:fld>
            <a:endParaRPr lang="en-US"/>
          </a:p>
        </p:txBody>
      </p:sp>
    </p:spTree>
    <p:extLst>
      <p:ext uri="{BB962C8B-B14F-4D97-AF65-F5344CB8AC3E}">
        <p14:creationId xmlns:p14="http://schemas.microsoft.com/office/powerpoint/2010/main" val="4273200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8F3A05-892B-4A94-B176-B35647E075E4}" type="slidenum">
              <a:rPr lang="en-US" smtClean="0"/>
              <a:t>8</a:t>
            </a:fld>
            <a:endParaRPr lang="en-US"/>
          </a:p>
        </p:txBody>
      </p:sp>
    </p:spTree>
    <p:extLst>
      <p:ext uri="{BB962C8B-B14F-4D97-AF65-F5344CB8AC3E}">
        <p14:creationId xmlns:p14="http://schemas.microsoft.com/office/powerpoint/2010/main" val="2205701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8F3A05-892B-4A94-B176-B35647E075E4}" type="slidenum">
              <a:rPr lang="en-US" smtClean="0"/>
              <a:t>9</a:t>
            </a:fld>
            <a:endParaRPr lang="en-US"/>
          </a:p>
        </p:txBody>
      </p:sp>
    </p:spTree>
    <p:extLst>
      <p:ext uri="{BB962C8B-B14F-4D97-AF65-F5344CB8AC3E}">
        <p14:creationId xmlns:p14="http://schemas.microsoft.com/office/powerpoint/2010/main" val="366996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7"/>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AF311097-BD1D-4445-B9E9-D1B70B07192B}" type="datetime1">
              <a:rPr lang="en-US" altLang="en-US" smtClean="0"/>
              <a:t>21-Jul-16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4FE82DD-F8F4-40BF-8848-4B228232DADF}" type="slidenum">
              <a:rPr lang="en-US" altLang="en-US"/>
              <a:pPr/>
              <a:t>‹#›</a:t>
            </a:fld>
            <a:endParaRPr lang="en-US" altLang="en-US"/>
          </a:p>
        </p:txBody>
      </p:sp>
    </p:spTree>
    <p:extLst>
      <p:ext uri="{BB962C8B-B14F-4D97-AF65-F5344CB8AC3E}">
        <p14:creationId xmlns:p14="http://schemas.microsoft.com/office/powerpoint/2010/main" val="1005698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775025A8-114E-4FA0-A35A-30CD6437603D}" type="datetime1">
              <a:rPr lang="en-US" altLang="en-US" smtClean="0"/>
              <a:t>21-Jul-16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DB8E93E-3908-494F-B678-83C3117B446B}" type="slidenum">
              <a:rPr lang="en-US" altLang="en-US"/>
              <a:pPr/>
              <a:t>‹#›</a:t>
            </a:fld>
            <a:endParaRPr lang="en-US" altLang="en-US"/>
          </a:p>
        </p:txBody>
      </p:sp>
    </p:spTree>
    <p:extLst>
      <p:ext uri="{BB962C8B-B14F-4D97-AF65-F5344CB8AC3E}">
        <p14:creationId xmlns:p14="http://schemas.microsoft.com/office/powerpoint/2010/main" val="3758425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90281" y="591397"/>
            <a:ext cx="1485662" cy="1258697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30598" y="591397"/>
            <a:ext cx="4330144" cy="125869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422B8BFC-D536-4006-8D9A-FD4569B2B642}" type="datetime1">
              <a:rPr lang="en-US" altLang="en-US" smtClean="0"/>
              <a:t>21-Jul-16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28C8C3A-AD17-4CDB-A395-4B2D9B560152}" type="slidenum">
              <a:rPr lang="en-US" altLang="en-US"/>
              <a:pPr/>
              <a:t>‹#›</a:t>
            </a:fld>
            <a:endParaRPr lang="en-US" altLang="en-US"/>
          </a:p>
        </p:txBody>
      </p:sp>
    </p:spTree>
    <p:extLst>
      <p:ext uri="{BB962C8B-B14F-4D97-AF65-F5344CB8AC3E}">
        <p14:creationId xmlns:p14="http://schemas.microsoft.com/office/powerpoint/2010/main" val="2641332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BD00E419-F91C-44A8-9E0F-88CE8ADB4D80}" type="datetime1">
              <a:rPr lang="en-US" altLang="en-US" smtClean="0"/>
              <a:t>21-Jul-16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24666A2-6725-4274-A289-4EA26B546517}" type="slidenum">
              <a:rPr lang="en-US" altLang="en-US"/>
              <a:pPr/>
              <a:t>‹#›</a:t>
            </a:fld>
            <a:endParaRPr lang="en-US" altLang="en-US"/>
          </a:p>
        </p:txBody>
      </p:sp>
    </p:spTree>
    <p:extLst>
      <p:ext uri="{BB962C8B-B14F-4D97-AF65-F5344CB8AC3E}">
        <p14:creationId xmlns:p14="http://schemas.microsoft.com/office/powerpoint/2010/main" val="4032829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52154120-7DAB-4D7B-B086-81F86BACC56B}" type="datetime1">
              <a:rPr lang="en-US" altLang="en-US" smtClean="0"/>
              <a:t>21-Jul-16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82A7222-1D7C-45E6-9C79-0DE6AE088A2F}" type="slidenum">
              <a:rPr lang="en-US" altLang="en-US"/>
              <a:pPr/>
              <a:t>‹#›</a:t>
            </a:fld>
            <a:endParaRPr lang="en-US" altLang="en-US"/>
          </a:p>
        </p:txBody>
      </p:sp>
    </p:spTree>
    <p:extLst>
      <p:ext uri="{BB962C8B-B14F-4D97-AF65-F5344CB8AC3E}">
        <p14:creationId xmlns:p14="http://schemas.microsoft.com/office/powerpoint/2010/main" val="820842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0597" y="3441277"/>
            <a:ext cx="2907903"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368040" y="3441277"/>
            <a:ext cx="2907904"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13C0C123-9AE5-4F60-87D4-6FCF87F88AF6}" type="datetime1">
              <a:rPr lang="en-US" altLang="en-US" smtClean="0"/>
              <a:t>21-Jul-16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426573B-9689-44BB-9766-CD5434D97B51}" type="slidenum">
              <a:rPr lang="en-US" altLang="en-US"/>
              <a:pPr/>
              <a:t>‹#›</a:t>
            </a:fld>
            <a:endParaRPr lang="en-US" altLang="en-US"/>
          </a:p>
        </p:txBody>
      </p:sp>
    </p:spTree>
    <p:extLst>
      <p:ext uri="{BB962C8B-B14F-4D97-AF65-F5344CB8AC3E}">
        <p14:creationId xmlns:p14="http://schemas.microsoft.com/office/powerpoint/2010/main" val="1180937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013FE956-5A82-49B1-8C02-782F85DCF849}" type="datetime1">
              <a:rPr lang="en-US" altLang="en-US" smtClean="0"/>
              <a:t>21-Jul-16</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EDA9A842-5BC7-4294-B599-1F552D6DBABE}" type="slidenum">
              <a:rPr lang="en-US" altLang="en-US"/>
              <a:pPr/>
              <a:t>‹#›</a:t>
            </a:fld>
            <a:endParaRPr lang="en-US" altLang="en-US"/>
          </a:p>
        </p:txBody>
      </p:sp>
    </p:spTree>
    <p:extLst>
      <p:ext uri="{BB962C8B-B14F-4D97-AF65-F5344CB8AC3E}">
        <p14:creationId xmlns:p14="http://schemas.microsoft.com/office/powerpoint/2010/main" val="1014906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E0DCAB6F-B816-45BA-A0DD-DEE88CCF4181}" type="datetime1">
              <a:rPr lang="en-US" altLang="en-US" smtClean="0"/>
              <a:t>21-Jul-16</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1A269C6A-5BDE-4FAA-88C1-D3968F937474}" type="slidenum">
              <a:rPr lang="en-US" altLang="en-US"/>
              <a:pPr/>
              <a:t>‹#›</a:t>
            </a:fld>
            <a:endParaRPr lang="en-US" altLang="en-US"/>
          </a:p>
        </p:txBody>
      </p:sp>
    </p:spTree>
    <p:extLst>
      <p:ext uri="{BB962C8B-B14F-4D97-AF65-F5344CB8AC3E}">
        <p14:creationId xmlns:p14="http://schemas.microsoft.com/office/powerpoint/2010/main" val="2205382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0C85181A-FF83-4D5E-B698-B6163492002A}" type="datetime1">
              <a:rPr lang="en-US" altLang="en-US" smtClean="0"/>
              <a:t>21-Jul-16</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CB999AF2-E659-4A29-BFD7-251104DDC853}" type="slidenum">
              <a:rPr lang="en-US" altLang="en-US"/>
              <a:pPr/>
              <a:t>‹#›</a:t>
            </a:fld>
            <a:endParaRPr lang="en-US" altLang="en-US"/>
          </a:p>
        </p:txBody>
      </p:sp>
    </p:spTree>
    <p:extLst>
      <p:ext uri="{BB962C8B-B14F-4D97-AF65-F5344CB8AC3E}">
        <p14:creationId xmlns:p14="http://schemas.microsoft.com/office/powerpoint/2010/main" val="1957000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038792" y="400474"/>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0" y="2104814"/>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D0A99CA0-1825-4F21-B1D4-FCBBD0C9B1BA}" type="datetime1">
              <a:rPr lang="en-US" altLang="en-US" smtClean="0"/>
              <a:t>21-Jul-16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5F01B39-3E90-4BC4-87CD-A6FFBC0297C8}" type="slidenum">
              <a:rPr lang="en-US" altLang="en-US"/>
              <a:pPr/>
              <a:t>‹#›</a:t>
            </a:fld>
            <a:endParaRPr lang="en-US" altLang="en-US"/>
          </a:p>
        </p:txBody>
      </p:sp>
    </p:spTree>
    <p:extLst>
      <p:ext uri="{BB962C8B-B14F-4D97-AF65-F5344CB8AC3E}">
        <p14:creationId xmlns:p14="http://schemas.microsoft.com/office/powerpoint/2010/main" val="1157622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523445" y="898737"/>
            <a:ext cx="4663440" cy="603504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E39E0548-270C-4A15-9269-A7986DF9ABFB}" type="datetime1">
              <a:rPr lang="en-US" altLang="en-US" smtClean="0"/>
              <a:t>21-Jul-16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2E1C531-5BE8-4373-A605-3B719EF2CE6E}" type="slidenum">
              <a:rPr lang="en-US" altLang="en-US"/>
              <a:pPr/>
              <a:t>‹#›</a:t>
            </a:fld>
            <a:endParaRPr lang="en-US" altLang="en-US"/>
          </a:p>
        </p:txBody>
      </p:sp>
    </p:spTree>
    <p:extLst>
      <p:ext uri="{BB962C8B-B14F-4D97-AF65-F5344CB8AC3E}">
        <p14:creationId xmlns:p14="http://schemas.microsoft.com/office/powerpoint/2010/main" val="2242452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88938" y="403225"/>
            <a:ext cx="69945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388938" y="2346325"/>
            <a:ext cx="6994525" cy="663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388938" y="9323388"/>
            <a:ext cx="1812925" cy="534987"/>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01638863-D789-4FB2-AFDB-5C8C32FDA2E0}" type="datetime1">
              <a:rPr lang="en-US" altLang="en-US" smtClean="0"/>
              <a:t>21-Jul-16</a:t>
            </a:fld>
            <a:endParaRPr lang="en-US" altLang="en-US"/>
          </a:p>
        </p:txBody>
      </p:sp>
      <p:sp>
        <p:nvSpPr>
          <p:cNvPr id="5" name="Footer Placeholder 4"/>
          <p:cNvSpPr>
            <a:spLocks noGrp="1"/>
          </p:cNvSpPr>
          <p:nvPr>
            <p:ph type="ftr" sz="quarter" idx="3"/>
          </p:nvPr>
        </p:nvSpPr>
        <p:spPr>
          <a:xfrm>
            <a:off x="2655888" y="9323388"/>
            <a:ext cx="2460625" cy="53498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5570538" y="9323388"/>
            <a:ext cx="1812925" cy="534987"/>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8EAD1A48-5B57-44D6-931B-129EEFA3C31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tepshot.net/" TargetMode="External"/><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hyperlink" Target="http://stepshot.net/?ref=8_STEPS_BOOK" TargetMode="External"/><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hyperlink" Target="https://www.facebook.com/stepshotapp" TargetMode="External"/><Relationship Id="rId1" Type="http://schemas.openxmlformats.org/officeDocument/2006/relationships/slideLayout" Target="../slideLayouts/slideLayout2.xml"/><Relationship Id="rId6" Type="http://schemas.openxmlformats.org/officeDocument/2006/relationships/hyperlink" Target="https://www.linkedin.com/company/stepshot" TargetMode="External"/><Relationship Id="rId5" Type="http://schemas.openxmlformats.org/officeDocument/2006/relationships/image" Target="../media/image2.png"/><Relationship Id="rId4" Type="http://schemas.openxmlformats.org/officeDocument/2006/relationships/hyperlink" Target="https://twitter.com/shotsolution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3"/>
          <p:cNvSpPr txBox="1">
            <a:spLocks noChangeArrowheads="1"/>
          </p:cNvSpPr>
          <p:nvPr/>
        </p:nvSpPr>
        <p:spPr bwMode="auto">
          <a:xfrm>
            <a:off x="268622" y="862077"/>
            <a:ext cx="7340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defRPr/>
            </a:pPr>
            <a:r>
              <a:rPr lang="en-US" sz="3600" b="1" dirty="0">
                <a:solidFill>
                  <a:srgbClr val="4A3A40"/>
                </a:solidFill>
                <a:effectLst>
                  <a:outerShdw blurRad="38100" dist="38100" dir="2700000" algn="tl">
                    <a:srgbClr val="000000">
                      <a:alpha val="43137"/>
                    </a:srgbClr>
                  </a:outerShdw>
                </a:effectLst>
                <a:latin typeface="Century Gothic" panose="020B0502020202020204" pitchFamily="34" charset="0"/>
              </a:rPr>
              <a:t>Step 1: Determine who is the target audience</a:t>
            </a:r>
          </a:p>
        </p:txBody>
      </p:sp>
      <p:sp>
        <p:nvSpPr>
          <p:cNvPr id="6" name="TextBox 5"/>
          <p:cNvSpPr txBox="1"/>
          <p:nvPr/>
        </p:nvSpPr>
        <p:spPr>
          <a:xfrm>
            <a:off x="586458" y="2394017"/>
            <a:ext cx="6398542" cy="2523768"/>
          </a:xfrm>
          <a:prstGeom prst="rect">
            <a:avLst/>
          </a:prstGeom>
          <a:noFill/>
        </p:spPr>
        <p:txBody>
          <a:bodyPr wrap="square">
            <a:spAutoFit/>
          </a:bodyPr>
          <a:lstStyle/>
          <a:p>
            <a:pPr algn="just" eaLnBrk="1" hangingPunct="1">
              <a:defRPr/>
            </a:pPr>
            <a:r>
              <a:rPr lang="en-US" sz="1400" dirty="0">
                <a:latin typeface="Century Gothic" panose="020B0502020202020204" pitchFamily="34" charset="0"/>
              </a:rPr>
              <a:t>	</a:t>
            </a:r>
          </a:p>
          <a:p>
            <a:pPr algn="just" eaLnBrk="1" hangingPunct="1">
              <a:defRPr/>
            </a:pPr>
            <a:r>
              <a:rPr lang="en-US" sz="1400" dirty="0">
                <a:latin typeface="Century Gothic" panose="020B0502020202020204" pitchFamily="34" charset="0"/>
              </a:rPr>
              <a:t>	</a:t>
            </a:r>
            <a:r>
              <a:rPr lang="en-US" dirty="0">
                <a:latin typeface="Century Gothic" panose="020B0502020202020204" pitchFamily="34" charset="0"/>
              </a:rPr>
              <a:t>The first and the most important task which you have to complete - is to understand who is going to read your documentation. If there is such an opportunity, it would be recommended to communicate with the readers of your documentation and ask what goals they want to achieve while reading it. This very information - is the key to success! </a:t>
            </a:r>
          </a:p>
          <a:p>
            <a:pPr algn="just" eaLnBrk="1" hangingPunct="1">
              <a:defRPr/>
            </a:pPr>
            <a:r>
              <a:rPr lang="en-US" dirty="0">
                <a:latin typeface="Century Gothic" panose="020B0502020202020204" pitchFamily="34" charset="0"/>
              </a:rPr>
              <a:t>	</a:t>
            </a:r>
          </a:p>
        </p:txBody>
      </p:sp>
      <p:grpSp>
        <p:nvGrpSpPr>
          <p:cNvPr id="16388" name="Group 8"/>
          <p:cNvGrpSpPr>
            <a:grpSpLocks/>
          </p:cNvGrpSpPr>
          <p:nvPr/>
        </p:nvGrpSpPr>
        <p:grpSpPr bwMode="auto">
          <a:xfrm>
            <a:off x="6118225" y="217488"/>
            <a:ext cx="350838" cy="350837"/>
            <a:chOff x="8272196" y="3223102"/>
            <a:chExt cx="465618" cy="465618"/>
          </a:xfrm>
        </p:grpSpPr>
        <p:sp>
          <p:nvSpPr>
            <p:cNvPr id="10" name="Oval 9"/>
            <p:cNvSpPr/>
            <p:nvPr/>
          </p:nvSpPr>
          <p:spPr>
            <a:xfrm>
              <a:off x="8272196" y="3223102"/>
              <a:ext cx="465618" cy="465618"/>
            </a:xfrm>
            <a:prstGeom prst="ellipse">
              <a:avLst/>
            </a:prstGeom>
            <a:solidFill>
              <a:srgbClr val="EA4A4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6395"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8397" y="3308110"/>
              <a:ext cx="141793" cy="29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389" name="Group 11"/>
          <p:cNvGrpSpPr>
            <a:grpSpLocks/>
          </p:cNvGrpSpPr>
          <p:nvPr/>
        </p:nvGrpSpPr>
        <p:grpSpPr bwMode="auto">
          <a:xfrm>
            <a:off x="6567488" y="217488"/>
            <a:ext cx="349250" cy="350837"/>
            <a:chOff x="8881853" y="3235246"/>
            <a:chExt cx="465618" cy="465618"/>
          </a:xfrm>
        </p:grpSpPr>
        <p:sp>
          <p:nvSpPr>
            <p:cNvPr id="13" name="Oval 12"/>
            <p:cNvSpPr/>
            <p:nvPr/>
          </p:nvSpPr>
          <p:spPr>
            <a:xfrm>
              <a:off x="8881853" y="3235246"/>
              <a:ext cx="465618" cy="465618"/>
            </a:xfrm>
            <a:prstGeom prst="ellipse">
              <a:avLst/>
            </a:prstGeom>
            <a:solidFill>
              <a:srgbClr val="EA4A4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6393" name="Pictur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940539" y="3351545"/>
              <a:ext cx="362155" cy="206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Group 14"/>
          <p:cNvGrpSpPr/>
          <p:nvPr/>
        </p:nvGrpSpPr>
        <p:grpSpPr>
          <a:xfrm>
            <a:off x="7040229" y="217964"/>
            <a:ext cx="349825" cy="349825"/>
            <a:chOff x="8580190" y="3853264"/>
            <a:chExt cx="465618" cy="465618"/>
          </a:xfrm>
          <a:solidFill>
            <a:srgbClr val="EA4A4B"/>
          </a:solidFill>
        </p:grpSpPr>
        <p:sp>
          <p:nvSpPr>
            <p:cNvPr id="16" name="Oval 15"/>
            <p:cNvSpPr/>
            <p:nvPr/>
          </p:nvSpPr>
          <p:spPr>
            <a:xfrm>
              <a:off x="8580190" y="3853264"/>
              <a:ext cx="465618" cy="465618"/>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7" name="Picture 16"/>
            <p:cNvPicPr>
              <a:picLocks noChangeAspect="1"/>
            </p:cNvPicPr>
            <p:nvPr/>
          </p:nvPicPr>
          <p:blipFill>
            <a:blip r:embed="rId5"/>
            <a:stretch>
              <a:fillRect/>
            </a:stretch>
          </p:blipFill>
          <p:spPr>
            <a:xfrm>
              <a:off x="8698925" y="3940050"/>
              <a:ext cx="239987" cy="239987"/>
            </a:xfrm>
            <a:prstGeom prst="rect">
              <a:avLst/>
            </a:prstGeom>
            <a:grpFill/>
          </p:spPr>
        </p:pic>
      </p:grpSp>
      <p:cxnSp>
        <p:nvCxnSpPr>
          <p:cNvPr id="19" name="Straight Connector 18"/>
          <p:cNvCxnSpPr/>
          <p:nvPr/>
        </p:nvCxnSpPr>
        <p:spPr>
          <a:xfrm>
            <a:off x="697334" y="2235200"/>
            <a:ext cx="6299200" cy="0"/>
          </a:xfrm>
          <a:prstGeom prst="line">
            <a:avLst/>
          </a:prstGeom>
          <a:ln w="38100" cmpd="sng">
            <a:solidFill>
              <a:srgbClr val="EFA847"/>
            </a:solidFill>
            <a:prstDash val="sysDash"/>
          </a:ln>
          <a:effectLst/>
        </p:spPr>
        <p:style>
          <a:lnRef idx="2">
            <a:schemeClr val="accent1"/>
          </a:lnRef>
          <a:fillRef idx="0">
            <a:schemeClr val="accent1"/>
          </a:fillRef>
          <a:effectRef idx="1">
            <a:schemeClr val="accent1"/>
          </a:effectRef>
          <a:fontRef idx="minor">
            <a:schemeClr val="tx1"/>
          </a:fontRef>
        </p:style>
      </p:cxnSp>
      <p:sp>
        <p:nvSpPr>
          <p:cNvPr id="22" name="Rectangle 21"/>
          <p:cNvSpPr/>
          <p:nvPr/>
        </p:nvSpPr>
        <p:spPr>
          <a:xfrm>
            <a:off x="4180" y="7575531"/>
            <a:ext cx="7072313" cy="2051863"/>
          </a:xfrm>
          <a:prstGeom prst="rect">
            <a:avLst/>
          </a:prstGeom>
          <a:solidFill>
            <a:schemeClr val="accent1">
              <a:lumMod val="40000"/>
              <a:lumOff val="60000"/>
            </a:schemeClr>
          </a:solidFill>
          <a:ln>
            <a:solidFill>
              <a:srgbClr val="B9CDE5"/>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 name="TextBox 7"/>
          <p:cNvSpPr txBox="1">
            <a:spLocks noChangeArrowheads="1"/>
          </p:cNvSpPr>
          <p:nvPr/>
        </p:nvSpPr>
        <p:spPr bwMode="auto">
          <a:xfrm>
            <a:off x="1590675" y="7830164"/>
            <a:ext cx="515143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just"/>
            <a:r>
              <a:rPr lang="en-US" altLang="en-US" sz="1600" i="1" dirty="0">
                <a:solidFill>
                  <a:schemeClr val="bg1"/>
                </a:solidFill>
                <a:latin typeface="Century Gothic" panose="020B0502020202020204" pitchFamily="34" charset="0"/>
              </a:rPr>
              <a:t>“…It would be recommended to communicate with the readers of your documentation and ask what goals they want to achieve while reading it. This very information - is the key to success!”</a:t>
            </a:r>
            <a:r>
              <a:rPr lang="uk-UA" altLang="en-US" sz="1600" i="1" dirty="0">
                <a:solidFill>
                  <a:schemeClr val="bg1"/>
                </a:solidFill>
                <a:latin typeface="Century Gothic" panose="020B0502020202020204" pitchFamily="34" charset="0"/>
              </a:rPr>
              <a:t>         </a:t>
            </a:r>
            <a:endParaRPr lang="en-US" altLang="en-US" sz="2000" i="1" dirty="0">
              <a:solidFill>
                <a:schemeClr val="bg1"/>
              </a:solidFill>
              <a:latin typeface="Century Gothic" panose="020B0502020202020204" pitchFamily="34" charset="0"/>
            </a:endParaRPr>
          </a:p>
          <a:p>
            <a:pPr eaLnBrk="1" hangingPunct="1"/>
            <a:r>
              <a:rPr lang="en-US" altLang="en-US" sz="2000" b="1" i="1" dirty="0">
                <a:solidFill>
                  <a:schemeClr val="bg1"/>
                </a:solidFill>
                <a:latin typeface="Century Gothic" panose="020B0502020202020204" pitchFamily="34" charset="0"/>
                <a:cs typeface="Arial" panose="020B0604020202020204" pitchFamily="34" charset="0"/>
              </a:rPr>
              <a:t>					</a:t>
            </a:r>
            <a:endParaRPr lang="en-US" altLang="en-US" sz="1600" b="1" dirty="0">
              <a:solidFill>
                <a:schemeClr val="bg1"/>
              </a:solidFill>
              <a:latin typeface="Arial" panose="020B0604020202020204" pitchFamily="34" charset="0"/>
              <a:cs typeface="Arial" panose="020B0604020202020204" pitchFamily="34" charset="0"/>
            </a:endParaRPr>
          </a:p>
        </p:txBody>
      </p:sp>
      <p:sp>
        <p:nvSpPr>
          <p:cNvPr id="24" name="TextBox 2"/>
          <p:cNvSpPr txBox="1">
            <a:spLocks noChangeArrowheads="1"/>
          </p:cNvSpPr>
          <p:nvPr/>
        </p:nvSpPr>
        <p:spPr bwMode="auto">
          <a:xfrm>
            <a:off x="321096" y="7612432"/>
            <a:ext cx="752475" cy="1073150"/>
          </a:xfrm>
          <a:prstGeom prst="rect">
            <a:avLst/>
          </a:prstGeom>
          <a:solidFill>
            <a:schemeClr val="accent1">
              <a:lumMod val="40000"/>
              <a:lumOff val="60000"/>
            </a:schemeClr>
          </a:solidFill>
          <a:ln>
            <a:noFill/>
          </a:ln>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9600" b="1" dirty="0">
                <a:solidFill>
                  <a:srgbClr val="FFFFFF"/>
                </a:solidFill>
                <a:latin typeface="Arial" panose="020B0604020202020204" pitchFamily="34" charset="0"/>
                <a:cs typeface="Arial" panose="020B0604020202020204" pitchFamily="34" charset="0"/>
              </a:rPr>
              <a:t>“</a:t>
            </a:r>
          </a:p>
        </p:txBody>
      </p:sp>
      <p:sp>
        <p:nvSpPr>
          <p:cNvPr id="25" name="Oval 24"/>
          <p:cNvSpPr/>
          <p:nvPr/>
        </p:nvSpPr>
        <p:spPr>
          <a:xfrm>
            <a:off x="195684" y="7696135"/>
            <a:ext cx="1003300" cy="905744"/>
          </a:xfrm>
          <a:prstGeom prst="ellipse">
            <a:avLst/>
          </a:prstGeom>
          <a:no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26" name="Straight Connector 25"/>
          <p:cNvCxnSpPr/>
          <p:nvPr/>
        </p:nvCxnSpPr>
        <p:spPr>
          <a:xfrm>
            <a:off x="0" y="9295365"/>
            <a:ext cx="7064376" cy="0"/>
          </a:xfrm>
          <a:prstGeom prst="line">
            <a:avLst/>
          </a:prstGeom>
          <a:ln w="38100" cmpd="sng">
            <a:solidFill>
              <a:srgbClr val="FFFFFF"/>
            </a:solidFill>
            <a:prstDash val="sysDash"/>
          </a:ln>
          <a:effectLst/>
        </p:spPr>
        <p:style>
          <a:lnRef idx="2">
            <a:schemeClr val="accent1"/>
          </a:lnRef>
          <a:fillRef idx="0">
            <a:schemeClr val="accent1"/>
          </a:fillRef>
          <a:effectRef idx="1">
            <a:schemeClr val="accent1"/>
          </a:effectRef>
          <a:fontRef idx="minor">
            <a:schemeClr val="tx1"/>
          </a:fontRef>
        </p:style>
      </p:cxnSp>
      <p:pic>
        <p:nvPicPr>
          <p:cNvPr id="28" name="Picture 13" descr="https://pixabay.com/static/uploads/photo/2014/12/11/08/08/customer-563967_960_720.jpg"/>
          <p:cNvPicPr>
            <a:picLocks noChangeAspect="1" noChangeArrowheads="1"/>
          </p:cNvPicPr>
          <p:nvPr/>
        </p:nvPicPr>
        <p:blipFill>
          <a:blip r:embed="rId6">
            <a:extLst>
              <a:ext uri="{28A0092B-C50C-407E-A947-70E740481C1C}">
                <a14:useLocalDpi xmlns:a14="http://schemas.microsoft.com/office/drawing/2010/main" val="0"/>
              </a:ext>
            </a:extLst>
          </a:blip>
          <a:srcRect l="20317" r="21509" b="7771"/>
          <a:stretch>
            <a:fillRect/>
          </a:stretch>
        </p:blipFill>
        <p:spPr bwMode="auto">
          <a:xfrm>
            <a:off x="4602136" y="4728192"/>
            <a:ext cx="2527300" cy="242693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86457" y="4719973"/>
            <a:ext cx="4023643" cy="2585323"/>
          </a:xfrm>
          <a:prstGeom prst="rect">
            <a:avLst/>
          </a:prstGeom>
          <a:noFill/>
        </p:spPr>
        <p:txBody>
          <a:bodyPr wrap="square" rtlCol="0">
            <a:spAutoFit/>
          </a:bodyPr>
          <a:lstStyle/>
          <a:p>
            <a:pPr algn="just" eaLnBrk="1" hangingPunct="1">
              <a:defRPr/>
            </a:pPr>
            <a:r>
              <a:rPr lang="en-US" dirty="0">
                <a:latin typeface="Century Gothic" panose="020B0502020202020204" pitchFamily="34" charset="0"/>
              </a:rPr>
              <a:t>	What is more, it will dictate vocabulary of your documentation. Both awareness level of the product domain and the users’ age can differ from the one to another, and accordingly – the words you need to use have to be relevant to the main audience.</a:t>
            </a:r>
            <a:endParaRPr lang="en-US" dirty="0"/>
          </a:p>
        </p:txBody>
      </p:sp>
      <p:sp>
        <p:nvSpPr>
          <p:cNvPr id="29" name="Rectangle 28"/>
          <p:cNvSpPr>
            <a:spLocks noChangeArrowheads="1"/>
          </p:cNvSpPr>
          <p:nvPr/>
        </p:nvSpPr>
        <p:spPr bwMode="auto">
          <a:xfrm>
            <a:off x="0" y="-6350"/>
            <a:ext cx="7772400" cy="10064750"/>
          </a:xfrm>
          <a:prstGeom prst="rect">
            <a:avLst/>
          </a:prstGeom>
          <a:solidFill>
            <a:schemeClr val="bg1"/>
          </a:solidFill>
          <a:ln>
            <a:noFill/>
          </a:ln>
          <a:effectLst>
            <a:outerShdw blurRad="40000" dist="23000" dir="5400000" rotWithShape="0">
              <a:srgbClr val="808080">
                <a:alpha val="34999"/>
              </a:srgbClr>
            </a:outerShdw>
          </a:effectLst>
        </p:spPr>
        <p:txBody>
          <a:bodyPr anchor="ctr"/>
          <a:lstStyle/>
          <a:p>
            <a:pPr algn="ctr" eaLnBrk="1" hangingPunct="1">
              <a:defRPr/>
            </a:pPr>
            <a:endParaRPr lang="en-US" dirty="0">
              <a:solidFill>
                <a:schemeClr val="lt1"/>
              </a:solidFill>
              <a:latin typeface="+mn-lt"/>
              <a:ea typeface="+mn-ea"/>
            </a:endParaRPr>
          </a:p>
        </p:txBody>
      </p:sp>
      <p:sp>
        <p:nvSpPr>
          <p:cNvPr id="30" name="Rectangle 29"/>
          <p:cNvSpPr/>
          <p:nvPr/>
        </p:nvSpPr>
        <p:spPr>
          <a:xfrm>
            <a:off x="3873500" y="3873500"/>
            <a:ext cx="3898900" cy="4737100"/>
          </a:xfrm>
          <a:prstGeom prst="rect">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31" name="Rectangle 30"/>
          <p:cNvSpPr/>
          <p:nvPr/>
        </p:nvSpPr>
        <p:spPr>
          <a:xfrm>
            <a:off x="0" y="3873500"/>
            <a:ext cx="3873500" cy="4737100"/>
          </a:xfrm>
          <a:prstGeom prst="rect">
            <a:avLst/>
          </a:prstGeom>
          <a:solidFill>
            <a:srgbClr val="EA4A4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32" name="Rectangle 31"/>
          <p:cNvSpPr/>
          <p:nvPr/>
        </p:nvSpPr>
        <p:spPr>
          <a:xfrm>
            <a:off x="3873500" y="14288"/>
            <a:ext cx="3898900" cy="5207000"/>
          </a:xfrm>
          <a:prstGeom prst="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33" name="Rectangle 32"/>
          <p:cNvSpPr/>
          <p:nvPr/>
        </p:nvSpPr>
        <p:spPr>
          <a:xfrm>
            <a:off x="0" y="14288"/>
            <a:ext cx="3873500" cy="5207000"/>
          </a:xfrm>
          <a:prstGeom prst="rect">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34" name="Oval 33"/>
          <p:cNvSpPr/>
          <p:nvPr/>
        </p:nvSpPr>
        <p:spPr>
          <a:xfrm>
            <a:off x="592138" y="1143000"/>
            <a:ext cx="6604000" cy="6602413"/>
          </a:xfrm>
          <a:prstGeom prst="ellipse">
            <a:avLst/>
          </a:prstGeom>
          <a:solidFill>
            <a:srgbClr val="EA4A4B"/>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35" name="Oval 34"/>
          <p:cNvSpPr/>
          <p:nvPr/>
        </p:nvSpPr>
        <p:spPr>
          <a:xfrm>
            <a:off x="814388" y="1370013"/>
            <a:ext cx="6142037" cy="6140450"/>
          </a:xfrm>
          <a:prstGeom prst="ellipse">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36" name="TextBox 7"/>
          <p:cNvSpPr txBox="1">
            <a:spLocks noChangeArrowheads="1"/>
          </p:cNvSpPr>
          <p:nvPr/>
        </p:nvSpPr>
        <p:spPr bwMode="auto">
          <a:xfrm>
            <a:off x="850900" y="2617788"/>
            <a:ext cx="6072188" cy="634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defRPr/>
            </a:pPr>
            <a:br>
              <a:rPr lang="en-US" dirty="0"/>
            </a:br>
            <a:r>
              <a:rPr lang="en-US" sz="4400" b="1" dirty="0">
                <a:effectLst>
                  <a:outerShdw blurRad="38100" dist="38100" dir="2700000" algn="tl">
                    <a:srgbClr val="000000">
                      <a:alpha val="43137"/>
                    </a:srgbClr>
                  </a:outerShdw>
                </a:effectLst>
                <a:latin typeface="Century Gothic" panose="020B0502020202020204" pitchFamily="34" charset="0"/>
              </a:rPr>
              <a:t>8 STEPS</a:t>
            </a:r>
          </a:p>
          <a:p>
            <a:pPr algn="ctr">
              <a:defRPr/>
            </a:pPr>
            <a:r>
              <a:rPr lang="en-US" sz="4400" b="1" dirty="0">
                <a:effectLst>
                  <a:outerShdw blurRad="38100" dist="38100" dir="2700000" algn="tl">
                    <a:srgbClr val="000000">
                      <a:alpha val="43137"/>
                    </a:srgbClr>
                  </a:outerShdw>
                </a:effectLst>
                <a:latin typeface="Century Gothic" panose="020B0502020202020204" pitchFamily="34" charset="0"/>
              </a:rPr>
              <a:t> to create a help guide your customers would </a:t>
            </a:r>
          </a:p>
          <a:p>
            <a:pPr algn="ctr">
              <a:defRPr/>
            </a:pPr>
            <a:r>
              <a:rPr lang="en-US" sz="4400" b="1" dirty="0">
                <a:effectLst>
                  <a:outerShdw blurRad="38100" dist="38100" dir="2700000" algn="tl">
                    <a:srgbClr val="000000">
                      <a:alpha val="43137"/>
                    </a:srgbClr>
                  </a:outerShdw>
                </a:effectLst>
                <a:latin typeface="Century Gothic" panose="020B0502020202020204" pitchFamily="34" charset="0"/>
              </a:rPr>
              <a:t>love to read</a:t>
            </a:r>
          </a:p>
          <a:p>
            <a:pPr>
              <a:defRPr/>
            </a:pPr>
            <a:r>
              <a:rPr lang="en-US" sz="5400" dirty="0"/>
              <a:t> </a:t>
            </a:r>
          </a:p>
          <a:p>
            <a:pPr>
              <a:defRPr/>
            </a:pPr>
            <a:br>
              <a:rPr lang="en-US" sz="5400" dirty="0"/>
            </a:br>
            <a:endParaRPr lang="en-US" altLang="en-US" sz="5400" b="1" dirty="0">
              <a:solidFill>
                <a:schemeClr val="bg1"/>
              </a:solidFill>
              <a:latin typeface="Arial" panose="020B0604020202020204" pitchFamily="34" charset="0"/>
              <a:cs typeface="Arial" panose="020B0604020202020204" pitchFamily="34" charset="0"/>
            </a:endParaRPr>
          </a:p>
        </p:txBody>
      </p:sp>
      <p:pic>
        <p:nvPicPr>
          <p:cNvPr id="37" name="Picture 2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478213" y="1947863"/>
            <a:ext cx="80645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Oval 37"/>
          <p:cNvSpPr/>
          <p:nvPr/>
        </p:nvSpPr>
        <p:spPr>
          <a:xfrm>
            <a:off x="385763" y="939800"/>
            <a:ext cx="7000875" cy="7000875"/>
          </a:xfrm>
          <a:prstGeom prst="ellipse">
            <a:avLst/>
          </a:prstGeom>
          <a:noFill/>
          <a:ln w="38100" cmpd="sng">
            <a:solidFill>
              <a:srgbClr val="FFFFFF"/>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39" name="Picture 16" descr="http://stepshot.net/wp-content/uploads/2016/06/stepshot_logo.pn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73281" y="9134890"/>
            <a:ext cx="2451100"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081911" y="9224896"/>
            <a:ext cx="1457450" cy="369332"/>
          </a:xfrm>
          <a:prstGeom prst="rect">
            <a:avLst/>
          </a:prstGeom>
        </p:spPr>
        <p:txBody>
          <a:bodyPr wrap="none">
            <a:spAutoFit/>
          </a:bodyPr>
          <a:lstStyle/>
          <a:p>
            <a:r>
              <a:rPr lang="en-US" b="1" dirty="0">
                <a:effectLst>
                  <a:outerShdw blurRad="38100" dist="38100" dir="2700000" algn="tl">
                    <a:srgbClr val="000000">
                      <a:alpha val="43137"/>
                    </a:srgbClr>
                  </a:outerShdw>
                </a:effectLst>
                <a:latin typeface="Century Gothic" panose="020B0502020202020204" pitchFamily="34" charset="0"/>
              </a:rPr>
              <a:t>Created by</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614057" y="2649448"/>
            <a:ext cx="3515379" cy="6401753"/>
          </a:xfrm>
          <a:prstGeom prst="rect">
            <a:avLst/>
          </a:prstGeom>
          <a:noFill/>
        </p:spPr>
        <p:txBody>
          <a:bodyPr wrap="square">
            <a:spAutoFit/>
          </a:bodyPr>
          <a:lstStyle/>
          <a:p>
            <a:pPr algn="just" eaLnBrk="1" hangingPunct="1">
              <a:defRPr/>
            </a:pPr>
            <a:r>
              <a:rPr lang="en-US" sz="1400" dirty="0">
                <a:latin typeface="Century Gothic" panose="020B0502020202020204" pitchFamily="34" charset="0"/>
              </a:rPr>
              <a:t>	</a:t>
            </a:r>
          </a:p>
          <a:p>
            <a:pPr marL="0" indent="0" algn="just">
              <a:buFont typeface="Arial" panose="020B0604020202020204" pitchFamily="34" charset="0"/>
              <a:buNone/>
            </a:pPr>
            <a:r>
              <a:rPr lang="en-US" sz="1400" dirty="0">
                <a:latin typeface="Century Gothic" panose="020B0502020202020204" pitchFamily="34" charset="0"/>
              </a:rPr>
              <a:t>	</a:t>
            </a:r>
            <a:r>
              <a:rPr lang="en-US" altLang="en-US" sz="1800" dirty="0">
                <a:latin typeface="Century Gothic" panose="020B0502020202020204" pitchFamily="34" charset="0"/>
              </a:rPr>
              <a:t>We have developed </a:t>
            </a:r>
            <a:r>
              <a:rPr lang="en-US" altLang="en-US" sz="1800" b="1" dirty="0" err="1">
                <a:latin typeface="Century Gothic" panose="020B0502020202020204" pitchFamily="34" charset="0"/>
              </a:rPr>
              <a:t>StepShot</a:t>
            </a:r>
            <a:r>
              <a:rPr lang="en-US" altLang="en-US" sz="1800" dirty="0">
                <a:latin typeface="Century Gothic" panose="020B0502020202020204" pitchFamily="34" charset="0"/>
              </a:rPr>
              <a:t> as an alternative solution for </a:t>
            </a:r>
            <a:r>
              <a:rPr lang="en-US" altLang="en-US" sz="1800" b="1" dirty="0">
                <a:latin typeface="Century Gothic" panose="020B0502020202020204" pitchFamily="34" charset="0"/>
              </a:rPr>
              <a:t>creating documentation in limited terms. </a:t>
            </a:r>
            <a:r>
              <a:rPr lang="en-US" altLang="en-US" sz="1800" dirty="0">
                <a:latin typeface="Century Gothic" panose="020B0502020202020204" pitchFamily="34" charset="0"/>
              </a:rPr>
              <a:t>Automatic creation of </a:t>
            </a:r>
            <a:r>
              <a:rPr lang="en-US" altLang="en-US" sz="1800" b="1" dirty="0">
                <a:latin typeface="Century Gothic" panose="020B0502020202020204" pitchFamily="34" charset="0"/>
              </a:rPr>
              <a:t> </a:t>
            </a:r>
            <a:r>
              <a:rPr lang="en-US" altLang="en-US" sz="1800" dirty="0">
                <a:latin typeface="Century Gothic" panose="020B0502020202020204" pitchFamily="34" charset="0"/>
              </a:rPr>
              <a:t>step-by-step user guides in </a:t>
            </a:r>
            <a:r>
              <a:rPr lang="en-US" altLang="en-US" sz="1800" dirty="0" err="1">
                <a:latin typeface="Century Gothic" panose="020B0502020202020204" pitchFamily="34" charset="0"/>
              </a:rPr>
              <a:t>StepShot</a:t>
            </a:r>
            <a:r>
              <a:rPr lang="en-US" altLang="en-US" sz="1800" dirty="0">
                <a:latin typeface="Century Gothic" panose="020B0502020202020204" pitchFamily="34" charset="0"/>
              </a:rPr>
              <a:t>, forming manuals and exporting to different offline (Word, PDF) and online (HTML, Confluence, </a:t>
            </a:r>
            <a:r>
              <a:rPr lang="en-US" altLang="en-US" sz="1800" dirty="0" err="1">
                <a:latin typeface="Century Gothic" panose="020B0502020202020204" pitchFamily="34" charset="0"/>
              </a:rPr>
              <a:t>Sharepoint</a:t>
            </a:r>
            <a:r>
              <a:rPr lang="en-US" altLang="en-US" sz="1800" dirty="0">
                <a:latin typeface="Century Gothic" panose="020B0502020202020204" pitchFamily="34" charset="0"/>
              </a:rPr>
              <a:t>, </a:t>
            </a:r>
            <a:r>
              <a:rPr lang="en-US" altLang="en-US" sz="1800" dirty="0" err="1">
                <a:latin typeface="Century Gothic" panose="020B0502020202020204" pitchFamily="34" charset="0"/>
              </a:rPr>
              <a:t>Wordpress</a:t>
            </a:r>
            <a:r>
              <a:rPr lang="en-US" altLang="en-US" sz="1800" dirty="0">
                <a:latin typeface="Century Gothic" panose="020B0502020202020204" pitchFamily="34" charset="0"/>
              </a:rPr>
              <a:t>) forms using customized templates </a:t>
            </a:r>
            <a:r>
              <a:rPr lang="en-US" altLang="en-US" sz="1800" b="1" dirty="0">
                <a:latin typeface="Century Gothic" panose="020B0502020202020204" pitchFamily="34" charset="0"/>
              </a:rPr>
              <a:t>helps save up to 90% of time </a:t>
            </a:r>
            <a:r>
              <a:rPr lang="en-US" altLang="en-US" sz="1800" dirty="0">
                <a:latin typeface="Century Gothic" panose="020B0502020202020204" pitchFamily="34" charset="0"/>
              </a:rPr>
              <a:t>which is usually spent while elaborating product documentation. </a:t>
            </a:r>
            <a:endParaRPr lang="uk-UA" altLang="en-US" sz="1800" dirty="0">
              <a:latin typeface="Century Gothic" panose="020B0502020202020204" pitchFamily="34" charset="0"/>
            </a:endParaRPr>
          </a:p>
          <a:p>
            <a:pPr marL="0" indent="0" algn="just">
              <a:buFont typeface="Arial" panose="020B0604020202020204" pitchFamily="34" charset="0"/>
              <a:buNone/>
            </a:pPr>
            <a:r>
              <a:rPr lang="uk-UA" altLang="en-US" sz="1800" dirty="0">
                <a:latin typeface="Century Gothic" panose="020B0502020202020204" pitchFamily="34" charset="0"/>
              </a:rPr>
              <a:t>	</a:t>
            </a:r>
            <a:r>
              <a:rPr lang="en-US" altLang="en-US" sz="1800" dirty="0">
                <a:latin typeface="Century Gothic" panose="020B0502020202020204" pitchFamily="34" charset="0"/>
              </a:rPr>
              <a:t>We recommend you to try </a:t>
            </a:r>
            <a:r>
              <a:rPr lang="en-US" altLang="en-US" sz="1800" b="1" dirty="0" err="1">
                <a:latin typeface="Century Gothic" panose="020B0502020202020204" pitchFamily="34" charset="0"/>
              </a:rPr>
              <a:t>StepShot</a:t>
            </a:r>
            <a:r>
              <a:rPr lang="en-US" altLang="en-US" sz="1800" dirty="0">
                <a:latin typeface="Century Gothic" panose="020B0502020202020204" pitchFamily="34" charset="0"/>
              </a:rPr>
              <a:t> and personally experience the performance boost as the product has a fully functional free version.</a:t>
            </a:r>
          </a:p>
          <a:p>
            <a:pPr algn="just" eaLnBrk="1" hangingPunct="1">
              <a:defRPr/>
            </a:pPr>
            <a:endParaRPr lang="en-US" dirty="0">
              <a:latin typeface="Century Gothic" panose="020B0502020202020204" pitchFamily="34" charset="0"/>
            </a:endParaRPr>
          </a:p>
        </p:txBody>
      </p:sp>
      <p:cxnSp>
        <p:nvCxnSpPr>
          <p:cNvPr id="19" name="Straight Connector 18"/>
          <p:cNvCxnSpPr/>
          <p:nvPr/>
        </p:nvCxnSpPr>
        <p:spPr>
          <a:xfrm>
            <a:off x="697334" y="2235200"/>
            <a:ext cx="6299200" cy="0"/>
          </a:xfrm>
          <a:prstGeom prst="line">
            <a:avLst/>
          </a:prstGeom>
          <a:ln w="38100" cmpd="sng">
            <a:solidFill>
              <a:srgbClr val="EFA847"/>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0" y="9141930"/>
            <a:ext cx="7064376" cy="0"/>
          </a:xfrm>
          <a:prstGeom prst="line">
            <a:avLst/>
          </a:prstGeom>
          <a:ln w="38100" cmpd="sng">
            <a:solidFill>
              <a:srgbClr val="FFFFFF"/>
            </a:solidFill>
            <a:prstDash val="sysDash"/>
          </a:ln>
          <a:effectLst/>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p:nvPicPr>
        <p:blipFill>
          <a:blip r:embed="rId3"/>
          <a:stretch>
            <a:fillRect/>
          </a:stretch>
        </p:blipFill>
        <p:spPr>
          <a:xfrm>
            <a:off x="771532" y="2771704"/>
            <a:ext cx="2206789" cy="1853702"/>
          </a:xfrm>
          <a:prstGeom prst="rect">
            <a:avLst/>
          </a:prstGeom>
        </p:spPr>
      </p:pic>
      <p:pic>
        <p:nvPicPr>
          <p:cNvPr id="7" name="Picture 6"/>
          <p:cNvPicPr>
            <a:picLocks noChangeAspect="1"/>
          </p:cNvPicPr>
          <p:nvPr/>
        </p:nvPicPr>
        <p:blipFill>
          <a:blip r:embed="rId4"/>
          <a:stretch>
            <a:fillRect/>
          </a:stretch>
        </p:blipFill>
        <p:spPr>
          <a:xfrm>
            <a:off x="900201" y="5389464"/>
            <a:ext cx="1949449" cy="1682041"/>
          </a:xfrm>
          <a:prstGeom prst="rect">
            <a:avLst/>
          </a:prstGeom>
        </p:spPr>
      </p:pic>
      <p:pic>
        <p:nvPicPr>
          <p:cNvPr id="8" name="Picture 7"/>
          <p:cNvPicPr>
            <a:picLocks noChangeAspect="1"/>
          </p:cNvPicPr>
          <p:nvPr/>
        </p:nvPicPr>
        <p:blipFill>
          <a:blip r:embed="rId5"/>
          <a:stretch>
            <a:fillRect/>
          </a:stretch>
        </p:blipFill>
        <p:spPr>
          <a:xfrm>
            <a:off x="900201" y="7960478"/>
            <a:ext cx="2376748" cy="1805068"/>
          </a:xfrm>
          <a:prstGeom prst="rect">
            <a:avLst/>
          </a:prstGeom>
        </p:spPr>
      </p:pic>
      <p:sp>
        <p:nvSpPr>
          <p:cNvPr id="9" name="Slide Number Placeholder 8"/>
          <p:cNvSpPr>
            <a:spLocks noGrp="1"/>
          </p:cNvSpPr>
          <p:nvPr>
            <p:ph type="sldNum" sz="quarter" idx="12"/>
          </p:nvPr>
        </p:nvSpPr>
        <p:spPr/>
        <p:txBody>
          <a:bodyPr/>
          <a:lstStyle/>
          <a:p>
            <a:fld id="{C24666A2-6725-4274-A289-4EA26B546517}" type="slidenum">
              <a:rPr lang="en-US" altLang="en-US" sz="2400" smtClean="0">
                <a:latin typeface="Century Gothic" panose="020B0502020202020204" pitchFamily="34" charset="0"/>
              </a:rPr>
              <a:pPr/>
              <a:t>10</a:t>
            </a:fld>
            <a:endParaRPr lang="en-US" altLang="en-US" sz="2400" dirty="0">
              <a:latin typeface="Century Gothic" panose="020B0502020202020204" pitchFamily="34" charset="0"/>
            </a:endParaRPr>
          </a:p>
        </p:txBody>
      </p:sp>
      <p:sp>
        <p:nvSpPr>
          <p:cNvPr id="23" name="TextBox 3"/>
          <p:cNvSpPr txBox="1">
            <a:spLocks noChangeArrowheads="1"/>
          </p:cNvSpPr>
          <p:nvPr/>
        </p:nvSpPr>
        <p:spPr bwMode="auto">
          <a:xfrm>
            <a:off x="268622" y="862077"/>
            <a:ext cx="7340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defRPr/>
            </a:pPr>
            <a:r>
              <a:rPr lang="en-US" sz="3600" b="1" dirty="0">
                <a:solidFill>
                  <a:schemeClr val="tx1">
                    <a:lumMod val="75000"/>
                    <a:lumOff val="25000"/>
                  </a:schemeClr>
                </a:solidFill>
                <a:effectLst>
                  <a:outerShdw blurRad="38100" dist="38100" dir="2700000" algn="tl">
                    <a:srgbClr val="000000">
                      <a:alpha val="43137"/>
                    </a:srgbClr>
                  </a:outerShdw>
                </a:effectLst>
                <a:latin typeface="Century Gothic" panose="020B0502020202020204" pitchFamily="34" charset="0"/>
              </a:rPr>
              <a:t>Step 8: Automate most time consuming tasks </a:t>
            </a:r>
          </a:p>
        </p:txBody>
      </p:sp>
      <p:sp>
        <p:nvSpPr>
          <p:cNvPr id="11" name="TextBox 10"/>
          <p:cNvSpPr txBox="1"/>
          <p:nvPr/>
        </p:nvSpPr>
        <p:spPr>
          <a:xfrm>
            <a:off x="500505" y="2316046"/>
            <a:ext cx="2840223" cy="584775"/>
          </a:xfrm>
          <a:prstGeom prst="rect">
            <a:avLst/>
          </a:prstGeom>
          <a:noFill/>
        </p:spPr>
        <p:txBody>
          <a:bodyPr wrap="square" rtlCol="0">
            <a:spAutoFit/>
          </a:bodyPr>
          <a:lstStyle/>
          <a:p>
            <a:pPr algn="ctr"/>
            <a:r>
              <a:rPr lang="en-US" sz="1600" b="1" dirty="0">
                <a:latin typeface="Century Gothic" panose="020B0502020202020204" pitchFamily="34" charset="0"/>
              </a:rPr>
              <a:t>Mouse clicks produce screenshots</a:t>
            </a:r>
          </a:p>
        </p:txBody>
      </p:sp>
      <p:sp>
        <p:nvSpPr>
          <p:cNvPr id="12" name="Rectangle 11"/>
          <p:cNvSpPr/>
          <p:nvPr/>
        </p:nvSpPr>
        <p:spPr>
          <a:xfrm>
            <a:off x="735973" y="4859848"/>
            <a:ext cx="2369286" cy="584775"/>
          </a:xfrm>
          <a:prstGeom prst="rect">
            <a:avLst/>
          </a:prstGeom>
        </p:spPr>
        <p:txBody>
          <a:bodyPr wrap="square">
            <a:spAutoFit/>
          </a:bodyPr>
          <a:lstStyle/>
          <a:p>
            <a:pPr algn="ctr"/>
            <a:r>
              <a:rPr lang="en-US" sz="1600" b="1" i="0" dirty="0">
                <a:solidFill>
                  <a:srgbClr val="212121"/>
                </a:solidFill>
                <a:effectLst/>
                <a:latin typeface="Century Gothic" panose="020B0502020202020204" pitchFamily="34" charset="0"/>
              </a:rPr>
              <a:t>Annotate images with text and shapes</a:t>
            </a:r>
            <a:endParaRPr lang="en-US" sz="1600" b="1" dirty="0">
              <a:latin typeface="Century Gothic" panose="020B0502020202020204" pitchFamily="34" charset="0"/>
            </a:endParaRPr>
          </a:p>
        </p:txBody>
      </p:sp>
      <p:sp>
        <p:nvSpPr>
          <p:cNvPr id="14" name="Rectangle 13"/>
          <p:cNvSpPr/>
          <p:nvPr/>
        </p:nvSpPr>
        <p:spPr>
          <a:xfrm>
            <a:off x="805806" y="7365438"/>
            <a:ext cx="2229620" cy="584775"/>
          </a:xfrm>
          <a:prstGeom prst="rect">
            <a:avLst/>
          </a:prstGeom>
        </p:spPr>
        <p:txBody>
          <a:bodyPr wrap="square">
            <a:spAutoFit/>
          </a:bodyPr>
          <a:lstStyle/>
          <a:p>
            <a:pPr algn="ctr"/>
            <a:r>
              <a:rPr lang="en-US" sz="1600" b="1" i="0" dirty="0">
                <a:solidFill>
                  <a:srgbClr val="212121"/>
                </a:solidFill>
                <a:effectLst/>
                <a:latin typeface="Century Gothic" panose="020B0502020202020204" pitchFamily="34" charset="0"/>
              </a:rPr>
              <a:t>Export or publish into various formats!</a:t>
            </a:r>
            <a:endParaRPr lang="en-US" sz="1600" b="1" dirty="0">
              <a:latin typeface="Century Gothic" panose="020B0502020202020204" pitchFamily="34" charset="0"/>
            </a:endParaRPr>
          </a:p>
        </p:txBody>
      </p:sp>
    </p:spTree>
    <p:extLst>
      <p:ext uri="{BB962C8B-B14F-4D97-AF65-F5344CB8AC3E}">
        <p14:creationId xmlns:p14="http://schemas.microsoft.com/office/powerpoint/2010/main" val="2360853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0" y="-1588"/>
            <a:ext cx="7789863" cy="10059988"/>
          </a:xfrm>
          <a:prstGeom prst="rect">
            <a:avLst/>
          </a:prstGeom>
          <a:solidFill>
            <a:srgbClr val="4A3A4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5" name="Rectangle 4"/>
          <p:cNvSpPr/>
          <p:nvPr/>
        </p:nvSpPr>
        <p:spPr>
          <a:xfrm>
            <a:off x="3922713" y="4381500"/>
            <a:ext cx="3873500" cy="2687638"/>
          </a:xfrm>
          <a:prstGeom prst="rect">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a:off x="4763" y="4381500"/>
            <a:ext cx="3873500" cy="2687638"/>
          </a:xfrm>
          <a:prstGeom prst="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7" name="Rectangle 6"/>
          <p:cNvSpPr/>
          <p:nvPr/>
        </p:nvSpPr>
        <p:spPr>
          <a:xfrm>
            <a:off x="3917950" y="1693863"/>
            <a:ext cx="3871913" cy="2687637"/>
          </a:xfrm>
          <a:prstGeom prst="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8" name="Rectangle 7"/>
          <p:cNvSpPr/>
          <p:nvPr/>
        </p:nvSpPr>
        <p:spPr>
          <a:xfrm>
            <a:off x="0" y="1693863"/>
            <a:ext cx="3873500" cy="2687637"/>
          </a:xfrm>
          <a:prstGeom prst="rect">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9" name="Oval 8"/>
          <p:cNvSpPr/>
          <p:nvPr/>
        </p:nvSpPr>
        <p:spPr>
          <a:xfrm>
            <a:off x="363538" y="749300"/>
            <a:ext cx="7000875" cy="7000875"/>
          </a:xfrm>
          <a:prstGeom prst="ellipse">
            <a:avLst/>
          </a:prstGeom>
          <a:solidFill>
            <a:srgbClr val="4A3A40"/>
          </a:solidFill>
          <a:ln w="38100" cmpd="sng">
            <a:solidFill>
              <a:schemeClr val="bg1"/>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10" name="TextBox 4"/>
          <p:cNvSpPr txBox="1">
            <a:spLocks noChangeArrowheads="1"/>
          </p:cNvSpPr>
          <p:nvPr/>
        </p:nvSpPr>
        <p:spPr bwMode="auto">
          <a:xfrm>
            <a:off x="1108075" y="1782763"/>
            <a:ext cx="564515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endParaRPr lang="en-US" altLang="en-US" sz="3600" b="1" dirty="0">
              <a:solidFill>
                <a:schemeClr val="bg1"/>
              </a:solidFill>
              <a:latin typeface="Century Gothic" panose="020B0502020202020204" pitchFamily="34" charset="0"/>
            </a:endParaRPr>
          </a:p>
          <a:p>
            <a:pPr algn="ctr">
              <a:spcBef>
                <a:spcPct val="0"/>
              </a:spcBef>
              <a:buFontTx/>
              <a:buNone/>
            </a:pPr>
            <a:r>
              <a:rPr lang="en-US" altLang="en-US" sz="3600" b="1" dirty="0">
                <a:solidFill>
                  <a:schemeClr val="bg1"/>
                </a:solidFill>
                <a:latin typeface="Century Gothic" panose="020B0502020202020204" pitchFamily="34" charset="0"/>
              </a:rPr>
              <a:t>Life is too short for writing documentation. </a:t>
            </a:r>
          </a:p>
          <a:p>
            <a:pPr algn="ctr">
              <a:spcBef>
                <a:spcPct val="0"/>
              </a:spcBef>
              <a:buFontTx/>
              <a:buNone/>
            </a:pPr>
            <a:endParaRPr lang="en-US" altLang="en-US" sz="3600" b="1" dirty="0">
              <a:solidFill>
                <a:schemeClr val="bg1"/>
              </a:solidFill>
              <a:latin typeface="Century Gothic" panose="020B0502020202020204" pitchFamily="34" charset="0"/>
            </a:endParaRPr>
          </a:p>
          <a:p>
            <a:pPr algn="ctr">
              <a:spcBef>
                <a:spcPct val="0"/>
              </a:spcBef>
              <a:buFontTx/>
              <a:buNone/>
            </a:pPr>
            <a:endParaRPr lang="en-US" altLang="en-US" sz="3600" b="1" dirty="0">
              <a:solidFill>
                <a:schemeClr val="bg1"/>
              </a:solidFill>
              <a:latin typeface="Century Gothic" panose="020B0502020202020204" pitchFamily="34" charset="0"/>
            </a:endParaRPr>
          </a:p>
          <a:p>
            <a:pPr algn="ctr">
              <a:spcBef>
                <a:spcPct val="0"/>
              </a:spcBef>
              <a:buFontTx/>
              <a:buNone/>
            </a:pPr>
            <a:r>
              <a:rPr lang="en-US" altLang="en-US" sz="3600" b="1" dirty="0">
                <a:solidFill>
                  <a:schemeClr val="bg1"/>
                </a:solidFill>
                <a:latin typeface="Century Gothic" panose="020B0502020202020204" pitchFamily="34" charset="0"/>
              </a:rPr>
              <a:t>Just StepShot it</a:t>
            </a:r>
          </a:p>
          <a:p>
            <a:pPr algn="ctr">
              <a:spcBef>
                <a:spcPct val="0"/>
              </a:spcBef>
              <a:buFontTx/>
              <a:buNone/>
            </a:pPr>
            <a:endParaRPr lang="en-US" altLang="en-US" sz="3600" b="1" dirty="0">
              <a:solidFill>
                <a:schemeClr val="bg1"/>
              </a:solidFill>
              <a:latin typeface="Century Gothic" panose="020B0502020202020204" pitchFamily="34" charset="0"/>
            </a:endParaRPr>
          </a:p>
        </p:txBody>
      </p:sp>
      <p:grpSp>
        <p:nvGrpSpPr>
          <p:cNvPr id="11" name="Group 28"/>
          <p:cNvGrpSpPr>
            <a:grpSpLocks/>
          </p:cNvGrpSpPr>
          <p:nvPr/>
        </p:nvGrpSpPr>
        <p:grpSpPr bwMode="auto">
          <a:xfrm>
            <a:off x="3059113" y="8667750"/>
            <a:ext cx="465137" cy="466725"/>
            <a:chOff x="8272196" y="3223102"/>
            <a:chExt cx="465618" cy="465618"/>
          </a:xfrm>
        </p:grpSpPr>
        <p:sp>
          <p:nvSpPr>
            <p:cNvPr id="12" name="Oval 11"/>
            <p:cNvSpPr/>
            <p:nvPr/>
          </p:nvSpPr>
          <p:spPr>
            <a:xfrm>
              <a:off x="8272196" y="3223102"/>
              <a:ext cx="465618" cy="465618"/>
            </a:xfrm>
            <a:prstGeom prst="ellipse">
              <a:avLst/>
            </a:prstGeom>
            <a:solidFill>
              <a:srgbClr val="EA4A4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13" name="Picture 30">
              <a:hlinkClick r:id="rId2"/>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8397" y="3308110"/>
              <a:ext cx="141793" cy="29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Group 31"/>
          <p:cNvGrpSpPr>
            <a:grpSpLocks/>
          </p:cNvGrpSpPr>
          <p:nvPr/>
        </p:nvGrpSpPr>
        <p:grpSpPr bwMode="auto">
          <a:xfrm>
            <a:off x="3614738" y="8667750"/>
            <a:ext cx="465137" cy="466725"/>
            <a:chOff x="8881853" y="3235246"/>
            <a:chExt cx="465618" cy="465618"/>
          </a:xfrm>
        </p:grpSpPr>
        <p:sp>
          <p:nvSpPr>
            <p:cNvPr id="15" name="Oval 14"/>
            <p:cNvSpPr/>
            <p:nvPr/>
          </p:nvSpPr>
          <p:spPr>
            <a:xfrm>
              <a:off x="8881853" y="3235246"/>
              <a:ext cx="465618" cy="465618"/>
            </a:xfrm>
            <a:prstGeom prst="ellipse">
              <a:avLst/>
            </a:prstGeom>
            <a:solidFill>
              <a:srgbClr val="EA4A4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16" name="Picture 33">
              <a:hlinkClick r:id="rId4"/>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940539" y="3351545"/>
              <a:ext cx="362155" cy="206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 name="Group 16"/>
          <p:cNvGrpSpPr/>
          <p:nvPr/>
        </p:nvGrpSpPr>
        <p:grpSpPr>
          <a:xfrm>
            <a:off x="4192552" y="8668116"/>
            <a:ext cx="465618" cy="465618"/>
            <a:chOff x="8580190" y="3853264"/>
            <a:chExt cx="465618" cy="465618"/>
          </a:xfrm>
          <a:solidFill>
            <a:srgbClr val="EA4A4B"/>
          </a:solidFill>
        </p:grpSpPr>
        <p:sp>
          <p:nvSpPr>
            <p:cNvPr id="18" name="Oval 17"/>
            <p:cNvSpPr/>
            <p:nvPr/>
          </p:nvSpPr>
          <p:spPr>
            <a:xfrm>
              <a:off x="8580190" y="3853264"/>
              <a:ext cx="465618" cy="465618"/>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19" name="Picture 18">
              <a:hlinkClick r:id="rId6"/>
            </p:cNvPr>
            <p:cNvPicPr>
              <a:picLocks noChangeAspect="1"/>
            </p:cNvPicPr>
            <p:nvPr/>
          </p:nvPicPr>
          <p:blipFill>
            <a:blip r:embed="rId7"/>
            <a:stretch>
              <a:fillRect/>
            </a:stretch>
          </p:blipFill>
          <p:spPr>
            <a:xfrm>
              <a:off x="8698925" y="3940050"/>
              <a:ext cx="239987" cy="239987"/>
            </a:xfrm>
            <a:prstGeom prst="rect">
              <a:avLst/>
            </a:prstGeom>
            <a:grpFill/>
          </p:spPr>
        </p:pic>
      </p:grpSp>
      <p:sp>
        <p:nvSpPr>
          <p:cNvPr id="20" name="Rounded Rectangle 21">
            <a:hlinkClick r:id="rId8"/>
          </p:cNvPr>
          <p:cNvSpPr/>
          <p:nvPr/>
        </p:nvSpPr>
        <p:spPr>
          <a:xfrm>
            <a:off x="1862138" y="5868988"/>
            <a:ext cx="3978275" cy="777875"/>
          </a:xfrm>
          <a:prstGeom prst="roundRect">
            <a:avLst/>
          </a:prstGeom>
          <a:solidFill>
            <a:srgbClr val="55BF58"/>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1" name="TextBox 7">
            <a:hlinkClick r:id="rId8"/>
          </p:cNvPr>
          <p:cNvSpPr txBox="1">
            <a:spLocks noChangeArrowheads="1"/>
          </p:cNvSpPr>
          <p:nvPr/>
        </p:nvSpPr>
        <p:spPr bwMode="auto">
          <a:xfrm>
            <a:off x="1981200" y="6000750"/>
            <a:ext cx="37099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defRPr/>
            </a:pPr>
            <a:r>
              <a:rPr lang="en-US" altLang="en-US" sz="2800" b="1" dirty="0">
                <a:solidFill>
                  <a:srgbClr val="FFFFFF"/>
                </a:solidFill>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TRY IT FOR FREE</a:t>
            </a:r>
          </a:p>
        </p:txBody>
      </p:sp>
    </p:spTree>
    <p:extLst>
      <p:ext uri="{BB962C8B-B14F-4D97-AF65-F5344CB8AC3E}">
        <p14:creationId xmlns:p14="http://schemas.microsoft.com/office/powerpoint/2010/main" val="4158284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7772400" cy="1366838"/>
          </a:xfrm>
          <a:prstGeom prst="rect">
            <a:avLst/>
          </a:prstGeom>
          <a:solidFill>
            <a:srgbClr val="EA4A4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400" b="1" dirty="0">
                <a:effectLst>
                  <a:outerShdw blurRad="38100" dist="38100" dir="2700000" algn="tl">
                    <a:srgbClr val="000000">
                      <a:alpha val="43137"/>
                    </a:srgbClr>
                  </a:outerShdw>
                </a:effectLst>
                <a:latin typeface="Century Gothic" panose="020B0502020202020204" pitchFamily="34" charset="0"/>
              </a:rPr>
              <a:t>8 STEPS</a:t>
            </a:r>
          </a:p>
          <a:p>
            <a:pPr algn="ctr" eaLnBrk="1" hangingPunct="1">
              <a:defRPr/>
            </a:pPr>
            <a:r>
              <a:rPr lang="en-US" sz="2400" b="1" dirty="0">
                <a:effectLst>
                  <a:outerShdw blurRad="38100" dist="38100" dir="2700000" algn="tl">
                    <a:srgbClr val="000000">
                      <a:alpha val="43137"/>
                    </a:srgbClr>
                  </a:outerShdw>
                </a:effectLst>
                <a:latin typeface="Century Gothic" panose="020B0502020202020204" pitchFamily="34" charset="0"/>
              </a:rPr>
              <a:t> to create a help guide your customers would </a:t>
            </a:r>
          </a:p>
          <a:p>
            <a:pPr algn="ctr" eaLnBrk="1" hangingPunct="1">
              <a:defRPr/>
            </a:pPr>
            <a:r>
              <a:rPr lang="en-US" sz="2400" b="1" dirty="0">
                <a:effectLst>
                  <a:outerShdw blurRad="38100" dist="38100" dir="2700000" algn="tl">
                    <a:srgbClr val="000000">
                      <a:alpha val="43137"/>
                    </a:srgbClr>
                  </a:outerShdw>
                </a:effectLst>
                <a:latin typeface="Century Gothic" panose="020B0502020202020204" pitchFamily="34" charset="0"/>
              </a:rPr>
              <a:t>love to read</a:t>
            </a:r>
          </a:p>
        </p:txBody>
      </p:sp>
      <p:cxnSp>
        <p:nvCxnSpPr>
          <p:cNvPr id="5" name="Straight Connector 4"/>
          <p:cNvCxnSpPr/>
          <p:nvPr/>
        </p:nvCxnSpPr>
        <p:spPr>
          <a:xfrm>
            <a:off x="0" y="1249363"/>
            <a:ext cx="7772400" cy="0"/>
          </a:xfrm>
          <a:prstGeom prst="line">
            <a:avLst/>
          </a:prstGeom>
          <a:ln w="38100" cmpd="sng">
            <a:solidFill>
              <a:srgbClr val="FFFFFF"/>
            </a:solidFill>
            <a:prstDash val="sysDash"/>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669925" y="1866108"/>
            <a:ext cx="896937" cy="896938"/>
          </a:xfrm>
          <a:prstGeom prst="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r>
              <a:rPr lang="en-US" sz="3200" b="1" dirty="0">
                <a:latin typeface="Century Gothic" panose="020B0502020202020204" pitchFamily="34" charset="0"/>
              </a:rPr>
              <a:t>1</a:t>
            </a:r>
          </a:p>
        </p:txBody>
      </p:sp>
      <p:sp>
        <p:nvSpPr>
          <p:cNvPr id="7" name="Rectangle 6"/>
          <p:cNvSpPr/>
          <p:nvPr/>
        </p:nvSpPr>
        <p:spPr>
          <a:xfrm>
            <a:off x="669925" y="2763046"/>
            <a:ext cx="896937" cy="895350"/>
          </a:xfrm>
          <a:prstGeom prst="rect">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r>
              <a:rPr lang="en-US" sz="3200" b="1" dirty="0">
                <a:latin typeface="Century Gothic" panose="020B0502020202020204" pitchFamily="34" charset="0"/>
              </a:rPr>
              <a:t>2</a:t>
            </a:r>
          </a:p>
        </p:txBody>
      </p:sp>
      <p:sp>
        <p:nvSpPr>
          <p:cNvPr id="8" name="Rectangle 7"/>
          <p:cNvSpPr/>
          <p:nvPr/>
        </p:nvSpPr>
        <p:spPr>
          <a:xfrm>
            <a:off x="669925" y="3658396"/>
            <a:ext cx="896937" cy="896937"/>
          </a:xfrm>
          <a:prstGeom prst="rect">
            <a:avLst/>
          </a:prstGeom>
          <a:solidFill>
            <a:srgbClr val="EA4A4B"/>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r>
              <a:rPr lang="uk-UA" sz="3200" b="1" dirty="0">
                <a:latin typeface="Century Gothic" panose="020B0502020202020204" pitchFamily="34" charset="0"/>
              </a:rPr>
              <a:t>3</a:t>
            </a:r>
            <a:endParaRPr lang="en-US" sz="3200" b="1" dirty="0">
              <a:latin typeface="Century Gothic" panose="020B0502020202020204" pitchFamily="34" charset="0"/>
            </a:endParaRPr>
          </a:p>
        </p:txBody>
      </p:sp>
      <p:sp>
        <p:nvSpPr>
          <p:cNvPr id="9" name="Rectangle 8"/>
          <p:cNvSpPr/>
          <p:nvPr/>
        </p:nvSpPr>
        <p:spPr>
          <a:xfrm>
            <a:off x="1566862" y="1866108"/>
            <a:ext cx="5595938" cy="896938"/>
          </a:xfrm>
          <a:prstGeom prst="rect">
            <a:avLst/>
          </a:prstGeom>
          <a:solidFill>
            <a:srgbClr val="4A3A40"/>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en-US"/>
          </a:p>
        </p:txBody>
      </p:sp>
      <p:sp>
        <p:nvSpPr>
          <p:cNvPr id="10" name="Rectangle 9"/>
          <p:cNvSpPr/>
          <p:nvPr/>
        </p:nvSpPr>
        <p:spPr>
          <a:xfrm>
            <a:off x="1566862" y="2763046"/>
            <a:ext cx="5595938" cy="8953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en-US"/>
          </a:p>
        </p:txBody>
      </p:sp>
      <p:sp>
        <p:nvSpPr>
          <p:cNvPr id="11" name="Rectangle 10"/>
          <p:cNvSpPr/>
          <p:nvPr/>
        </p:nvSpPr>
        <p:spPr>
          <a:xfrm>
            <a:off x="1566862" y="3658396"/>
            <a:ext cx="5595938" cy="896937"/>
          </a:xfrm>
          <a:prstGeom prst="rect">
            <a:avLst/>
          </a:prstGeom>
          <a:solidFill>
            <a:srgbClr val="4A3A40"/>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en-US"/>
          </a:p>
        </p:txBody>
      </p:sp>
      <p:sp>
        <p:nvSpPr>
          <p:cNvPr id="12" name="Rectangle 11"/>
          <p:cNvSpPr/>
          <p:nvPr/>
        </p:nvSpPr>
        <p:spPr>
          <a:xfrm>
            <a:off x="669925" y="4555333"/>
            <a:ext cx="896937" cy="895350"/>
          </a:xfrm>
          <a:prstGeom prst="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US" sz="3200" b="1" dirty="0">
                <a:latin typeface="Century Gothic" panose="020B0502020202020204" pitchFamily="34" charset="0"/>
              </a:rPr>
              <a:t>4</a:t>
            </a:r>
          </a:p>
        </p:txBody>
      </p:sp>
      <p:sp>
        <p:nvSpPr>
          <p:cNvPr id="13" name="Rectangle 12"/>
          <p:cNvSpPr/>
          <p:nvPr/>
        </p:nvSpPr>
        <p:spPr>
          <a:xfrm>
            <a:off x="669925" y="5450683"/>
            <a:ext cx="896937" cy="896938"/>
          </a:xfrm>
          <a:prstGeom prst="rect">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US" sz="3200" b="1" dirty="0">
                <a:latin typeface="Century Gothic" panose="020B0502020202020204" pitchFamily="34" charset="0"/>
              </a:rPr>
              <a:t>5</a:t>
            </a:r>
          </a:p>
        </p:txBody>
      </p:sp>
      <p:sp>
        <p:nvSpPr>
          <p:cNvPr id="14" name="Rectangle 13"/>
          <p:cNvSpPr/>
          <p:nvPr/>
        </p:nvSpPr>
        <p:spPr>
          <a:xfrm>
            <a:off x="669925" y="6347621"/>
            <a:ext cx="896937" cy="895350"/>
          </a:xfrm>
          <a:prstGeom prst="rect">
            <a:avLst/>
          </a:prstGeom>
          <a:solidFill>
            <a:srgbClr val="EA4A4B"/>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en-US"/>
          </a:p>
        </p:txBody>
      </p:sp>
      <p:sp>
        <p:nvSpPr>
          <p:cNvPr id="15" name="Rectangle 14"/>
          <p:cNvSpPr/>
          <p:nvPr/>
        </p:nvSpPr>
        <p:spPr>
          <a:xfrm>
            <a:off x="1566862" y="4555333"/>
            <a:ext cx="5595938" cy="8953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en-US"/>
          </a:p>
        </p:txBody>
      </p:sp>
      <p:sp>
        <p:nvSpPr>
          <p:cNvPr id="16" name="Rectangle 15"/>
          <p:cNvSpPr/>
          <p:nvPr/>
        </p:nvSpPr>
        <p:spPr>
          <a:xfrm>
            <a:off x="1566862" y="5450683"/>
            <a:ext cx="5595938" cy="896938"/>
          </a:xfrm>
          <a:prstGeom prst="rect">
            <a:avLst/>
          </a:prstGeom>
          <a:solidFill>
            <a:srgbClr val="4A3A40"/>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en-US"/>
          </a:p>
        </p:txBody>
      </p:sp>
      <p:sp>
        <p:nvSpPr>
          <p:cNvPr id="17" name="Rectangle 16"/>
          <p:cNvSpPr/>
          <p:nvPr/>
        </p:nvSpPr>
        <p:spPr>
          <a:xfrm>
            <a:off x="1566862" y="6347621"/>
            <a:ext cx="5595938" cy="8953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en-US"/>
          </a:p>
        </p:txBody>
      </p:sp>
      <p:sp>
        <p:nvSpPr>
          <p:cNvPr id="22" name="TextBox 4"/>
          <p:cNvSpPr txBox="1">
            <a:spLocks noChangeArrowheads="1"/>
          </p:cNvSpPr>
          <p:nvPr/>
        </p:nvSpPr>
        <p:spPr bwMode="auto">
          <a:xfrm>
            <a:off x="755650" y="6490496"/>
            <a:ext cx="7159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b="1" dirty="0">
                <a:solidFill>
                  <a:schemeClr val="bg1"/>
                </a:solidFill>
                <a:latin typeface="Century Gothic" panose="020B0502020202020204" pitchFamily="34" charset="0"/>
              </a:rPr>
              <a:t>6</a:t>
            </a:r>
          </a:p>
        </p:txBody>
      </p:sp>
      <p:sp>
        <p:nvSpPr>
          <p:cNvPr id="23" name="Rectangle 22"/>
          <p:cNvSpPr/>
          <p:nvPr/>
        </p:nvSpPr>
        <p:spPr>
          <a:xfrm>
            <a:off x="669925" y="7227096"/>
            <a:ext cx="896937" cy="895350"/>
          </a:xfrm>
          <a:prstGeom prst="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r>
              <a:rPr lang="en-US" sz="3200" b="1" dirty="0">
                <a:latin typeface="Century Gothic" panose="020B0502020202020204" pitchFamily="34" charset="0"/>
              </a:rPr>
              <a:t>7</a:t>
            </a:r>
          </a:p>
        </p:txBody>
      </p:sp>
      <p:sp>
        <p:nvSpPr>
          <p:cNvPr id="24" name="Rectangle 23"/>
          <p:cNvSpPr/>
          <p:nvPr/>
        </p:nvSpPr>
        <p:spPr>
          <a:xfrm>
            <a:off x="1566862" y="7227096"/>
            <a:ext cx="5595938" cy="895350"/>
          </a:xfrm>
          <a:prstGeom prst="rect">
            <a:avLst/>
          </a:prstGeom>
          <a:solidFill>
            <a:srgbClr val="4A3A40"/>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en-US"/>
          </a:p>
        </p:txBody>
      </p:sp>
      <p:sp>
        <p:nvSpPr>
          <p:cNvPr id="25" name="Rectangle 24"/>
          <p:cNvSpPr>
            <a:spLocks noChangeArrowheads="1"/>
          </p:cNvSpPr>
          <p:nvPr/>
        </p:nvSpPr>
        <p:spPr bwMode="auto">
          <a:xfrm>
            <a:off x="1693069" y="2818608"/>
            <a:ext cx="53435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algn="ctr" eaLnBrk="1" hangingPunct="1">
              <a:defRPr/>
            </a:pPr>
            <a:r>
              <a:rPr lang="en-US" sz="2400" b="1" dirty="0">
                <a:solidFill>
                  <a:srgbClr val="4A3A40"/>
                </a:solidFill>
                <a:effectLst>
                  <a:outerShdw blurRad="38100" dist="38100" dir="2700000" algn="tl">
                    <a:srgbClr val="000000">
                      <a:alpha val="43137"/>
                    </a:srgbClr>
                  </a:outerShdw>
                </a:effectLst>
                <a:latin typeface="Century Gothic" panose="020B0502020202020204" pitchFamily="34" charset="0"/>
              </a:rPr>
              <a:t>Determine the main workflows to document</a:t>
            </a:r>
            <a:endParaRPr lang="en-US" altLang="en-US" sz="2400" b="1" dirty="0">
              <a:solidFill>
                <a:srgbClr val="4A3A40"/>
              </a:solidFill>
              <a:effectLst>
                <a:outerShdw blurRad="38100" dist="38100" dir="2700000" algn="tl">
                  <a:srgbClr val="000000">
                    <a:alpha val="43137"/>
                  </a:srgbClr>
                </a:outerShdw>
              </a:effectLst>
              <a:latin typeface="Century Gothic" panose="020B0502020202020204" pitchFamily="34" charset="0"/>
            </a:endParaRPr>
          </a:p>
        </p:txBody>
      </p:sp>
      <p:sp>
        <p:nvSpPr>
          <p:cNvPr id="26" name="Rectangle 25"/>
          <p:cNvSpPr>
            <a:spLocks noChangeArrowheads="1"/>
          </p:cNvSpPr>
          <p:nvPr/>
        </p:nvSpPr>
        <p:spPr bwMode="auto">
          <a:xfrm>
            <a:off x="1693069" y="3685383"/>
            <a:ext cx="53435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algn="ctr" eaLnBrk="1" hangingPunct="1">
              <a:defRPr/>
            </a:pPr>
            <a:r>
              <a:rPr lang="en-US" sz="2400" b="1" dirty="0">
                <a:solidFill>
                  <a:schemeClr val="bg1"/>
                </a:solidFill>
                <a:effectLst>
                  <a:outerShdw blurRad="38100" dist="38100" dir="2700000" algn="tl">
                    <a:srgbClr val="000000">
                      <a:alpha val="43137"/>
                    </a:srgbClr>
                  </a:outerShdw>
                </a:effectLst>
                <a:latin typeface="Century Gothic" panose="020B0502020202020204" pitchFamily="34" charset="0"/>
              </a:rPr>
              <a:t>Structure the documentation according to user’s workflows</a:t>
            </a:r>
            <a:endParaRPr lang="en-US" altLang="en-US" sz="2400" b="1"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
        <p:nvSpPr>
          <p:cNvPr id="27" name="Rectangle 26"/>
          <p:cNvSpPr>
            <a:spLocks noChangeArrowheads="1"/>
          </p:cNvSpPr>
          <p:nvPr/>
        </p:nvSpPr>
        <p:spPr bwMode="auto">
          <a:xfrm>
            <a:off x="1541462" y="4585496"/>
            <a:ext cx="56467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algn="ctr" eaLnBrk="1" hangingPunct="1">
              <a:defRPr/>
            </a:pPr>
            <a:r>
              <a:rPr lang="en-US" sz="2400" b="1" dirty="0">
                <a:solidFill>
                  <a:srgbClr val="4A3A40"/>
                </a:solidFill>
                <a:effectLst>
                  <a:outerShdw blurRad="38100" dist="38100" dir="2700000" algn="tl">
                    <a:srgbClr val="000000">
                      <a:alpha val="43137"/>
                    </a:srgbClr>
                  </a:outerShdw>
                </a:effectLst>
                <a:latin typeface="Century Gothic" panose="020B0502020202020204" pitchFamily="34" charset="0"/>
              </a:rPr>
              <a:t>Format - decide on the right representation of the documentation</a:t>
            </a:r>
            <a:endParaRPr lang="en-US" altLang="en-US" sz="2400" b="1" dirty="0">
              <a:solidFill>
                <a:srgbClr val="4A3A40"/>
              </a:solidFill>
              <a:effectLst>
                <a:outerShdw blurRad="38100" dist="38100" dir="2700000" algn="tl">
                  <a:srgbClr val="000000">
                    <a:alpha val="43137"/>
                  </a:srgbClr>
                </a:outerShdw>
              </a:effectLst>
              <a:latin typeface="Century Gothic" panose="020B0502020202020204" pitchFamily="34" charset="0"/>
            </a:endParaRPr>
          </a:p>
        </p:txBody>
      </p:sp>
      <p:sp>
        <p:nvSpPr>
          <p:cNvPr id="28" name="Rectangle 27"/>
          <p:cNvSpPr>
            <a:spLocks noChangeArrowheads="1"/>
          </p:cNvSpPr>
          <p:nvPr/>
        </p:nvSpPr>
        <p:spPr bwMode="auto">
          <a:xfrm>
            <a:off x="1943894" y="5647533"/>
            <a:ext cx="4841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hangingPunct="1">
              <a:defRPr/>
            </a:pPr>
            <a:r>
              <a:rPr lang="en-US" sz="2400" b="1" dirty="0">
                <a:solidFill>
                  <a:schemeClr val="bg1"/>
                </a:solidFill>
                <a:effectLst>
                  <a:outerShdw blurRad="38100" dist="38100" dir="2700000" algn="tl">
                    <a:srgbClr val="000000">
                      <a:alpha val="43137"/>
                    </a:srgbClr>
                  </a:outerShdw>
                </a:effectLst>
                <a:latin typeface="Century Gothic" panose="020B0502020202020204" pitchFamily="34" charset="0"/>
              </a:rPr>
              <a:t>Reference index or user guide?</a:t>
            </a:r>
            <a:endParaRPr lang="en-US" altLang="en-US" sz="2400" b="1"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
        <p:nvSpPr>
          <p:cNvPr id="29" name="Rectangle 28"/>
          <p:cNvSpPr>
            <a:spLocks noChangeArrowheads="1"/>
          </p:cNvSpPr>
          <p:nvPr/>
        </p:nvSpPr>
        <p:spPr bwMode="auto">
          <a:xfrm>
            <a:off x="1720850" y="6568285"/>
            <a:ext cx="52879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algn="ctr" eaLnBrk="1" hangingPunct="1">
              <a:defRPr/>
            </a:pPr>
            <a:r>
              <a:rPr lang="en-US" sz="2400" b="1" dirty="0">
                <a:solidFill>
                  <a:schemeClr val="tx1">
                    <a:lumMod val="75000"/>
                    <a:lumOff val="25000"/>
                  </a:schemeClr>
                </a:solidFill>
                <a:effectLst>
                  <a:outerShdw blurRad="38100" dist="38100" dir="2700000" algn="tl">
                    <a:srgbClr val="000000">
                      <a:alpha val="43137"/>
                    </a:srgbClr>
                  </a:outerShdw>
                </a:effectLst>
                <a:latin typeface="Century Gothic" panose="020B0502020202020204" pitchFamily="34" charset="0"/>
              </a:rPr>
              <a:t>Toolset</a:t>
            </a:r>
            <a:endParaRPr lang="en-US" altLang="en-US" sz="2400" b="1" dirty="0">
              <a:solidFill>
                <a:srgbClr val="4A3A40"/>
              </a:solidFill>
              <a:effectLst>
                <a:outerShdw blurRad="38100" dist="38100" dir="2700000" algn="tl">
                  <a:srgbClr val="000000">
                    <a:alpha val="43137"/>
                  </a:srgbClr>
                </a:outerShdw>
              </a:effectLst>
              <a:latin typeface="Century Gothic" panose="020B0502020202020204" pitchFamily="34" charset="0"/>
            </a:endParaRPr>
          </a:p>
        </p:txBody>
      </p:sp>
      <p:sp>
        <p:nvSpPr>
          <p:cNvPr id="30" name="Rectangle 29"/>
          <p:cNvSpPr>
            <a:spLocks noChangeArrowheads="1"/>
          </p:cNvSpPr>
          <p:nvPr/>
        </p:nvSpPr>
        <p:spPr bwMode="auto">
          <a:xfrm>
            <a:off x="1951037" y="7315688"/>
            <a:ext cx="48275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algn="ctr" eaLnBrk="1" hangingPunct="1">
              <a:defRPr/>
            </a:pPr>
            <a:r>
              <a:rPr lang="en-US" sz="2400" b="1" dirty="0">
                <a:solidFill>
                  <a:schemeClr val="bg1"/>
                </a:solidFill>
                <a:effectLst>
                  <a:outerShdw blurRad="38100" dist="38100" dir="2700000" algn="tl">
                    <a:srgbClr val="000000">
                      <a:alpha val="43137"/>
                    </a:srgbClr>
                  </a:outerShdw>
                </a:effectLst>
                <a:latin typeface="Century Gothic" panose="020B0502020202020204" pitchFamily="34" charset="0"/>
              </a:rPr>
              <a:t>Do not underestimate the importance of documentation!</a:t>
            </a:r>
            <a:endParaRPr lang="en-US" altLang="en-US" sz="2400" b="1"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
        <p:nvSpPr>
          <p:cNvPr id="31" name="TextBox 2"/>
          <p:cNvSpPr txBox="1">
            <a:spLocks noChangeArrowheads="1"/>
          </p:cNvSpPr>
          <p:nvPr/>
        </p:nvSpPr>
        <p:spPr bwMode="auto">
          <a:xfrm>
            <a:off x="1672431" y="1897858"/>
            <a:ext cx="5384800"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2400" b="1" dirty="0">
                <a:solidFill>
                  <a:schemeClr val="bg1"/>
                </a:solidFill>
                <a:latin typeface="Century Gothic" panose="020B0502020202020204" pitchFamily="34" charset="0"/>
              </a:rPr>
              <a:t>Determine who is the target audience</a:t>
            </a:r>
          </a:p>
          <a:p>
            <a:pPr algn="ctr" eaLnBrk="1" hangingPunct="1">
              <a:spcBef>
                <a:spcPct val="0"/>
              </a:spcBef>
              <a:buFontTx/>
              <a:buNone/>
            </a:pPr>
            <a:endParaRPr lang="en-US" altLang="en-US" sz="2400" b="1" dirty="0">
              <a:solidFill>
                <a:schemeClr val="bg1"/>
              </a:solidFill>
            </a:endParaRPr>
          </a:p>
        </p:txBody>
      </p:sp>
      <p:sp>
        <p:nvSpPr>
          <p:cNvPr id="33" name="Slide Number Placeholder 4"/>
          <p:cNvSpPr txBox="1">
            <a:spLocks/>
          </p:cNvSpPr>
          <p:nvPr/>
        </p:nvSpPr>
        <p:spPr>
          <a:xfrm>
            <a:off x="5514975" y="9293653"/>
            <a:ext cx="1812925" cy="534987"/>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rgbClr val="898989"/>
                </a:solidFill>
                <a:latin typeface="Calibri" panose="020F050202020403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r>
              <a:rPr lang="en-US" altLang="en-US" sz="2400" dirty="0">
                <a:latin typeface="Century Gothic" panose="020B0502020202020204" pitchFamily="34" charset="0"/>
              </a:rPr>
              <a:t>2</a:t>
            </a:r>
          </a:p>
        </p:txBody>
      </p:sp>
      <p:sp>
        <p:nvSpPr>
          <p:cNvPr id="36" name="Rectangle 35"/>
          <p:cNvSpPr/>
          <p:nvPr/>
        </p:nvSpPr>
        <p:spPr>
          <a:xfrm>
            <a:off x="669925" y="8104983"/>
            <a:ext cx="896937" cy="896938"/>
          </a:xfrm>
          <a:prstGeom prst="rect">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r>
              <a:rPr lang="en-US" sz="3200" b="1" dirty="0">
                <a:latin typeface="Century Gothic" panose="020B0502020202020204" pitchFamily="34" charset="0"/>
              </a:rPr>
              <a:t>8</a:t>
            </a:r>
            <a:endParaRPr lang="en-US" b="1" dirty="0"/>
          </a:p>
        </p:txBody>
      </p:sp>
      <p:sp>
        <p:nvSpPr>
          <p:cNvPr id="39" name="Rectangle 38"/>
          <p:cNvSpPr/>
          <p:nvPr/>
        </p:nvSpPr>
        <p:spPr>
          <a:xfrm>
            <a:off x="2421731" y="8170924"/>
            <a:ext cx="3886200" cy="830997"/>
          </a:xfrm>
          <a:prstGeom prst="rect">
            <a:avLst/>
          </a:prstGeom>
        </p:spPr>
        <p:txBody>
          <a:bodyPr>
            <a:spAutoFit/>
          </a:bodyPr>
          <a:lstStyle/>
          <a:p>
            <a:pPr algn="ctr"/>
            <a:r>
              <a:rPr lang="en-US" sz="2400" b="1" dirty="0">
                <a:solidFill>
                  <a:schemeClr val="tx1">
                    <a:lumMod val="75000"/>
                    <a:lumOff val="25000"/>
                  </a:schemeClr>
                </a:solidFill>
                <a:effectLst>
                  <a:outerShdw blurRad="38100" dist="38100" dir="2700000" algn="tl">
                    <a:srgbClr val="000000">
                      <a:alpha val="43137"/>
                    </a:srgbClr>
                  </a:outerShdw>
                </a:effectLst>
                <a:latin typeface="Century Gothic" panose="020B0502020202020204" pitchFamily="34" charset="0"/>
              </a:rPr>
              <a:t>Automate most time consuming tasks </a:t>
            </a:r>
            <a:endParaRPr lang="en-US" sz="2400" dirty="0"/>
          </a:p>
        </p:txBody>
      </p:sp>
    </p:spTree>
    <p:extLst>
      <p:ext uri="{BB962C8B-B14F-4D97-AF65-F5344CB8AC3E}">
        <p14:creationId xmlns:p14="http://schemas.microsoft.com/office/powerpoint/2010/main" val="1880980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3"/>
          <p:cNvSpPr txBox="1">
            <a:spLocks noChangeArrowheads="1"/>
          </p:cNvSpPr>
          <p:nvPr/>
        </p:nvSpPr>
        <p:spPr bwMode="auto">
          <a:xfrm>
            <a:off x="268622" y="862077"/>
            <a:ext cx="7340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defRPr/>
            </a:pPr>
            <a:r>
              <a:rPr lang="en-US" sz="3600" b="1" dirty="0">
                <a:solidFill>
                  <a:srgbClr val="4A3A40"/>
                </a:solidFill>
                <a:effectLst>
                  <a:outerShdw blurRad="38100" dist="38100" dir="2700000" algn="tl">
                    <a:srgbClr val="000000">
                      <a:alpha val="43137"/>
                    </a:srgbClr>
                  </a:outerShdw>
                </a:effectLst>
                <a:latin typeface="Century Gothic" panose="020B0502020202020204" pitchFamily="34" charset="0"/>
              </a:rPr>
              <a:t>Step 1: Determine who is the target audience</a:t>
            </a:r>
          </a:p>
        </p:txBody>
      </p:sp>
      <p:sp>
        <p:nvSpPr>
          <p:cNvPr id="6" name="TextBox 5"/>
          <p:cNvSpPr txBox="1"/>
          <p:nvPr/>
        </p:nvSpPr>
        <p:spPr>
          <a:xfrm>
            <a:off x="652212" y="2142785"/>
            <a:ext cx="6344322" cy="4524315"/>
          </a:xfrm>
          <a:prstGeom prst="rect">
            <a:avLst/>
          </a:prstGeom>
          <a:noFill/>
        </p:spPr>
        <p:txBody>
          <a:bodyPr wrap="square">
            <a:spAutoFit/>
          </a:bodyPr>
          <a:lstStyle/>
          <a:p>
            <a:pPr algn="just" eaLnBrk="1" hangingPunct="1">
              <a:defRPr/>
            </a:pPr>
            <a:r>
              <a:rPr lang="en-US" dirty="0">
                <a:latin typeface="Century Gothic" panose="020B0502020202020204" pitchFamily="34" charset="0"/>
              </a:rPr>
              <a:t>	</a:t>
            </a:r>
          </a:p>
          <a:p>
            <a:pPr algn="just" eaLnBrk="1" hangingPunct="1">
              <a:defRPr/>
            </a:pPr>
            <a:r>
              <a:rPr lang="en-US" dirty="0">
                <a:latin typeface="Century Gothic" panose="020B0502020202020204" pitchFamily="34" charset="0"/>
              </a:rPr>
              <a:t>	The first and the most important task which you have to complete - is to understand who is going to read your documentation. If there is such an opportunity, it would be recommended to communicate with the readers of your documentation and ask what goals they want to achieve while reading it. This very information - is the key to success! </a:t>
            </a:r>
          </a:p>
          <a:p>
            <a:pPr algn="just" eaLnBrk="1" hangingPunct="1">
              <a:defRPr/>
            </a:pPr>
            <a:r>
              <a:rPr lang="en-US" dirty="0">
                <a:latin typeface="Century Gothic" panose="020B0502020202020204" pitchFamily="34" charset="0"/>
              </a:rPr>
              <a:t>	What is more, it will dictate vocabulary of your documentation. Both awareness level of the product domain and the users’ age </a:t>
            </a:r>
          </a:p>
          <a:p>
            <a:pPr algn="just" eaLnBrk="1" hangingPunct="1">
              <a:defRPr/>
            </a:pPr>
            <a:r>
              <a:rPr lang="en-US" dirty="0">
                <a:latin typeface="Century Gothic" panose="020B0502020202020204" pitchFamily="34" charset="0"/>
              </a:rPr>
              <a:t>can differ from the one to </a:t>
            </a:r>
          </a:p>
          <a:p>
            <a:pPr algn="just" eaLnBrk="1" hangingPunct="1">
              <a:defRPr/>
            </a:pPr>
            <a:r>
              <a:rPr lang="en-US" dirty="0">
                <a:latin typeface="Century Gothic" panose="020B0502020202020204" pitchFamily="34" charset="0"/>
              </a:rPr>
              <a:t>another, and accordingly – </a:t>
            </a:r>
          </a:p>
          <a:p>
            <a:pPr algn="just" eaLnBrk="1" hangingPunct="1">
              <a:defRPr/>
            </a:pPr>
            <a:r>
              <a:rPr lang="en-US" dirty="0">
                <a:latin typeface="Century Gothic" panose="020B0502020202020204" pitchFamily="34" charset="0"/>
              </a:rPr>
              <a:t>the words you need to use </a:t>
            </a:r>
          </a:p>
          <a:p>
            <a:pPr algn="just" eaLnBrk="1" hangingPunct="1">
              <a:defRPr/>
            </a:pPr>
            <a:r>
              <a:rPr lang="en-US" dirty="0">
                <a:latin typeface="Century Gothic" panose="020B0502020202020204" pitchFamily="34" charset="0"/>
              </a:rPr>
              <a:t>have to be relevant to </a:t>
            </a:r>
          </a:p>
          <a:p>
            <a:pPr algn="just" eaLnBrk="1" hangingPunct="1">
              <a:defRPr/>
            </a:pPr>
            <a:r>
              <a:rPr lang="en-US" dirty="0">
                <a:latin typeface="Century Gothic" panose="020B0502020202020204" pitchFamily="34" charset="0"/>
              </a:rPr>
              <a:t>the main audience.</a:t>
            </a:r>
          </a:p>
        </p:txBody>
      </p:sp>
      <p:cxnSp>
        <p:nvCxnSpPr>
          <p:cNvPr id="19" name="Straight Connector 18"/>
          <p:cNvCxnSpPr/>
          <p:nvPr/>
        </p:nvCxnSpPr>
        <p:spPr>
          <a:xfrm>
            <a:off x="697334" y="2235200"/>
            <a:ext cx="6299200" cy="0"/>
          </a:xfrm>
          <a:prstGeom prst="line">
            <a:avLst/>
          </a:prstGeom>
          <a:ln w="38100" cmpd="sng">
            <a:solidFill>
              <a:srgbClr val="EFA847"/>
            </a:solidFill>
            <a:prstDash val="sysDash"/>
          </a:ln>
          <a:effectLst/>
        </p:spPr>
        <p:style>
          <a:lnRef idx="2">
            <a:schemeClr val="accent1"/>
          </a:lnRef>
          <a:fillRef idx="0">
            <a:schemeClr val="accent1"/>
          </a:fillRef>
          <a:effectRef idx="1">
            <a:schemeClr val="accent1"/>
          </a:effectRef>
          <a:fontRef idx="minor">
            <a:schemeClr val="tx1"/>
          </a:fontRef>
        </p:style>
      </p:cxnSp>
      <p:sp>
        <p:nvSpPr>
          <p:cNvPr id="11" name="Slide Number Placeholder 10"/>
          <p:cNvSpPr>
            <a:spLocks noGrp="1"/>
          </p:cNvSpPr>
          <p:nvPr>
            <p:ph type="sldNum" sz="quarter" idx="12"/>
          </p:nvPr>
        </p:nvSpPr>
        <p:spPr/>
        <p:txBody>
          <a:bodyPr/>
          <a:lstStyle/>
          <a:p>
            <a:fld id="{1D4305DE-3563-4A5D-A33D-180EB499B730}" type="slidenum">
              <a:rPr lang="en-US" altLang="en-US" sz="2400" smtClean="0">
                <a:latin typeface="Century Gothic" panose="020B0502020202020204" pitchFamily="34" charset="0"/>
              </a:rPr>
              <a:t>3</a:t>
            </a:fld>
            <a:endParaRPr lang="en-US" altLang="en-US" sz="2400" dirty="0">
              <a:latin typeface="Century Gothic" panose="020B0502020202020204" pitchFamily="34" charset="0"/>
            </a:endParaRPr>
          </a:p>
        </p:txBody>
      </p:sp>
      <p:sp>
        <p:nvSpPr>
          <p:cNvPr id="42" name="Rectangle 41"/>
          <p:cNvSpPr/>
          <p:nvPr/>
        </p:nvSpPr>
        <p:spPr>
          <a:xfrm>
            <a:off x="0" y="7587302"/>
            <a:ext cx="6568912" cy="2051863"/>
          </a:xfrm>
          <a:prstGeom prst="rect">
            <a:avLst/>
          </a:prstGeom>
          <a:solidFill>
            <a:schemeClr val="accent1">
              <a:lumMod val="40000"/>
              <a:lumOff val="60000"/>
            </a:schemeClr>
          </a:solidFill>
          <a:ln>
            <a:solidFill>
              <a:srgbClr val="B9CDE5"/>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3" name="TextBox 7"/>
          <p:cNvSpPr txBox="1">
            <a:spLocks noChangeArrowheads="1"/>
          </p:cNvSpPr>
          <p:nvPr/>
        </p:nvSpPr>
        <p:spPr bwMode="auto">
          <a:xfrm>
            <a:off x="1561285" y="7717970"/>
            <a:ext cx="4697226"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1800" b="1" i="1" dirty="0">
                <a:solidFill>
                  <a:schemeClr val="bg1"/>
                </a:solidFill>
                <a:latin typeface="Century Gothic" panose="020B0502020202020204" pitchFamily="34" charset="0"/>
              </a:rPr>
              <a:t>“…It would be recommended to communicate with the readers of your documentation and ask what goals they want to achieve while reading it. This very information - is the key to success!”</a:t>
            </a:r>
            <a:r>
              <a:rPr lang="uk-UA" altLang="en-US" sz="1800" b="1" i="1" dirty="0">
                <a:solidFill>
                  <a:schemeClr val="bg1"/>
                </a:solidFill>
                <a:latin typeface="Century Gothic" panose="020B0502020202020204" pitchFamily="34" charset="0"/>
              </a:rPr>
              <a:t>         </a:t>
            </a:r>
            <a:endParaRPr lang="en-US" altLang="en-US" b="1" i="1" dirty="0">
              <a:solidFill>
                <a:schemeClr val="bg1"/>
              </a:solidFill>
              <a:latin typeface="Century Gothic" panose="020B0502020202020204" pitchFamily="34" charset="0"/>
            </a:endParaRPr>
          </a:p>
          <a:p>
            <a:pPr algn="ctr" eaLnBrk="1" hangingPunct="1"/>
            <a:r>
              <a:rPr lang="en-US" altLang="en-US" b="1" i="1" dirty="0">
                <a:solidFill>
                  <a:schemeClr val="bg1"/>
                </a:solidFill>
                <a:latin typeface="Century Gothic" panose="020B0502020202020204" pitchFamily="34" charset="0"/>
                <a:cs typeface="Arial" panose="020B0604020202020204" pitchFamily="34" charset="0"/>
              </a:rPr>
              <a:t>					</a:t>
            </a:r>
          </a:p>
        </p:txBody>
      </p:sp>
      <p:cxnSp>
        <p:nvCxnSpPr>
          <p:cNvPr id="44" name="Straight Connector 43"/>
          <p:cNvCxnSpPr/>
          <p:nvPr/>
        </p:nvCxnSpPr>
        <p:spPr>
          <a:xfrm>
            <a:off x="0" y="9365528"/>
            <a:ext cx="6611507" cy="0"/>
          </a:xfrm>
          <a:prstGeom prst="line">
            <a:avLst/>
          </a:prstGeom>
          <a:ln w="38100" cmpd="sng">
            <a:solidFill>
              <a:srgbClr val="FFFFFF"/>
            </a:solidFill>
            <a:prstDash val="sysDash"/>
          </a:ln>
          <a:effectLst/>
        </p:spPr>
        <p:style>
          <a:lnRef idx="2">
            <a:schemeClr val="accent1"/>
          </a:lnRef>
          <a:fillRef idx="0">
            <a:schemeClr val="accent1"/>
          </a:fillRef>
          <a:effectRef idx="1">
            <a:schemeClr val="accent1"/>
          </a:effectRef>
          <a:fontRef idx="minor">
            <a:schemeClr val="tx1"/>
          </a:fontRef>
        </p:style>
      </p:cxnSp>
      <p:sp>
        <p:nvSpPr>
          <p:cNvPr id="45" name="TextBox 2"/>
          <p:cNvSpPr txBox="1">
            <a:spLocks noChangeArrowheads="1"/>
          </p:cNvSpPr>
          <p:nvPr/>
        </p:nvSpPr>
        <p:spPr bwMode="auto">
          <a:xfrm>
            <a:off x="547117" y="7755653"/>
            <a:ext cx="940182" cy="1569660"/>
          </a:xfrm>
          <a:prstGeom prst="rect">
            <a:avLst/>
          </a:prstGeom>
          <a:solidFill>
            <a:schemeClr val="accent1">
              <a:lumMod val="40000"/>
              <a:lumOff val="60000"/>
            </a:schemeClr>
          </a:solidFill>
          <a:ln>
            <a:noFill/>
          </a:ln>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9600" b="1" dirty="0">
                <a:solidFill>
                  <a:srgbClr val="FFFFFF"/>
                </a:solidFill>
                <a:latin typeface="Arial" panose="020B0604020202020204" pitchFamily="34" charset="0"/>
                <a:cs typeface="Arial" panose="020B0604020202020204" pitchFamily="34" charset="0"/>
              </a:rPr>
              <a:t>“</a:t>
            </a:r>
          </a:p>
        </p:txBody>
      </p:sp>
      <p:sp>
        <p:nvSpPr>
          <p:cNvPr id="46" name="Oval 45"/>
          <p:cNvSpPr/>
          <p:nvPr/>
        </p:nvSpPr>
        <p:spPr>
          <a:xfrm>
            <a:off x="473132" y="7860112"/>
            <a:ext cx="1003300" cy="905744"/>
          </a:xfrm>
          <a:prstGeom prst="ellipse">
            <a:avLst/>
          </a:prstGeom>
          <a:no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21" name="Picture 13" descr="https://pixabay.com/static/uploads/photo/2014/12/11/08/08/customer-563967_960_720.jpg"/>
          <p:cNvPicPr>
            <a:picLocks noChangeAspect="1" noChangeArrowheads="1"/>
          </p:cNvPicPr>
          <p:nvPr/>
        </p:nvPicPr>
        <p:blipFill>
          <a:blip r:embed="rId3">
            <a:extLst>
              <a:ext uri="{28A0092B-C50C-407E-A947-70E740481C1C}">
                <a14:useLocalDpi xmlns:a14="http://schemas.microsoft.com/office/drawing/2010/main" val="0"/>
              </a:ext>
            </a:extLst>
          </a:blip>
          <a:srcRect l="20317" r="21509" b="7771"/>
          <a:stretch>
            <a:fillRect/>
          </a:stretch>
        </p:blipFill>
        <p:spPr bwMode="auto">
          <a:xfrm>
            <a:off x="4027714" y="4917437"/>
            <a:ext cx="2966024" cy="250069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8488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3"/>
          <p:cNvSpPr txBox="1">
            <a:spLocks noChangeArrowheads="1"/>
          </p:cNvSpPr>
          <p:nvPr/>
        </p:nvSpPr>
        <p:spPr bwMode="auto">
          <a:xfrm>
            <a:off x="268622" y="862077"/>
            <a:ext cx="7340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defRPr/>
            </a:pPr>
            <a:r>
              <a:rPr lang="en-US" sz="3600" b="1" dirty="0">
                <a:solidFill>
                  <a:srgbClr val="4A3A40"/>
                </a:solidFill>
                <a:effectLst>
                  <a:outerShdw blurRad="38100" dist="38100" dir="2700000" algn="tl">
                    <a:srgbClr val="000000">
                      <a:alpha val="43137"/>
                    </a:srgbClr>
                  </a:outerShdw>
                </a:effectLst>
                <a:latin typeface="Century Gothic" panose="020B0502020202020204" pitchFamily="34" charset="0"/>
              </a:rPr>
              <a:t>Step 2: Determine the main workflows to document</a:t>
            </a:r>
          </a:p>
        </p:txBody>
      </p:sp>
      <p:cxnSp>
        <p:nvCxnSpPr>
          <p:cNvPr id="19" name="Straight Connector 18"/>
          <p:cNvCxnSpPr/>
          <p:nvPr/>
        </p:nvCxnSpPr>
        <p:spPr>
          <a:xfrm>
            <a:off x="697334" y="2235200"/>
            <a:ext cx="6299200" cy="0"/>
          </a:xfrm>
          <a:prstGeom prst="line">
            <a:avLst/>
          </a:prstGeom>
          <a:ln w="38100" cmpd="sng">
            <a:solidFill>
              <a:srgbClr val="EFA847"/>
            </a:solidFill>
            <a:prstDash val="sysDash"/>
          </a:ln>
          <a:effectLst/>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661269" y="2235200"/>
            <a:ext cx="3036534" cy="2523768"/>
          </a:xfrm>
          <a:prstGeom prst="rect">
            <a:avLst/>
          </a:prstGeom>
          <a:noFill/>
        </p:spPr>
        <p:txBody>
          <a:bodyPr wrap="square">
            <a:spAutoFit/>
          </a:bodyPr>
          <a:lstStyle/>
          <a:p>
            <a:pPr algn="just" eaLnBrk="1" hangingPunct="1">
              <a:defRPr/>
            </a:pPr>
            <a:r>
              <a:rPr lang="en-US" sz="1400" dirty="0">
                <a:latin typeface="Century Gothic" panose="020B0502020202020204" pitchFamily="34" charset="0"/>
              </a:rPr>
              <a:t>	</a:t>
            </a:r>
          </a:p>
          <a:p>
            <a:pPr algn="just" eaLnBrk="1" hangingPunct="1">
              <a:defRPr/>
            </a:pPr>
            <a:r>
              <a:rPr lang="en-US" sz="1400" dirty="0">
                <a:latin typeface="Century Gothic" panose="020B0502020202020204" pitchFamily="34" charset="0"/>
              </a:rPr>
              <a:t>	</a:t>
            </a:r>
            <a:r>
              <a:rPr lang="en-US" altLang="en-US" dirty="0">
                <a:latin typeface="Century Gothic" panose="020B0502020202020204" pitchFamily="34" charset="0"/>
              </a:rPr>
              <a:t> In many cases documentation is being created just for the sake of it. We believe that documentation is a live body which has to be maintained at the proper level. Unfortunately, our</a:t>
            </a:r>
            <a:endParaRPr lang="en-US" dirty="0">
              <a:latin typeface="Century Gothic" panose="020B0502020202020204" pitchFamily="34" charset="0"/>
            </a:endParaRPr>
          </a:p>
        </p:txBody>
      </p:sp>
      <p:sp>
        <p:nvSpPr>
          <p:cNvPr id="34" name="Rectangle 33"/>
          <p:cNvSpPr/>
          <p:nvPr/>
        </p:nvSpPr>
        <p:spPr>
          <a:xfrm>
            <a:off x="3787113" y="2447485"/>
            <a:ext cx="4014365" cy="2209400"/>
          </a:xfrm>
          <a:prstGeom prst="rect">
            <a:avLst/>
          </a:prstGeom>
          <a:solidFill>
            <a:schemeClr val="accent1">
              <a:lumMod val="40000"/>
              <a:lumOff val="60000"/>
            </a:schemeClr>
          </a:solidFill>
          <a:ln>
            <a:solidFill>
              <a:srgbClr val="B9CDE5"/>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5" name="TextBox 7"/>
          <p:cNvSpPr txBox="1">
            <a:spLocks noChangeArrowheads="1"/>
          </p:cNvSpPr>
          <p:nvPr/>
        </p:nvSpPr>
        <p:spPr bwMode="auto">
          <a:xfrm>
            <a:off x="4828356" y="2452595"/>
            <a:ext cx="2804209"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1800" b="1" i="1" dirty="0">
                <a:solidFill>
                  <a:schemeClr val="bg1"/>
                </a:solidFill>
                <a:latin typeface="Century Gothic" panose="020B0502020202020204" pitchFamily="34" charset="0"/>
              </a:rPr>
              <a:t>“</a:t>
            </a:r>
            <a:r>
              <a:rPr lang="en-US" sz="1800" b="1" i="1" dirty="0">
                <a:solidFill>
                  <a:schemeClr val="bg1"/>
                </a:solidFill>
                <a:latin typeface="Century Gothic" panose="020B0502020202020204" pitchFamily="34" charset="0"/>
              </a:rPr>
              <a:t>…Our task is to enhance the experience of work with the product at least with the help of the documentation.</a:t>
            </a:r>
            <a:r>
              <a:rPr lang="en-US" altLang="en-US" sz="1800" b="1" i="1" dirty="0">
                <a:solidFill>
                  <a:schemeClr val="bg1"/>
                </a:solidFill>
                <a:latin typeface="Century Gothic" panose="020B0502020202020204" pitchFamily="34" charset="0"/>
              </a:rPr>
              <a:t>”</a:t>
            </a:r>
            <a:r>
              <a:rPr lang="uk-UA" altLang="en-US" sz="1800" b="1" i="1" dirty="0">
                <a:solidFill>
                  <a:schemeClr val="bg1"/>
                </a:solidFill>
                <a:latin typeface="Century Gothic" panose="020B0502020202020204" pitchFamily="34" charset="0"/>
              </a:rPr>
              <a:t>         </a:t>
            </a:r>
            <a:endParaRPr lang="en-US" altLang="en-US" sz="1800" b="1" i="1" dirty="0">
              <a:solidFill>
                <a:schemeClr val="bg1"/>
              </a:solidFill>
              <a:latin typeface="Century Gothic" panose="020B0502020202020204" pitchFamily="34" charset="0"/>
            </a:endParaRPr>
          </a:p>
          <a:p>
            <a:pPr eaLnBrk="1" hangingPunct="1"/>
            <a:r>
              <a:rPr lang="en-US" altLang="en-US" sz="2000" b="1" i="1" dirty="0">
                <a:solidFill>
                  <a:schemeClr val="bg1"/>
                </a:solidFill>
                <a:latin typeface="Century Gothic" panose="020B0502020202020204" pitchFamily="34" charset="0"/>
                <a:cs typeface="Arial" panose="020B0604020202020204" pitchFamily="34" charset="0"/>
              </a:rPr>
              <a:t>					</a:t>
            </a:r>
            <a:endParaRPr lang="en-US" altLang="en-US" sz="1600" b="1" dirty="0">
              <a:solidFill>
                <a:schemeClr val="bg1"/>
              </a:solidFill>
              <a:latin typeface="Arial" panose="020B0604020202020204" pitchFamily="34" charset="0"/>
              <a:cs typeface="Arial" panose="020B0604020202020204" pitchFamily="34" charset="0"/>
            </a:endParaRPr>
          </a:p>
        </p:txBody>
      </p:sp>
      <p:sp>
        <p:nvSpPr>
          <p:cNvPr id="36" name="TextBox 2"/>
          <p:cNvSpPr txBox="1">
            <a:spLocks noChangeArrowheads="1"/>
          </p:cNvSpPr>
          <p:nvPr/>
        </p:nvSpPr>
        <p:spPr bwMode="auto">
          <a:xfrm>
            <a:off x="3986571" y="2711857"/>
            <a:ext cx="752475"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9600" b="1" dirty="0">
                <a:solidFill>
                  <a:srgbClr val="FFFFFF"/>
                </a:solidFill>
                <a:latin typeface="Arial" panose="020B0604020202020204" pitchFamily="34" charset="0"/>
                <a:cs typeface="Arial" panose="020B0604020202020204" pitchFamily="34" charset="0"/>
              </a:rPr>
              <a:t>“</a:t>
            </a:r>
          </a:p>
        </p:txBody>
      </p:sp>
      <p:sp>
        <p:nvSpPr>
          <p:cNvPr id="37" name="Oval 36"/>
          <p:cNvSpPr/>
          <p:nvPr/>
        </p:nvSpPr>
        <p:spPr>
          <a:xfrm>
            <a:off x="3894787" y="2836543"/>
            <a:ext cx="1003300" cy="905744"/>
          </a:xfrm>
          <a:prstGeom prst="ellipse">
            <a:avLst/>
          </a:prstGeom>
          <a:no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38" name="Straight Connector 37"/>
          <p:cNvCxnSpPr/>
          <p:nvPr/>
        </p:nvCxnSpPr>
        <p:spPr>
          <a:xfrm>
            <a:off x="3846934" y="4453886"/>
            <a:ext cx="3941427" cy="0"/>
          </a:xfrm>
          <a:prstGeom prst="line">
            <a:avLst/>
          </a:prstGeom>
          <a:ln w="3810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665077" y="4681251"/>
            <a:ext cx="6395370" cy="923330"/>
          </a:xfrm>
          <a:prstGeom prst="rect">
            <a:avLst/>
          </a:prstGeom>
          <a:noFill/>
        </p:spPr>
        <p:txBody>
          <a:bodyPr wrap="square" rtlCol="0">
            <a:spAutoFit/>
          </a:bodyPr>
          <a:lstStyle/>
          <a:p>
            <a:pPr algn="just"/>
            <a:r>
              <a:rPr lang="en-US" altLang="en-US" sz="1800" dirty="0">
                <a:latin typeface="Century Gothic" panose="020B0502020202020204" pitchFamily="34" charset="0"/>
              </a:rPr>
              <a:t>experience demonstrates that a multitude of manuals end up laying down on shelves and are never read by the end-users. And this is the worst example of how you </a:t>
            </a:r>
            <a:endParaRPr lang="en-US" dirty="0"/>
          </a:p>
        </p:txBody>
      </p:sp>
      <p:sp>
        <p:nvSpPr>
          <p:cNvPr id="40" name="Rectangle 39"/>
          <p:cNvSpPr/>
          <p:nvPr/>
        </p:nvSpPr>
        <p:spPr>
          <a:xfrm>
            <a:off x="706018" y="5518655"/>
            <a:ext cx="6354429" cy="3970318"/>
          </a:xfrm>
          <a:prstGeom prst="rect">
            <a:avLst/>
          </a:prstGeom>
        </p:spPr>
        <p:txBody>
          <a:bodyPr wrap="square">
            <a:spAutoFit/>
          </a:bodyPr>
          <a:lstStyle/>
          <a:p>
            <a:pPr algn="just"/>
            <a:r>
              <a:rPr lang="en-US" altLang="en-US" sz="1800" dirty="0">
                <a:latin typeface="Century Gothic" panose="020B0502020202020204" pitchFamily="34" charset="0"/>
              </a:rPr>
              <a:t>could waste your valuable time – by creating the materials which are never going to be opened.</a:t>
            </a:r>
          </a:p>
          <a:p>
            <a:pPr algn="just"/>
            <a:r>
              <a:rPr lang="en-US" altLang="en-US" sz="1800" dirty="0">
                <a:latin typeface="Century Gothic" panose="020B0502020202020204" pitchFamily="34" charset="0"/>
              </a:rPr>
              <a:t>	If you already have a product which needs to be captured in a guide and the first clients who were using the previous or maybe Alpha/Beta versions of the product, then you surely have to get to know which workflows they find common and which of them tended to be intuitive in their usage. The truth you should admit - quite often the products we have to document don’t meet anybody’s requirements of intuitiveness while the latter is irreplaceable for the user’s business problem solution. That is why our task is to maximally enhance the experience of work with the product at least with the help of the documentation.</a:t>
            </a:r>
          </a:p>
        </p:txBody>
      </p:sp>
      <p:sp>
        <p:nvSpPr>
          <p:cNvPr id="41" name="Slide Number Placeholder 4"/>
          <p:cNvSpPr>
            <a:spLocks noGrp="1"/>
          </p:cNvSpPr>
          <p:nvPr>
            <p:ph type="sldNum" sz="quarter" idx="12"/>
          </p:nvPr>
        </p:nvSpPr>
        <p:spPr>
          <a:xfrm>
            <a:off x="5570538" y="9323388"/>
            <a:ext cx="1812925" cy="534987"/>
          </a:xfrm>
        </p:spPr>
        <p:txBody>
          <a:bodyPr/>
          <a:lstStyle/>
          <a:p>
            <a:fld id="{364D00CA-F14B-4E23-AC9A-AA9A494C647E}" type="slidenum">
              <a:rPr lang="en-US" altLang="en-US" sz="2400" smtClean="0">
                <a:latin typeface="Century Gothic" panose="020B0502020202020204" pitchFamily="34" charset="0"/>
              </a:rPr>
              <a:t>4</a:t>
            </a:fld>
            <a:endParaRPr lang="en-US" altLang="en-US" sz="2400" dirty="0">
              <a:latin typeface="Century Gothic" panose="020B0502020202020204" pitchFamily="34" charset="0"/>
            </a:endParaRPr>
          </a:p>
        </p:txBody>
      </p:sp>
    </p:spTree>
    <p:extLst>
      <p:ext uri="{BB962C8B-B14F-4D97-AF65-F5344CB8AC3E}">
        <p14:creationId xmlns:p14="http://schemas.microsoft.com/office/powerpoint/2010/main" val="3236826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3"/>
          <p:cNvSpPr txBox="1">
            <a:spLocks noChangeArrowheads="1"/>
          </p:cNvSpPr>
          <p:nvPr/>
        </p:nvSpPr>
        <p:spPr bwMode="auto">
          <a:xfrm>
            <a:off x="192462" y="338044"/>
            <a:ext cx="73406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defRPr/>
            </a:pPr>
            <a:r>
              <a:rPr lang="en-US" sz="3600" b="1" dirty="0">
                <a:solidFill>
                  <a:srgbClr val="4A3A40"/>
                </a:solidFill>
                <a:effectLst>
                  <a:outerShdw blurRad="38100" dist="38100" dir="2700000" algn="tl">
                    <a:srgbClr val="000000">
                      <a:alpha val="43137"/>
                    </a:srgbClr>
                  </a:outerShdw>
                </a:effectLst>
                <a:latin typeface="Century Gothic" panose="020B0502020202020204" pitchFamily="34" charset="0"/>
              </a:rPr>
              <a:t>Step 3: Structure the documentation according to user’s workflows</a:t>
            </a:r>
          </a:p>
        </p:txBody>
      </p:sp>
      <p:cxnSp>
        <p:nvCxnSpPr>
          <p:cNvPr id="19" name="Straight Connector 18"/>
          <p:cNvCxnSpPr/>
          <p:nvPr/>
        </p:nvCxnSpPr>
        <p:spPr>
          <a:xfrm>
            <a:off x="697334" y="2235200"/>
            <a:ext cx="6299200" cy="0"/>
          </a:xfrm>
          <a:prstGeom prst="line">
            <a:avLst/>
          </a:prstGeom>
          <a:ln w="38100" cmpd="sng">
            <a:solidFill>
              <a:srgbClr val="EFA847"/>
            </a:solidFill>
            <a:prstDash val="sysDash"/>
          </a:ln>
          <a:effectLst/>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697334" y="2235200"/>
            <a:ext cx="6299200" cy="2092881"/>
          </a:xfrm>
          <a:prstGeom prst="rect">
            <a:avLst/>
          </a:prstGeom>
          <a:noFill/>
        </p:spPr>
        <p:txBody>
          <a:bodyPr wrap="square">
            <a:spAutoFit/>
          </a:bodyPr>
          <a:lstStyle/>
          <a:p>
            <a:pPr algn="just" eaLnBrk="1" hangingPunct="1">
              <a:defRPr/>
            </a:pPr>
            <a:r>
              <a:rPr lang="en-US" sz="2200" dirty="0">
                <a:latin typeface="Century Gothic" panose="020B0502020202020204" pitchFamily="34" charset="0"/>
              </a:rPr>
              <a:t>	</a:t>
            </a:r>
          </a:p>
          <a:p>
            <a:pPr algn="just" eaLnBrk="1" hangingPunct="1">
              <a:defRPr/>
            </a:pPr>
            <a:r>
              <a:rPr lang="en-US" dirty="0">
                <a:latin typeface="Century Gothic" panose="020B0502020202020204" pitchFamily="34" charset="0"/>
              </a:rPr>
              <a:t>	Modern realities show that it is not simply possible to describe a business logic of a complex product (if you need to capture your product in a guide, you can consider it complex). It is hard to foresee all of the correlations of incoming data and expected results that is why it is important to focus on the main ones.</a:t>
            </a:r>
          </a:p>
        </p:txBody>
      </p:sp>
      <p:sp>
        <p:nvSpPr>
          <p:cNvPr id="40" name="Rectangle 39"/>
          <p:cNvSpPr/>
          <p:nvPr/>
        </p:nvSpPr>
        <p:spPr>
          <a:xfrm>
            <a:off x="3747559" y="4237736"/>
            <a:ext cx="3203781" cy="3970318"/>
          </a:xfrm>
          <a:prstGeom prst="rect">
            <a:avLst/>
          </a:prstGeom>
        </p:spPr>
        <p:txBody>
          <a:bodyPr wrap="square">
            <a:spAutoFit/>
          </a:bodyPr>
          <a:lstStyle/>
          <a:p>
            <a:pPr algn="just"/>
            <a:r>
              <a:rPr lang="en-US" altLang="en-US" sz="1800" dirty="0">
                <a:latin typeface="Century Gothic" panose="020B0502020202020204" pitchFamily="34" charset="0"/>
              </a:rPr>
              <a:t>	However, you should remember, nobody except for your users will give you details on the main procedures. Each operation carried out by your customers may be classified and defined as one or another kind of work, such as general configuration, work with payroll, work with orderings and so on. In other words, it is of high significance</a:t>
            </a:r>
          </a:p>
        </p:txBody>
      </p:sp>
      <p:sp>
        <p:nvSpPr>
          <p:cNvPr id="4" name="TextBox 3"/>
          <p:cNvSpPr txBox="1"/>
          <p:nvPr/>
        </p:nvSpPr>
        <p:spPr>
          <a:xfrm>
            <a:off x="697335" y="8186508"/>
            <a:ext cx="6254006" cy="923330"/>
          </a:xfrm>
          <a:prstGeom prst="rect">
            <a:avLst/>
          </a:prstGeom>
          <a:noFill/>
        </p:spPr>
        <p:txBody>
          <a:bodyPr wrap="square" rtlCol="0">
            <a:spAutoFit/>
          </a:bodyPr>
          <a:lstStyle/>
          <a:p>
            <a:pPr algn="just"/>
            <a:r>
              <a:rPr lang="en-US" altLang="en-US" sz="1800" dirty="0">
                <a:latin typeface="Century Gothic" panose="020B0502020202020204" pitchFamily="34" charset="0"/>
              </a:rPr>
              <a:t>to put each of the operations to a respective category that will make it easier for your users to find the needed flow as soon as possible.</a:t>
            </a:r>
            <a:endParaRPr lang="en-US" dirty="0"/>
          </a:p>
        </p:txBody>
      </p:sp>
      <p:sp>
        <p:nvSpPr>
          <p:cNvPr id="5" name="Slide Number Placeholder 4"/>
          <p:cNvSpPr>
            <a:spLocks noGrp="1"/>
          </p:cNvSpPr>
          <p:nvPr>
            <p:ph type="sldNum" sz="quarter" idx="12"/>
          </p:nvPr>
        </p:nvSpPr>
        <p:spPr/>
        <p:txBody>
          <a:bodyPr/>
          <a:lstStyle/>
          <a:p>
            <a:fld id="{FF73975F-0E41-4CD1-83FA-FB64FA67AA6D}" type="slidenum">
              <a:rPr lang="en-US" altLang="en-US" sz="2400" smtClean="0">
                <a:latin typeface="Century Gothic" panose="020B0502020202020204" pitchFamily="34" charset="0"/>
              </a:rPr>
              <a:t>5</a:t>
            </a:fld>
            <a:endParaRPr lang="en-US" altLang="en-US" sz="2400" dirty="0">
              <a:latin typeface="Century Gothic" panose="020B0502020202020204" pitchFamily="34" charset="0"/>
            </a:endParaRPr>
          </a:p>
        </p:txBody>
      </p:sp>
      <p:pic>
        <p:nvPicPr>
          <p:cNvPr id="2" name="Picture 1"/>
          <p:cNvPicPr>
            <a:picLocks noChangeAspect="1"/>
          </p:cNvPicPr>
          <p:nvPr/>
        </p:nvPicPr>
        <p:blipFill rotWithShape="1">
          <a:blip r:embed="rId3"/>
          <a:srcRect l="12873" r="9253"/>
          <a:stretch/>
        </p:blipFill>
        <p:spPr>
          <a:xfrm>
            <a:off x="827314" y="4328081"/>
            <a:ext cx="2685144" cy="3644877"/>
          </a:xfrm>
          <a:prstGeom prst="rect">
            <a:avLst/>
          </a:prstGeom>
          <a:ln>
            <a:noFill/>
          </a:ln>
          <a:effectLst>
            <a:softEdge rad="112500"/>
          </a:effectLst>
        </p:spPr>
      </p:pic>
    </p:spTree>
    <p:extLst>
      <p:ext uri="{BB962C8B-B14F-4D97-AF65-F5344CB8AC3E}">
        <p14:creationId xmlns:p14="http://schemas.microsoft.com/office/powerpoint/2010/main" val="4123916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3"/>
          <p:cNvSpPr txBox="1">
            <a:spLocks noChangeArrowheads="1"/>
          </p:cNvSpPr>
          <p:nvPr/>
        </p:nvSpPr>
        <p:spPr bwMode="auto">
          <a:xfrm>
            <a:off x="192462" y="338044"/>
            <a:ext cx="734060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defRPr/>
            </a:pPr>
            <a:r>
              <a:rPr lang="en-US" sz="3600" b="1" dirty="0">
                <a:solidFill>
                  <a:srgbClr val="4A3A40"/>
                </a:solidFill>
                <a:effectLst>
                  <a:outerShdw blurRad="38100" dist="38100" dir="2700000" algn="tl">
                    <a:srgbClr val="000000">
                      <a:alpha val="43137"/>
                    </a:srgbClr>
                  </a:outerShdw>
                </a:effectLst>
                <a:latin typeface="Century Gothic" panose="020B0502020202020204" pitchFamily="34" charset="0"/>
              </a:rPr>
              <a:t>Step 4: Format - decide </a:t>
            </a:r>
          </a:p>
          <a:p>
            <a:pPr algn="ctr">
              <a:defRPr/>
            </a:pPr>
            <a:r>
              <a:rPr lang="en-US" sz="3600" b="1" dirty="0">
                <a:solidFill>
                  <a:srgbClr val="4A3A40"/>
                </a:solidFill>
                <a:effectLst>
                  <a:outerShdw blurRad="38100" dist="38100" dir="2700000" algn="tl">
                    <a:srgbClr val="000000">
                      <a:alpha val="43137"/>
                    </a:srgbClr>
                  </a:outerShdw>
                </a:effectLst>
                <a:latin typeface="Century Gothic" panose="020B0502020202020204" pitchFamily="34" charset="0"/>
              </a:rPr>
              <a:t>on the right representation of the documentation</a:t>
            </a:r>
          </a:p>
          <a:p>
            <a:pPr>
              <a:defRPr/>
            </a:pPr>
            <a:br>
              <a:rPr lang="en-US" sz="4400" dirty="0">
                <a:latin typeface="Century Gothic" panose="020B0502020202020204" pitchFamily="34" charset="0"/>
              </a:rPr>
            </a:br>
            <a:r>
              <a:rPr lang="en-US" sz="4400" dirty="0">
                <a:latin typeface="Century Gothic" panose="020B0502020202020204" pitchFamily="34" charset="0"/>
              </a:rPr>
              <a:t>	</a:t>
            </a:r>
            <a:endParaRPr lang="en-US" sz="4400" b="1" dirty="0">
              <a:solidFill>
                <a:srgbClr val="4A3A40"/>
              </a:solidFill>
              <a:latin typeface="Century Gothic" panose="020B0502020202020204" pitchFamily="34" charset="0"/>
            </a:endParaRPr>
          </a:p>
        </p:txBody>
      </p:sp>
      <p:cxnSp>
        <p:nvCxnSpPr>
          <p:cNvPr id="19" name="Straight Connector 18"/>
          <p:cNvCxnSpPr/>
          <p:nvPr/>
        </p:nvCxnSpPr>
        <p:spPr>
          <a:xfrm>
            <a:off x="697334" y="2235200"/>
            <a:ext cx="6299200" cy="0"/>
          </a:xfrm>
          <a:prstGeom prst="line">
            <a:avLst/>
          </a:prstGeom>
          <a:ln w="38100" cmpd="sng">
            <a:solidFill>
              <a:srgbClr val="EFA847"/>
            </a:solidFill>
            <a:prstDash val="sysDash"/>
          </a:ln>
          <a:effectLst/>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697334" y="2235200"/>
            <a:ext cx="6299200" cy="2369880"/>
          </a:xfrm>
          <a:prstGeom prst="rect">
            <a:avLst/>
          </a:prstGeom>
          <a:noFill/>
        </p:spPr>
        <p:txBody>
          <a:bodyPr wrap="square">
            <a:spAutoFit/>
          </a:bodyPr>
          <a:lstStyle/>
          <a:p>
            <a:pPr algn="just" eaLnBrk="1" hangingPunct="1">
              <a:defRPr/>
            </a:pPr>
            <a:r>
              <a:rPr lang="en-US" sz="2200" dirty="0">
                <a:latin typeface="Century Gothic" panose="020B0502020202020204" pitchFamily="34" charset="0"/>
              </a:rPr>
              <a:t>	</a:t>
            </a:r>
          </a:p>
          <a:p>
            <a:pPr algn="just" eaLnBrk="1" hangingPunct="1">
              <a:defRPr/>
            </a:pPr>
            <a:r>
              <a:rPr lang="en-US" altLang="en-US" dirty="0">
                <a:solidFill>
                  <a:srgbClr val="000000"/>
                </a:solidFill>
                <a:latin typeface="Century Gothic" panose="020B0502020202020204" pitchFamily="34" charset="0"/>
              </a:rPr>
              <a:t>	This point, once again, is correlated with the target audience of your documentation and with their classical expectations from documentation as well. Indeed majority of your users prefer hard copies mainly due to their portability or because they are simply used to it. Thereafter, the best way is to provide both types of user manuals including online and offline.	</a:t>
            </a:r>
            <a:endParaRPr lang="en-US" dirty="0">
              <a:latin typeface="Century Gothic" panose="020B0502020202020204" pitchFamily="34" charset="0"/>
            </a:endParaRPr>
          </a:p>
        </p:txBody>
      </p:sp>
      <p:sp>
        <p:nvSpPr>
          <p:cNvPr id="4" name="TextBox 3"/>
          <p:cNvSpPr txBox="1"/>
          <p:nvPr/>
        </p:nvSpPr>
        <p:spPr>
          <a:xfrm>
            <a:off x="667248" y="7306683"/>
            <a:ext cx="6329286" cy="2031325"/>
          </a:xfrm>
          <a:prstGeom prst="rect">
            <a:avLst/>
          </a:prstGeom>
          <a:noFill/>
        </p:spPr>
        <p:txBody>
          <a:bodyPr wrap="square" rtlCol="0">
            <a:spAutoFit/>
          </a:bodyPr>
          <a:lstStyle/>
          <a:p>
            <a:pPr algn="just"/>
            <a:r>
              <a:rPr lang="en-US" altLang="en-US" sz="1800" dirty="0">
                <a:solidFill>
                  <a:srgbClr val="000000"/>
                </a:solidFill>
                <a:latin typeface="Century Gothic" panose="020B0502020202020204" pitchFamily="34" charset="0"/>
              </a:rPr>
              <a:t>	Online guides usually have a form of PDF or HTML documents. This very PDF format will be suitable for offline guides printing. However, it should be noted that if in online manuals you can quickly find a needed part of a guide due to the search tools, and the only thing which will work for offline manuals - a good table of contents and terms indexing in the text.</a:t>
            </a:r>
            <a:endParaRPr lang="en-US" dirty="0"/>
          </a:p>
        </p:txBody>
      </p:sp>
      <p:pic>
        <p:nvPicPr>
          <p:cNvPr id="8" name="Picture 7"/>
          <p:cNvPicPr>
            <a:picLocks noChangeAspect="1"/>
          </p:cNvPicPr>
          <p:nvPr/>
        </p:nvPicPr>
        <p:blipFill>
          <a:blip r:embed="rId3"/>
          <a:stretch>
            <a:fillRect/>
          </a:stretch>
        </p:blipFill>
        <p:spPr>
          <a:xfrm rot="779200">
            <a:off x="4343449" y="4811232"/>
            <a:ext cx="2669945" cy="21635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Slide Number Placeholder 6"/>
          <p:cNvSpPr>
            <a:spLocks noGrp="1"/>
          </p:cNvSpPr>
          <p:nvPr>
            <p:ph type="sldNum" sz="quarter" idx="12"/>
          </p:nvPr>
        </p:nvSpPr>
        <p:spPr/>
        <p:txBody>
          <a:bodyPr/>
          <a:lstStyle/>
          <a:p>
            <a:fld id="{C24666A2-6725-4274-A289-4EA26B546517}" type="slidenum">
              <a:rPr lang="en-US" altLang="en-US" sz="2400" smtClean="0">
                <a:latin typeface="Century Gothic" panose="020B0502020202020204" pitchFamily="34" charset="0"/>
              </a:rPr>
              <a:pPr/>
              <a:t>6</a:t>
            </a:fld>
            <a:endParaRPr lang="en-US" altLang="en-US" sz="2400" dirty="0">
              <a:latin typeface="Century Gothic" panose="020B0502020202020204" pitchFamily="34" charset="0"/>
            </a:endParaRPr>
          </a:p>
        </p:txBody>
      </p:sp>
      <p:pic>
        <p:nvPicPr>
          <p:cNvPr id="2" name="Picture 1"/>
          <p:cNvPicPr>
            <a:picLocks noChangeAspect="1"/>
          </p:cNvPicPr>
          <p:nvPr/>
        </p:nvPicPr>
        <p:blipFill rotWithShape="1">
          <a:blip r:embed="rId4"/>
          <a:srcRect l="10122" t="21699" r="8476" b="14259"/>
          <a:stretch/>
        </p:blipFill>
        <p:spPr>
          <a:xfrm>
            <a:off x="1140741" y="4972349"/>
            <a:ext cx="2283548" cy="1796562"/>
          </a:xfrm>
          <a:prstGeom prst="rect">
            <a:avLst/>
          </a:prstGeom>
          <a:ln>
            <a:noFill/>
          </a:ln>
          <a:effectLst>
            <a:softEdge rad="112500"/>
          </a:effectLst>
        </p:spPr>
      </p:pic>
      <p:sp>
        <p:nvSpPr>
          <p:cNvPr id="3" name="Rectangle 2"/>
          <p:cNvSpPr/>
          <p:nvPr/>
        </p:nvSpPr>
        <p:spPr>
          <a:xfrm rot="20956396">
            <a:off x="2808601" y="4322530"/>
            <a:ext cx="2651782" cy="2400657"/>
          </a:xfrm>
          <a:prstGeom prst="rect">
            <a:avLst/>
          </a:prstGeom>
          <a:noFill/>
        </p:spPr>
        <p:txBody>
          <a:bodyPr wrap="square" lIns="91440" tIns="45720" rIns="91440" bIns="45720">
            <a:spAutoFit/>
          </a:bodyPr>
          <a:lstStyle/>
          <a:p>
            <a:pPr algn="ctr"/>
            <a:r>
              <a:rPr lang="en-US" sz="15000" b="1" dirty="0">
                <a:ln w="22225">
                  <a:solidFill>
                    <a:schemeClr val="accent2"/>
                  </a:solidFill>
                  <a:prstDash val="solid"/>
                </a:ln>
                <a:solidFill>
                  <a:schemeClr val="accent2">
                    <a:lumMod val="40000"/>
                    <a:lumOff val="60000"/>
                  </a:schemeClr>
                </a:solidFill>
              </a:rPr>
              <a:t>?</a:t>
            </a:r>
          </a:p>
        </p:txBody>
      </p:sp>
    </p:spTree>
    <p:extLst>
      <p:ext uri="{BB962C8B-B14F-4D97-AF65-F5344CB8AC3E}">
        <p14:creationId xmlns:p14="http://schemas.microsoft.com/office/powerpoint/2010/main" val="3874957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3"/>
          <p:cNvSpPr txBox="1">
            <a:spLocks noChangeArrowheads="1"/>
          </p:cNvSpPr>
          <p:nvPr/>
        </p:nvSpPr>
        <p:spPr bwMode="auto">
          <a:xfrm>
            <a:off x="268622" y="862077"/>
            <a:ext cx="7340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defRPr/>
            </a:pPr>
            <a:r>
              <a:rPr lang="en-US" sz="3600" b="1" dirty="0">
                <a:solidFill>
                  <a:srgbClr val="4A3A40"/>
                </a:solidFill>
                <a:effectLst>
                  <a:outerShdw blurRad="38100" dist="38100" dir="2700000" algn="tl">
                    <a:srgbClr val="000000">
                      <a:alpha val="43137"/>
                    </a:srgbClr>
                  </a:outerShdw>
                </a:effectLst>
                <a:latin typeface="Century Gothic" panose="020B0502020202020204" pitchFamily="34" charset="0"/>
              </a:rPr>
              <a:t>Step 5: Reference index or user guide?</a:t>
            </a:r>
          </a:p>
        </p:txBody>
      </p:sp>
      <p:sp>
        <p:nvSpPr>
          <p:cNvPr id="6" name="TextBox 5"/>
          <p:cNvSpPr txBox="1"/>
          <p:nvPr/>
        </p:nvSpPr>
        <p:spPr>
          <a:xfrm>
            <a:off x="641687" y="2347524"/>
            <a:ext cx="6398542" cy="7232749"/>
          </a:xfrm>
          <a:prstGeom prst="rect">
            <a:avLst/>
          </a:prstGeom>
          <a:noFill/>
        </p:spPr>
        <p:txBody>
          <a:bodyPr wrap="square">
            <a:spAutoFit/>
          </a:bodyPr>
          <a:lstStyle/>
          <a:p>
            <a:pPr algn="just" eaLnBrk="1" hangingPunct="1">
              <a:defRPr/>
            </a:pPr>
            <a:r>
              <a:rPr lang="en-US" sz="1400" dirty="0">
                <a:latin typeface="Century Gothic" panose="020B0502020202020204" pitchFamily="34" charset="0"/>
              </a:rPr>
              <a:t>	</a:t>
            </a:r>
          </a:p>
          <a:p>
            <a:pPr algn="just"/>
            <a:r>
              <a:rPr lang="en-US" sz="1400" dirty="0">
                <a:latin typeface="Century Gothic" panose="020B0502020202020204" pitchFamily="34" charset="0"/>
              </a:rPr>
              <a:t>	</a:t>
            </a:r>
            <a:r>
              <a:rPr lang="en-US" altLang="en-US" sz="1800" dirty="0">
                <a:latin typeface="Century Gothic" panose="020B0502020202020204" pitchFamily="34" charset="0"/>
              </a:rPr>
              <a:t>Similarly to the above mentioned, dependently on whoever is the primary user of your documents, you can present it as a functional index or functional workflows. First one provides a description of each individual button and text field while the second one explains how to make a particular step-by-step flow with the product help in order to solve a single problem not being distracted by all other fields in user interface.</a:t>
            </a:r>
          </a:p>
          <a:p>
            <a:pPr algn="just"/>
            <a:r>
              <a:rPr lang="en-US" altLang="en-US" sz="1800" dirty="0">
                <a:latin typeface="Century Gothic" panose="020B0502020202020204" pitchFamily="34" charset="0"/>
              </a:rPr>
              <a:t>	Introductory guides are usually made for beginners. They show the very performance of general and most frequently recurring tasks and are compulsory for any product. The best way to describe them is step-by-step user instructions. Often such materials can serve as marketing materials showing what problem the product solves at the first place.</a:t>
            </a:r>
          </a:p>
          <a:p>
            <a:pPr algn="just"/>
            <a:r>
              <a:rPr lang="en-US" altLang="en-US" sz="1800" dirty="0">
                <a:latin typeface="Century Gothic" panose="020B0502020202020204" pitchFamily="34" charset="0"/>
              </a:rPr>
              <a:t>	User guides extend introductory guides with additional set of procedures diving deeper into the extra functionality of the product.</a:t>
            </a:r>
          </a:p>
          <a:p>
            <a:pPr algn="just"/>
            <a:r>
              <a:rPr lang="en-US" altLang="en-US" sz="1800" dirty="0">
                <a:latin typeface="Century Gothic" panose="020B0502020202020204" pitchFamily="34" charset="0"/>
              </a:rPr>
              <a:t>	Quick reference guides or cheat sheets exist as small documents suitable for printing, and contain such information as hotkeys inside of the product. Usually reference guides are vital for the advanced users who already know the domain and the product and require detailed tips how to solve very infrequent configuration or business procedures.</a:t>
            </a:r>
          </a:p>
        </p:txBody>
      </p:sp>
      <p:cxnSp>
        <p:nvCxnSpPr>
          <p:cNvPr id="19" name="Straight Connector 18"/>
          <p:cNvCxnSpPr/>
          <p:nvPr/>
        </p:nvCxnSpPr>
        <p:spPr>
          <a:xfrm>
            <a:off x="697334" y="2235200"/>
            <a:ext cx="6299200" cy="0"/>
          </a:xfrm>
          <a:prstGeom prst="line">
            <a:avLst/>
          </a:prstGeom>
          <a:ln w="38100" cmpd="sng">
            <a:solidFill>
              <a:srgbClr val="EFA847"/>
            </a:solidFill>
            <a:prstDash val="sysDash"/>
          </a:ln>
          <a:effectLst/>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fld id="{C24666A2-6725-4274-A289-4EA26B546517}" type="slidenum">
              <a:rPr lang="en-US" altLang="en-US" sz="2400" smtClean="0"/>
              <a:pPr/>
              <a:t>7</a:t>
            </a:fld>
            <a:endParaRPr lang="en-US" altLang="en-US" sz="2400" dirty="0"/>
          </a:p>
        </p:txBody>
      </p:sp>
    </p:spTree>
    <p:extLst>
      <p:ext uri="{BB962C8B-B14F-4D97-AF65-F5344CB8AC3E}">
        <p14:creationId xmlns:p14="http://schemas.microsoft.com/office/powerpoint/2010/main" val="4029557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3"/>
          <p:cNvSpPr txBox="1">
            <a:spLocks noChangeArrowheads="1"/>
          </p:cNvSpPr>
          <p:nvPr/>
        </p:nvSpPr>
        <p:spPr bwMode="auto">
          <a:xfrm>
            <a:off x="0" y="783146"/>
            <a:ext cx="7340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defRPr/>
            </a:pPr>
            <a:r>
              <a:rPr lang="en-US" sz="3600" b="1" dirty="0">
                <a:solidFill>
                  <a:srgbClr val="4A3A40"/>
                </a:solidFill>
                <a:effectLst>
                  <a:outerShdw blurRad="38100" dist="38100" dir="2700000" algn="tl">
                    <a:srgbClr val="000000">
                      <a:alpha val="43137"/>
                    </a:srgbClr>
                  </a:outerShdw>
                </a:effectLst>
                <a:latin typeface="Century Gothic" panose="020B0502020202020204" pitchFamily="34" charset="0"/>
              </a:rPr>
              <a:t>Step 6: Toolset</a:t>
            </a:r>
          </a:p>
          <a:p>
            <a:pPr algn="ctr">
              <a:defRPr/>
            </a:pPr>
            <a:endParaRPr lang="en-US" sz="3600" b="1" dirty="0">
              <a:solidFill>
                <a:srgbClr val="4A3A40"/>
              </a:solidFill>
              <a:effectLst>
                <a:outerShdw blurRad="38100" dist="38100" dir="2700000" algn="tl">
                  <a:srgbClr val="000000">
                    <a:alpha val="43137"/>
                  </a:srgbClr>
                </a:outerShdw>
              </a:effectLst>
              <a:latin typeface="Century Gothic" panose="020B0502020202020204" pitchFamily="34" charset="0"/>
            </a:endParaRPr>
          </a:p>
        </p:txBody>
      </p:sp>
      <p:sp>
        <p:nvSpPr>
          <p:cNvPr id="6" name="TextBox 5"/>
          <p:cNvSpPr txBox="1"/>
          <p:nvPr/>
        </p:nvSpPr>
        <p:spPr>
          <a:xfrm>
            <a:off x="697334" y="4707075"/>
            <a:ext cx="6299200" cy="3139321"/>
          </a:xfrm>
          <a:prstGeom prst="rect">
            <a:avLst/>
          </a:prstGeom>
          <a:noFill/>
        </p:spPr>
        <p:txBody>
          <a:bodyPr wrap="square">
            <a:spAutoFit/>
          </a:bodyPr>
          <a:lstStyle/>
          <a:p>
            <a:pPr algn="just" eaLnBrk="1" hangingPunct="1">
              <a:defRPr/>
            </a:pPr>
            <a:r>
              <a:rPr lang="en-US" sz="1400" dirty="0">
                <a:latin typeface="Century Gothic" panose="020B0502020202020204" pitchFamily="34" charset="0"/>
              </a:rPr>
              <a:t>	</a:t>
            </a:r>
            <a:r>
              <a:rPr lang="en-US" altLang="en-US" sz="1800" dirty="0">
                <a:solidFill>
                  <a:srgbClr val="000000"/>
                </a:solidFill>
                <a:latin typeface="Century Gothic" panose="020B0502020202020204" pitchFamily="34" charset="0"/>
              </a:rPr>
              <a:t>In fact, in order to create complex documentation the usage of such available instruments as MS Word will be enough. It allows to style your document in a profound way, add images, content, links, and also publish the finished documents in various formats. To prepare step-by-step instructions it is also good to use a tool which will allow to insert screenshots in the document. Screenshot, by the way, is a must-have part of the user instructions as without them text descriptions can often confuse the user - and therefore degrade the experience with your product. </a:t>
            </a:r>
            <a:endParaRPr lang="en-US" altLang="en-US" sz="1800" dirty="0">
              <a:latin typeface="Century Gothic" panose="020B0502020202020204" pitchFamily="34" charset="0"/>
            </a:endParaRPr>
          </a:p>
        </p:txBody>
      </p:sp>
      <p:cxnSp>
        <p:nvCxnSpPr>
          <p:cNvPr id="19" name="Straight Connector 18"/>
          <p:cNvCxnSpPr/>
          <p:nvPr/>
        </p:nvCxnSpPr>
        <p:spPr>
          <a:xfrm>
            <a:off x="697334" y="2235200"/>
            <a:ext cx="6299200" cy="0"/>
          </a:xfrm>
          <a:prstGeom prst="line">
            <a:avLst/>
          </a:prstGeom>
          <a:ln w="38100" cmpd="sng">
            <a:solidFill>
              <a:srgbClr val="EFA847"/>
            </a:solidFill>
            <a:prstDash val="sysDash"/>
          </a:ln>
          <a:effectLst/>
        </p:spPr>
        <p:style>
          <a:lnRef idx="2">
            <a:schemeClr val="accent1"/>
          </a:lnRef>
          <a:fillRef idx="0">
            <a:schemeClr val="accent1"/>
          </a:fillRef>
          <a:effectRef idx="1">
            <a:schemeClr val="accent1"/>
          </a:effectRef>
          <a:fontRef idx="minor">
            <a:schemeClr val="tx1"/>
          </a:fontRef>
        </p:style>
      </p:cxnSp>
      <p:sp>
        <p:nvSpPr>
          <p:cNvPr id="11" name="Slide Number Placeholder 10"/>
          <p:cNvSpPr>
            <a:spLocks noGrp="1"/>
          </p:cNvSpPr>
          <p:nvPr>
            <p:ph type="sldNum" sz="quarter" idx="12"/>
          </p:nvPr>
        </p:nvSpPr>
        <p:spPr/>
        <p:txBody>
          <a:bodyPr/>
          <a:lstStyle/>
          <a:p>
            <a:fld id="{C24666A2-6725-4274-A289-4EA26B546517}" type="slidenum">
              <a:rPr lang="en-US" altLang="en-US" sz="2400" smtClean="0">
                <a:latin typeface="Century Gothic" panose="020B0502020202020204" pitchFamily="34" charset="0"/>
              </a:rPr>
              <a:pPr/>
              <a:t>8</a:t>
            </a:fld>
            <a:endParaRPr lang="en-US" altLang="en-US" sz="2400" dirty="0">
              <a:latin typeface="Century Gothic" panose="020B0502020202020204" pitchFamily="34" charset="0"/>
            </a:endParaRPr>
          </a:p>
        </p:txBody>
      </p:sp>
      <p:sp>
        <p:nvSpPr>
          <p:cNvPr id="42" name="Rectangle 41"/>
          <p:cNvSpPr/>
          <p:nvPr/>
        </p:nvSpPr>
        <p:spPr>
          <a:xfrm>
            <a:off x="21297" y="7901064"/>
            <a:ext cx="6568912" cy="1668471"/>
          </a:xfrm>
          <a:prstGeom prst="rect">
            <a:avLst/>
          </a:prstGeom>
          <a:solidFill>
            <a:schemeClr val="accent1">
              <a:lumMod val="40000"/>
              <a:lumOff val="60000"/>
            </a:schemeClr>
          </a:solidFill>
          <a:ln>
            <a:solidFill>
              <a:srgbClr val="B9CDE5"/>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3" name="TextBox 7"/>
          <p:cNvSpPr txBox="1">
            <a:spLocks noChangeArrowheads="1"/>
          </p:cNvSpPr>
          <p:nvPr/>
        </p:nvSpPr>
        <p:spPr bwMode="auto">
          <a:xfrm>
            <a:off x="1679274" y="8042089"/>
            <a:ext cx="4697226"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sz="1600" b="1" i="1" dirty="0">
                <a:solidFill>
                  <a:schemeClr val="bg1"/>
                </a:solidFill>
                <a:latin typeface="Century Gothic" panose="020B0502020202020204" pitchFamily="34" charset="0"/>
              </a:rPr>
              <a:t>“Screenshot, by the way, is a must-have part of the user instructions as without them text descriptions can often confuse the user - and therefore degrade the experience with your product. ” </a:t>
            </a:r>
            <a:r>
              <a:rPr lang="en-US" altLang="en-US" sz="1600" b="1" i="1" dirty="0">
                <a:solidFill>
                  <a:schemeClr val="bg1"/>
                </a:solidFill>
                <a:latin typeface="Century Gothic" panose="020B0502020202020204" pitchFamily="34" charset="0"/>
                <a:cs typeface="Arial" panose="020B0604020202020204" pitchFamily="34" charset="0"/>
              </a:rPr>
              <a:t>	</a:t>
            </a:r>
            <a:endParaRPr lang="en-US" altLang="en-US" sz="1600" b="1" dirty="0">
              <a:solidFill>
                <a:schemeClr val="bg1"/>
              </a:solidFill>
              <a:latin typeface="Arial" panose="020B0604020202020204" pitchFamily="34" charset="0"/>
              <a:cs typeface="Arial" panose="020B0604020202020204" pitchFamily="34" charset="0"/>
            </a:endParaRPr>
          </a:p>
        </p:txBody>
      </p:sp>
      <p:sp>
        <p:nvSpPr>
          <p:cNvPr id="46" name="Oval 45"/>
          <p:cNvSpPr/>
          <p:nvPr/>
        </p:nvSpPr>
        <p:spPr>
          <a:xfrm>
            <a:off x="530480" y="8152790"/>
            <a:ext cx="888603" cy="905744"/>
          </a:xfrm>
          <a:prstGeom prst="ellipse">
            <a:avLst/>
          </a:prstGeom>
          <a:no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48" name="Straight Connector 47"/>
          <p:cNvCxnSpPr/>
          <p:nvPr/>
        </p:nvCxnSpPr>
        <p:spPr>
          <a:xfrm>
            <a:off x="0" y="9365528"/>
            <a:ext cx="6611507" cy="0"/>
          </a:xfrm>
          <a:prstGeom prst="line">
            <a:avLst/>
          </a:prstGeom>
          <a:ln w="38100" cmpd="sng">
            <a:solidFill>
              <a:srgbClr val="FFFFFF"/>
            </a:solidFill>
            <a:prstDash val="sysDash"/>
          </a:ln>
          <a:effectLst/>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p:nvPicPr>
        <p:blipFill>
          <a:blip r:embed="rId3"/>
          <a:stretch>
            <a:fillRect/>
          </a:stretch>
        </p:blipFill>
        <p:spPr>
          <a:xfrm>
            <a:off x="530480" y="2197460"/>
            <a:ext cx="6466054" cy="2509616"/>
          </a:xfrm>
          <a:prstGeom prst="rect">
            <a:avLst/>
          </a:prstGeom>
        </p:spPr>
      </p:pic>
      <p:sp>
        <p:nvSpPr>
          <p:cNvPr id="15" name="TextBox 2"/>
          <p:cNvSpPr txBox="1">
            <a:spLocks noChangeArrowheads="1"/>
          </p:cNvSpPr>
          <p:nvPr/>
        </p:nvSpPr>
        <p:spPr bwMode="auto">
          <a:xfrm>
            <a:off x="539913" y="8042523"/>
            <a:ext cx="752475"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9600" b="1" dirty="0">
                <a:solidFill>
                  <a:srgbClr val="FFFFFF"/>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592001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3"/>
          <p:cNvSpPr txBox="1">
            <a:spLocks noChangeArrowheads="1"/>
          </p:cNvSpPr>
          <p:nvPr/>
        </p:nvSpPr>
        <p:spPr bwMode="auto">
          <a:xfrm>
            <a:off x="268622" y="480874"/>
            <a:ext cx="73406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defRPr/>
            </a:pPr>
            <a:r>
              <a:rPr lang="en-US" sz="3600" b="1" dirty="0">
                <a:solidFill>
                  <a:srgbClr val="4A3A40"/>
                </a:solidFill>
                <a:effectLst>
                  <a:outerShdw blurRad="38100" dist="38100" dir="2700000" algn="tl">
                    <a:srgbClr val="000000">
                      <a:alpha val="43137"/>
                    </a:srgbClr>
                  </a:outerShdw>
                </a:effectLst>
                <a:latin typeface="Century Gothic" panose="020B0502020202020204" pitchFamily="34" charset="0"/>
              </a:rPr>
              <a:t>Step 7: </a:t>
            </a:r>
            <a:r>
              <a:rPr lang="en-US" sz="3600" b="1" dirty="0">
                <a:solidFill>
                  <a:schemeClr val="tx1">
                    <a:lumMod val="75000"/>
                    <a:lumOff val="25000"/>
                  </a:schemeClr>
                </a:solidFill>
                <a:effectLst>
                  <a:outerShdw blurRad="38100" dist="38100" dir="2700000" algn="tl">
                    <a:srgbClr val="000000">
                      <a:alpha val="43137"/>
                    </a:srgbClr>
                  </a:outerShdw>
                </a:effectLst>
                <a:latin typeface="Century Gothic" panose="020B0502020202020204" pitchFamily="34" charset="0"/>
              </a:rPr>
              <a:t>Do not underestimate the importance of documentation!</a:t>
            </a:r>
          </a:p>
        </p:txBody>
      </p:sp>
      <p:sp>
        <p:nvSpPr>
          <p:cNvPr id="6" name="TextBox 5"/>
          <p:cNvSpPr txBox="1"/>
          <p:nvPr/>
        </p:nvSpPr>
        <p:spPr>
          <a:xfrm>
            <a:off x="697334" y="2289719"/>
            <a:ext cx="6287666" cy="2031325"/>
          </a:xfrm>
          <a:prstGeom prst="rect">
            <a:avLst/>
          </a:prstGeom>
          <a:noFill/>
        </p:spPr>
        <p:txBody>
          <a:bodyPr wrap="square">
            <a:spAutoFit/>
          </a:bodyPr>
          <a:lstStyle/>
          <a:p>
            <a:pPr algn="just" eaLnBrk="1" hangingPunct="1">
              <a:defRPr/>
            </a:pPr>
            <a:r>
              <a:rPr lang="en-US" sz="1400" dirty="0">
                <a:latin typeface="Century Gothic" panose="020B0502020202020204" pitchFamily="34" charset="0"/>
              </a:rPr>
              <a:t>	</a:t>
            </a:r>
            <a:r>
              <a:rPr lang="en-US" altLang="en-US" dirty="0">
                <a:latin typeface="Century Gothic" panose="020B0502020202020204" pitchFamily="34" charset="0"/>
              </a:rPr>
              <a:t> In modern Agile Delivery realities when product development is iterative, and, accordingly, iteratively new functionality gets to users. Similarly, the documentation of at least the main points of the  new features should be provided along with them. We understand that  in today's competitive market conditions, when days and hours can decide the</a:t>
            </a:r>
          </a:p>
        </p:txBody>
      </p:sp>
      <p:cxnSp>
        <p:nvCxnSpPr>
          <p:cNvPr id="19" name="Straight Connector 18"/>
          <p:cNvCxnSpPr/>
          <p:nvPr/>
        </p:nvCxnSpPr>
        <p:spPr>
          <a:xfrm>
            <a:off x="697334" y="2235200"/>
            <a:ext cx="6299200" cy="0"/>
          </a:xfrm>
          <a:prstGeom prst="line">
            <a:avLst/>
          </a:prstGeom>
          <a:ln w="38100" cmpd="sng">
            <a:solidFill>
              <a:srgbClr val="EFA847"/>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0" y="9295365"/>
            <a:ext cx="7064376" cy="0"/>
          </a:xfrm>
          <a:prstGeom prst="line">
            <a:avLst/>
          </a:prstGeom>
          <a:ln w="38100" cmpd="sng">
            <a:solidFill>
              <a:srgbClr val="FFFFFF"/>
            </a:solidFill>
            <a:prstDash val="sysDash"/>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789322" y="7005558"/>
            <a:ext cx="6299199" cy="2308324"/>
          </a:xfrm>
          <a:prstGeom prst="rect">
            <a:avLst/>
          </a:prstGeom>
          <a:noFill/>
        </p:spPr>
        <p:txBody>
          <a:bodyPr wrap="square" rtlCol="0">
            <a:spAutoFit/>
          </a:bodyPr>
          <a:lstStyle/>
          <a:p>
            <a:pPr algn="just"/>
            <a:r>
              <a:rPr lang="en-US" altLang="en-US" dirty="0">
                <a:latin typeface="Century Gothic" panose="020B0502020202020204" pitchFamily="34" charset="0"/>
              </a:rPr>
              <a:t>share </a:t>
            </a:r>
            <a:r>
              <a:rPr lang="en-US" altLang="en-US" sz="1800" dirty="0">
                <a:latin typeface="Century Gothic" panose="020B0502020202020204" pitchFamily="34" charset="0"/>
              </a:rPr>
              <a:t>market of your product, the very work on new functionality is principal on the radar of product management. Sometimes even testing and, what is more – documenting are being delayed to the better times - which actually may lead to the worst possible situation - the client gives up the product due to the poor quality and lack of documentation as an appropriate level of service. </a:t>
            </a:r>
          </a:p>
        </p:txBody>
      </p:sp>
      <p:sp>
        <p:nvSpPr>
          <p:cNvPr id="7" name="Slide Number Placeholder 6"/>
          <p:cNvSpPr>
            <a:spLocks noGrp="1"/>
          </p:cNvSpPr>
          <p:nvPr>
            <p:ph type="sldNum" sz="quarter" idx="12"/>
          </p:nvPr>
        </p:nvSpPr>
        <p:spPr/>
        <p:txBody>
          <a:bodyPr/>
          <a:lstStyle/>
          <a:p>
            <a:fld id="{C24666A2-6725-4274-A289-4EA26B546517}" type="slidenum">
              <a:rPr lang="en-US" altLang="en-US" sz="2400" smtClean="0">
                <a:latin typeface="Century Gothic" panose="020B0502020202020204" pitchFamily="34" charset="0"/>
              </a:rPr>
              <a:pPr/>
              <a:t>9</a:t>
            </a:fld>
            <a:endParaRPr lang="en-US" altLang="en-US" sz="2400" dirty="0">
              <a:latin typeface="Century Gothic" panose="020B0502020202020204" pitchFamily="34" charset="0"/>
            </a:endParaRPr>
          </a:p>
        </p:txBody>
      </p:sp>
      <p:pic>
        <p:nvPicPr>
          <p:cNvPr id="11" name="Picture 10"/>
          <p:cNvPicPr>
            <a:picLocks noChangeAspect="1"/>
          </p:cNvPicPr>
          <p:nvPr/>
        </p:nvPicPr>
        <p:blipFill>
          <a:blip r:embed="rId3"/>
          <a:stretch>
            <a:fillRect/>
          </a:stretch>
        </p:blipFill>
        <p:spPr>
          <a:xfrm>
            <a:off x="1993900" y="4375562"/>
            <a:ext cx="3786522" cy="2426328"/>
          </a:xfrm>
          <a:prstGeom prst="rect">
            <a:avLst/>
          </a:prstGeom>
          <a:ln>
            <a:noFill/>
          </a:ln>
          <a:effectLst>
            <a:softEdge rad="112500"/>
          </a:effectLst>
        </p:spPr>
      </p:pic>
    </p:spTree>
    <p:extLst>
      <p:ext uri="{BB962C8B-B14F-4D97-AF65-F5344CB8AC3E}">
        <p14:creationId xmlns:p14="http://schemas.microsoft.com/office/powerpoint/2010/main" val="40623886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3410</TotalTime>
  <Words>486</Words>
  <Application>Microsoft Office PowerPoint</Application>
  <PresentationFormat>Custom</PresentationFormat>
  <Paragraphs>111</Paragraphs>
  <Slides>11</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ＭＳ Ｐゴシック</vt:lpstr>
      <vt:lpstr>ＭＳ Ｐゴシック</vt:lpstr>
      <vt:lpstr>Arial</vt:lpstr>
      <vt:lpstr>Calibri</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HubSpot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Demond Wong</dc:creator>
  <cp:lastModifiedBy>Alex Reminnyi</cp:lastModifiedBy>
  <cp:revision>75</cp:revision>
  <dcterms:created xsi:type="dcterms:W3CDTF">2013-10-18T20:08:21Z</dcterms:created>
  <dcterms:modified xsi:type="dcterms:W3CDTF">2016-07-22T13:15:04Z</dcterms:modified>
</cp:coreProperties>
</file>