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5"/>
    <p:sldMasterId id="2147483696" r:id="rId6"/>
    <p:sldMasterId id="2147483697" r:id="rId7"/>
    <p:sldMasterId id="2147483698" r:id="rId8"/>
    <p:sldMasterId id="2147483699"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Lst>
  <p:sldSz cy="6858000" cx="12192000"/>
  <p:notesSz cx="6858000" cy="9144000"/>
  <p:embeddedFontLst>
    <p:embeddedFont>
      <p:font typeface="Open Sans"/>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5178">
          <p15:clr>
            <a:srgbClr val="A4A3A4"/>
          </p15:clr>
        </p15:guide>
        <p15:guide id="3" orient="horz" pos="266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CCD615-E411-4916-BF3E-99142BA9E7CD}">
  <a:tblStyle styleId="{6ACCD615-E411-4916-BF3E-99142BA9E7C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6F9CFB4-05DF-447D-B2BC-2EEC458E0EB9}" styleName="Table_1">
    <a:wholeTbl>
      <a:tcTxStyle b="off" i="off">
        <a:font>
          <a:latin typeface="Arial"/>
          <a:ea typeface="Arial"/>
          <a:cs typeface="Arial"/>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6F51BB1-AA66-42AD-B995-B53057032932}"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16DEE2E-2F8C-4738-B339-D8948E20591F}" styleName="Table_3">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D515FC8-F8E8-4C7F-B591-D3F24A5F2E42}" styleName="Table_4">
    <a:wholeTbl>
      <a:tcTxStyle b="off" i="off">
        <a:font>
          <a:latin typeface="Cambria"/>
          <a:ea typeface="Cambria"/>
          <a:cs typeface="Cambria"/>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FEEEE6"/>
          </a:solidFill>
        </a:fill>
      </a:tcStyle>
    </a:wholeTbl>
    <a:band1H>
      <a:tcTxStyle/>
      <a:tcStyle>
        <a:fill>
          <a:solidFill>
            <a:srgbClr val="FCDCCA"/>
          </a:solidFill>
        </a:fill>
      </a:tcStyle>
    </a:band1H>
    <a:band2H>
      <a:tcTxStyle/>
    </a:band2H>
    <a:band1V>
      <a:tcTxStyle/>
      <a:tcStyle>
        <a:fill>
          <a:solidFill>
            <a:srgbClr val="FCDCCA"/>
          </a:solidFill>
        </a:fill>
      </a:tcStyle>
    </a:band1V>
    <a:band2V>
      <a:tcTxStyle/>
    </a:band2V>
    <a:lastCol>
      <a:tcTxStyle b="on" i="off">
        <a:font>
          <a:latin typeface="Cambria"/>
          <a:ea typeface="Cambria"/>
          <a:cs typeface="Cambria"/>
        </a:font>
        <a:srgbClr val="FFFFFF"/>
      </a:tcTxStyle>
      <a:tcStyle>
        <a:fill>
          <a:solidFill>
            <a:srgbClr val="F89406"/>
          </a:solidFill>
        </a:fill>
      </a:tcStyle>
    </a:lastCol>
    <a:firstCol>
      <a:tcTxStyle b="on" i="off">
        <a:font>
          <a:latin typeface="Cambria"/>
          <a:ea typeface="Cambria"/>
          <a:cs typeface="Cambria"/>
        </a:font>
        <a:srgbClr val="FFFFFF"/>
      </a:tcTxStyle>
      <a:tcStyle>
        <a:fill>
          <a:solidFill>
            <a:srgbClr val="F89406"/>
          </a:solidFill>
        </a:fill>
      </a:tcStyle>
    </a:firstCol>
    <a:lastRow>
      <a:tcTxStyle b="on" i="off">
        <a:font>
          <a:latin typeface="Cambria"/>
          <a:ea typeface="Cambria"/>
          <a:cs typeface="Cambria"/>
        </a:font>
        <a:srgbClr val="FFFFFF"/>
      </a:tcTxStyle>
      <a:tcStyle>
        <a:tcBdr>
          <a:top>
            <a:ln cap="flat" cmpd="sng" w="38100">
              <a:solidFill>
                <a:srgbClr val="FFFFFF"/>
              </a:solidFill>
              <a:prstDash val="solid"/>
              <a:round/>
              <a:headEnd len="sm" w="sm" type="none"/>
              <a:tailEnd len="sm" w="sm" type="none"/>
            </a:ln>
          </a:top>
        </a:tcBdr>
        <a:fill>
          <a:solidFill>
            <a:srgbClr val="F89406"/>
          </a:solidFill>
        </a:fill>
      </a:tcStyle>
    </a:lastRow>
    <a:seCell>
      <a:tcTxStyle/>
    </a:seCell>
    <a:swCell>
      <a:tcTxStyle/>
    </a:swCell>
    <a:firstRow>
      <a:tcTxStyle b="on" i="off">
        <a:font>
          <a:latin typeface="Cambria"/>
          <a:ea typeface="Cambria"/>
          <a:cs typeface="Cambria"/>
        </a:font>
        <a:srgbClr val="FFFFFF"/>
      </a:tcTxStyle>
      <a:tcStyle>
        <a:tcBdr>
          <a:bottom>
            <a:ln cap="flat" cmpd="sng" w="38100">
              <a:solidFill>
                <a:srgbClr val="FFFFFF"/>
              </a:solidFill>
              <a:prstDash val="solid"/>
              <a:round/>
              <a:headEnd len="sm" w="sm" type="none"/>
              <a:tailEnd len="sm" w="sm" type="none"/>
            </a:ln>
          </a:bottom>
        </a:tcBdr>
        <a:fill>
          <a:solidFill>
            <a:srgbClr val="F8940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5178"/>
        <p:guide pos="2664"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font" Target="fonts/OpenSans-regular.fntdata"/><Relationship Id="rId50" Type="http://schemas.openxmlformats.org/officeDocument/2006/relationships/slide" Target="slides/slide40.xml"/><Relationship Id="rId53" Type="http://schemas.openxmlformats.org/officeDocument/2006/relationships/font" Target="fonts/OpenSans-italic.fntdata"/><Relationship Id="rId52" Type="http://schemas.openxmlformats.org/officeDocument/2006/relationships/font" Target="fonts/OpenSans-bold.fntdata"/><Relationship Id="rId11" Type="http://schemas.openxmlformats.org/officeDocument/2006/relationships/slide" Target="slides/slide1.xml"/><Relationship Id="rId10" Type="http://schemas.openxmlformats.org/officeDocument/2006/relationships/notesMaster" Target="notesMasters/notesMaster1.xml"/><Relationship Id="rId54" Type="http://schemas.openxmlformats.org/officeDocument/2006/relationships/font" Target="fonts/OpenSans-boldItalic.fntdata"/><Relationship Id="rId13" Type="http://schemas.openxmlformats.org/officeDocument/2006/relationships/slide" Target="slides/slide3.xml"/><Relationship Id="rId12" Type="http://schemas.openxmlformats.org/officeDocument/2006/relationships/slide" Target="slides/slide2.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racxn.com/a/reports/pha7h0nBCNjCF2qydnJOJz0MpSxqp9UBL7o0z0SWWEg/Vlocity%20-%20Company%20Report"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afd8aff3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afd8aff3b8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b75abce723_0_325:notes"/>
          <p:cNvSpPr/>
          <p:nvPr>
            <p:ph idx="2" type="sldImg"/>
          </p:nvPr>
        </p:nvSpPr>
        <p:spPr>
          <a:xfrm>
            <a:off x="-51441" y="711200"/>
            <a:ext cx="32682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b75abce723_0_325: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00"/>
              <a:buFont typeface="Arial"/>
              <a:buNone/>
            </a:pPr>
            <a:r>
              <a:t/>
            </a:r>
            <a:endParaRPr sz="1000">
              <a:highlight>
                <a:srgbClr val="FFFFFF"/>
              </a:highlight>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SLIDES_API626185602_144: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SLIDES_API626185602_144: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493" name="Google Shape;493;SLIDES_API626185602_144: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b75abce723_0_40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gb75abce723_0_40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88900" lvl="0" marL="0" rtl="0" algn="l">
              <a:spcBef>
                <a:spcPts val="0"/>
              </a:spcBef>
              <a:spcAft>
                <a:spcPts val="0"/>
              </a:spcAft>
              <a:buSzPts val="1400"/>
              <a:buChar char="-"/>
            </a:pPr>
            <a:r>
              <a:rPr lang="en-US"/>
              <a:t>Includes the analysis on the investors spread across the World (US + Non US)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b466a71adc_0_575: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gb466a71adc_0_575: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88900" lvl="0" marL="0" rtl="0" algn="l">
              <a:spcBef>
                <a:spcPts val="0"/>
              </a:spcBef>
              <a:spcAft>
                <a:spcPts val="0"/>
              </a:spcAft>
              <a:buSzPts val="1400"/>
              <a:buChar char="-"/>
            </a:pPr>
            <a:r>
              <a:rPr lang="en-US"/>
              <a:t>Includes the analysis on the investors spread across the World (US + Non US)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b97b5895ad_0_1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gb97b5895ad_0_1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b97b5895ad_0_34: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gb97b5895ad_0_34: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b75abce723_0_463: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gb75abce723_0_463: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b75abce723_0_49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gb75abce723_0_49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rPr lang="en-US"/>
              <a:t># Investments In Geo and Notable Investments in Geo should be based on the last 1 year or till date?</a:t>
            </a:r>
            <a:endParaRPr/>
          </a:p>
          <a:p>
            <a:pPr indent="0" lvl="0" marL="0" rtl="0" algn="l">
              <a:spcBef>
                <a:spcPts val="0"/>
              </a:spcBef>
              <a:spcAft>
                <a:spcPts val="0"/>
              </a:spcAft>
              <a:buClr>
                <a:schemeClr val="dk1"/>
              </a:buClr>
              <a:buSzPts val="1396"/>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SLIDES_API626185602_216: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SLIDES_API626185602_216: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609" name="Google Shape;609;SLIDES_API626185602_216: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29456a9d92_0_0:notes"/>
          <p:cNvSpPr txBox="1"/>
          <p:nvPr>
            <p:ph idx="1" type="body"/>
          </p:nvPr>
        </p:nvSpPr>
        <p:spPr>
          <a:xfrm>
            <a:off x="3218860" y="711199"/>
            <a:ext cx="3519900" cy="7973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g129456a9d92_0_0: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129456a9d92_0_0:notes"/>
          <p:cNvSpPr txBox="1"/>
          <p:nvPr>
            <p:ph idx="12" type="sldNum"/>
          </p:nvPr>
        </p:nvSpPr>
        <p:spPr>
          <a:xfrm>
            <a:off x="3884303" y="8684684"/>
            <a:ext cx="2972700" cy="459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SLIDES_API626185602_648: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SLIDES_API626185602_648: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295" name="Google Shape;295;SLIDES_API626185602_648: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b75abce723_0_596: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gb75abce723_0_596: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t/>
            </a:r>
            <a:endParaRPr>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b7dc8659ee_1_309: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gb7dc8659ee_1_309: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396"/>
              <a:buFont typeface="Arial"/>
              <a:buNone/>
            </a:pPr>
            <a:r>
              <a:t/>
            </a:r>
            <a:endParaRPr>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b75abce723_0_697: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4" name="Google Shape;704;gb75abce723_0_697: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Confine to 1 Slide</a:t>
            </a:r>
            <a:endParaRP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SLIDES_API626185602_288: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SLIDES_API626185602_288: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719" name="Google Shape;719;SLIDES_API626185602_288: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b9f590ba91_0_156:notes"/>
          <p:cNvSpPr txBox="1"/>
          <p:nvPr>
            <p:ph idx="1" type="body"/>
          </p:nvPr>
        </p:nvSpPr>
        <p:spPr>
          <a:xfrm>
            <a:off x="3218860" y="711199"/>
            <a:ext cx="3519900" cy="7973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Compare Quarter data with Previous Year data</a:t>
            </a:r>
            <a:endParaRPr/>
          </a:p>
        </p:txBody>
      </p:sp>
      <p:sp>
        <p:nvSpPr>
          <p:cNvPr id="726" name="Google Shape;726;gb9f590ba91_0_156: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b9f590ba91_0_156:notes"/>
          <p:cNvSpPr txBox="1"/>
          <p:nvPr>
            <p:ph idx="12" type="sldNum"/>
          </p:nvPr>
        </p:nvSpPr>
        <p:spPr>
          <a:xfrm>
            <a:off x="3884303" y="8684684"/>
            <a:ext cx="2972700" cy="4593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b75abce723_0_802: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t>Confine to 2 Slides (Include Decacorns here only)</a:t>
            </a:r>
            <a:endParaRPr sz="1200"/>
          </a:p>
        </p:txBody>
      </p:sp>
      <p:sp>
        <p:nvSpPr>
          <p:cNvPr id="798" name="Google Shape;798;gb75abce723_0_802: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b75abce723_0_882: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 name="Google Shape;808;gb75abce723_0_882: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Confine to 1 Slide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SLIDES_API626185602_360: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7" name="Google Shape;817;SLIDES_API626185602_360: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818" name="Google Shape;818;SLIDES_API626185602_360: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13de7ad078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13de7ad078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6" name="Google Shape;826;g13de7ad078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10d589b343c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10d589b343c_0_1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7" name="Google Shape;857;g10d589b343c_0_1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SLIDES_API626185602_0: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SLIDES_API626185602_0: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302" name="Google Shape;302;SLIDES_API626185602_0: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20a76e3f157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20a76e3f157_0_1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g20a76e3f157_0_1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SLIDES_API626185602_432: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7" name="Google Shape;897;SLIDES_API626185602_432: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898" name="Google Shape;898;SLIDES_API626185602_432: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b75abce723_0_1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5" name="Google Shape;905;gb75abce723_0_1140: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Sections to be included:</a:t>
            </a:r>
            <a:endParaRPr/>
          </a:p>
          <a:p>
            <a:pPr indent="0" lvl="0" marL="0" rtl="0" algn="l">
              <a:spcBef>
                <a:spcPts val="0"/>
              </a:spcBef>
              <a:spcAft>
                <a:spcPts val="0"/>
              </a:spcAft>
              <a:buNone/>
            </a:pPr>
            <a:r>
              <a:rPr lang="en-US"/>
              <a:t>Transactions</a:t>
            </a:r>
            <a:endParaRPr/>
          </a:p>
          <a:p>
            <a:pPr indent="0" lvl="0" marL="0" rtl="0" algn="l">
              <a:spcBef>
                <a:spcPts val="0"/>
              </a:spcBef>
              <a:spcAft>
                <a:spcPts val="0"/>
              </a:spcAft>
              <a:buNone/>
            </a:pPr>
            <a:r>
              <a:rPr lang="en-US"/>
              <a:t>Company Updates</a:t>
            </a:r>
            <a:endParaRPr/>
          </a:p>
          <a:p>
            <a:pPr indent="0" lvl="0" marL="0" rtl="0" algn="l">
              <a:spcBef>
                <a:spcPts val="0"/>
              </a:spcBef>
              <a:spcAft>
                <a:spcPts val="0"/>
              </a:spcAft>
              <a:buNone/>
            </a:pPr>
            <a:r>
              <a:rPr lang="en-US"/>
              <a:t>Legal</a:t>
            </a:r>
            <a:endParaRPr/>
          </a:p>
          <a:p>
            <a:pPr indent="0" lvl="0" marL="0" rtl="0" algn="l">
              <a:spcBef>
                <a:spcPts val="0"/>
              </a:spcBef>
              <a:spcAft>
                <a:spcPts val="0"/>
              </a:spcAft>
              <a:buNone/>
            </a:pPr>
            <a:r>
              <a:rPr lang="en-US"/>
              <a:t>Partnerships</a:t>
            </a:r>
            <a:endParaRPr/>
          </a:p>
          <a:p>
            <a:pPr indent="0" lvl="0" marL="0" rtl="0" algn="l">
              <a:spcBef>
                <a:spcPts val="0"/>
              </a:spcBef>
              <a:spcAft>
                <a:spcPts val="0"/>
              </a:spcAft>
              <a:buNone/>
            </a:pPr>
            <a:r>
              <a:rPr lang="en-US"/>
              <a:t>People Movement</a:t>
            </a:r>
            <a:endParaRPr/>
          </a:p>
          <a:p>
            <a:pPr indent="0" lvl="0" marL="0" rtl="0" algn="l">
              <a:spcBef>
                <a:spcPts val="0"/>
              </a:spcBef>
              <a:spcAft>
                <a:spcPts val="0"/>
              </a:spcAft>
              <a:buNone/>
            </a:pPr>
            <a:r>
              <a:rPr lang="en-US"/>
              <a:t>Others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06" name="Google Shape;906;gb75abce723_0_11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SLIDES_API87909855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4" name="Google Shape;914;SLIDES_API87909855_8: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Sections to be included:</a:t>
            </a:r>
            <a:endParaRPr/>
          </a:p>
          <a:p>
            <a:pPr indent="0" lvl="0" marL="0" rtl="0" algn="l">
              <a:spcBef>
                <a:spcPts val="0"/>
              </a:spcBef>
              <a:spcAft>
                <a:spcPts val="0"/>
              </a:spcAft>
              <a:buNone/>
            </a:pPr>
            <a:r>
              <a:rPr lang="en-US"/>
              <a:t>Transactions</a:t>
            </a:r>
            <a:endParaRPr/>
          </a:p>
          <a:p>
            <a:pPr indent="0" lvl="0" marL="0" rtl="0" algn="l">
              <a:spcBef>
                <a:spcPts val="0"/>
              </a:spcBef>
              <a:spcAft>
                <a:spcPts val="0"/>
              </a:spcAft>
              <a:buNone/>
            </a:pPr>
            <a:r>
              <a:rPr lang="en-US"/>
              <a:t>Company Updates</a:t>
            </a:r>
            <a:endParaRPr/>
          </a:p>
          <a:p>
            <a:pPr indent="0" lvl="0" marL="0" rtl="0" algn="l">
              <a:spcBef>
                <a:spcPts val="0"/>
              </a:spcBef>
              <a:spcAft>
                <a:spcPts val="0"/>
              </a:spcAft>
              <a:buNone/>
            </a:pPr>
            <a:r>
              <a:rPr lang="en-US"/>
              <a:t>Legal</a:t>
            </a:r>
            <a:endParaRPr/>
          </a:p>
          <a:p>
            <a:pPr indent="0" lvl="0" marL="0" rtl="0" algn="l">
              <a:spcBef>
                <a:spcPts val="0"/>
              </a:spcBef>
              <a:spcAft>
                <a:spcPts val="0"/>
              </a:spcAft>
              <a:buNone/>
            </a:pPr>
            <a:r>
              <a:rPr lang="en-US"/>
              <a:t>Partnerships</a:t>
            </a:r>
            <a:endParaRPr/>
          </a:p>
          <a:p>
            <a:pPr indent="0" lvl="0" marL="0" rtl="0" algn="l">
              <a:spcBef>
                <a:spcPts val="0"/>
              </a:spcBef>
              <a:spcAft>
                <a:spcPts val="0"/>
              </a:spcAft>
              <a:buNone/>
            </a:pPr>
            <a:r>
              <a:rPr lang="en-US"/>
              <a:t>People Movement</a:t>
            </a:r>
            <a:endParaRPr/>
          </a:p>
          <a:p>
            <a:pPr indent="0" lvl="0" marL="0" rtl="0" algn="l">
              <a:spcBef>
                <a:spcPts val="0"/>
              </a:spcBef>
              <a:spcAft>
                <a:spcPts val="0"/>
              </a:spcAft>
              <a:buNone/>
            </a:pPr>
            <a:r>
              <a:rPr lang="en-US"/>
              <a:t>Others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15" name="Google Shape;915;SLIDES_API87909855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SLIDES_API8790985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3" name="Google Shape;923;SLIDES_API87909855_0: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New Sections to be included:</a:t>
            </a:r>
            <a:endParaRPr/>
          </a:p>
          <a:p>
            <a:pPr indent="0" lvl="0" marL="0" rtl="0" algn="l">
              <a:spcBef>
                <a:spcPts val="0"/>
              </a:spcBef>
              <a:spcAft>
                <a:spcPts val="0"/>
              </a:spcAft>
              <a:buNone/>
            </a:pPr>
            <a:r>
              <a:rPr lang="en-US"/>
              <a:t>Transactions</a:t>
            </a:r>
            <a:endParaRPr/>
          </a:p>
          <a:p>
            <a:pPr indent="0" lvl="0" marL="0" rtl="0" algn="l">
              <a:spcBef>
                <a:spcPts val="0"/>
              </a:spcBef>
              <a:spcAft>
                <a:spcPts val="0"/>
              </a:spcAft>
              <a:buNone/>
            </a:pPr>
            <a:r>
              <a:rPr lang="en-US"/>
              <a:t>Company Updates</a:t>
            </a:r>
            <a:endParaRPr/>
          </a:p>
          <a:p>
            <a:pPr indent="0" lvl="0" marL="0" rtl="0" algn="l">
              <a:spcBef>
                <a:spcPts val="0"/>
              </a:spcBef>
              <a:spcAft>
                <a:spcPts val="0"/>
              </a:spcAft>
              <a:buNone/>
            </a:pPr>
            <a:r>
              <a:rPr lang="en-US"/>
              <a:t>Legal</a:t>
            </a:r>
            <a:endParaRPr/>
          </a:p>
          <a:p>
            <a:pPr indent="0" lvl="0" marL="0" rtl="0" algn="l">
              <a:spcBef>
                <a:spcPts val="0"/>
              </a:spcBef>
              <a:spcAft>
                <a:spcPts val="0"/>
              </a:spcAft>
              <a:buNone/>
            </a:pPr>
            <a:r>
              <a:rPr lang="en-US"/>
              <a:t>Partnerships</a:t>
            </a:r>
            <a:endParaRPr/>
          </a:p>
          <a:p>
            <a:pPr indent="0" lvl="0" marL="0" rtl="0" algn="l">
              <a:spcBef>
                <a:spcPts val="0"/>
              </a:spcBef>
              <a:spcAft>
                <a:spcPts val="0"/>
              </a:spcAft>
              <a:buNone/>
            </a:pPr>
            <a:r>
              <a:rPr lang="en-US"/>
              <a:t>People Movement</a:t>
            </a:r>
            <a:endParaRPr/>
          </a:p>
          <a:p>
            <a:pPr indent="0" lvl="0" marL="0" rtl="0" algn="l">
              <a:spcBef>
                <a:spcPts val="0"/>
              </a:spcBef>
              <a:spcAft>
                <a:spcPts val="0"/>
              </a:spcAft>
              <a:buNone/>
            </a:pPr>
            <a:r>
              <a:rPr lang="en-US"/>
              <a:t>Others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24" name="Google Shape;924;SLIDES_API87909855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SLIDES_API626185602_504: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SLIDES_API626185602_504: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933" name="Google Shape;933;SLIDES_API626185602_504: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b75abce723_0_1213: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0" name="Google Shape;940;gb75abce723_0_1213: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SLIDES_API626185602_576: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8" name="Google Shape;948;SLIDES_API626185602_576: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949" name="Google Shape;949;SLIDES_API626185602_576: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99a143ee16_1_13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6" name="Google Shape;956;g99a143ee16_1_1398: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Companies</a:t>
            </a:r>
            <a:endParaRPr/>
          </a:p>
          <a:p>
            <a:pPr indent="-317500" lvl="0" marL="457200" rtl="0" algn="l">
              <a:spcBef>
                <a:spcPts val="0"/>
              </a:spcBef>
              <a:spcAft>
                <a:spcPts val="0"/>
              </a:spcAft>
              <a:buSzPts val="1400"/>
              <a:buChar char="●"/>
            </a:pPr>
            <a:r>
              <a:rPr lang="en-US"/>
              <a:t>Companies covered = All Tech companies on platform</a:t>
            </a:r>
            <a:endParaRPr/>
          </a:p>
          <a:p>
            <a:pPr indent="-317500" lvl="0" marL="457200" rtl="0" algn="l">
              <a:spcBef>
                <a:spcPts val="0"/>
              </a:spcBef>
              <a:spcAft>
                <a:spcPts val="0"/>
              </a:spcAft>
              <a:buSzPts val="1400"/>
              <a:buChar char="●"/>
            </a:pPr>
            <a:r>
              <a:rPr lang="en-US"/>
              <a:t>Soonicorn club in Enterprise Applications</a:t>
            </a:r>
            <a:endParaRPr/>
          </a:p>
          <a:p>
            <a:pPr indent="-317500" lvl="0" marL="457200" rtl="0" algn="l">
              <a:spcBef>
                <a:spcPts val="0"/>
              </a:spcBef>
              <a:spcAft>
                <a:spcPts val="0"/>
              </a:spcAft>
              <a:buSzPts val="1400"/>
              <a:buChar char="●"/>
            </a:pPr>
            <a:r>
              <a:rPr lang="en-US"/>
              <a:t>Editor’s Pick in Consumer</a:t>
            </a:r>
            <a:endParaRPr/>
          </a:p>
          <a:p>
            <a:pPr indent="-317500" lvl="0" marL="457200" rtl="0" algn="l">
              <a:spcBef>
                <a:spcPts val="0"/>
              </a:spcBef>
              <a:spcAft>
                <a:spcPts val="0"/>
              </a:spcAft>
              <a:buSzPts val="1400"/>
              <a:buChar char="●"/>
            </a:pPr>
            <a:r>
              <a:rPr lang="en-US"/>
              <a:t>AI Comapnies in Enterprise Infrastructure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Company Due Diligence</a:t>
            </a:r>
            <a:endParaRPr/>
          </a:p>
          <a:p>
            <a:pPr indent="-317500" lvl="0" marL="457200" rtl="0" algn="l">
              <a:spcBef>
                <a:spcPts val="0"/>
              </a:spcBef>
              <a:spcAft>
                <a:spcPts val="0"/>
              </a:spcAft>
              <a:buSzPts val="1400"/>
              <a:buChar char="●"/>
            </a:pPr>
            <a:r>
              <a:rPr lang="en-US"/>
              <a:t>Detailed profile &lt;C1&gt; - CDP homepage</a:t>
            </a:r>
            <a:endParaRPr/>
          </a:p>
          <a:p>
            <a:pPr indent="-317500" lvl="0" marL="457200" rtl="0" algn="l">
              <a:spcBef>
                <a:spcPts val="0"/>
              </a:spcBef>
              <a:spcAft>
                <a:spcPts val="0"/>
              </a:spcAft>
              <a:buSzPts val="1400"/>
              <a:buChar char="●"/>
            </a:pPr>
            <a:r>
              <a:rPr lang="en-US"/>
              <a:t>Competitors of &lt;C2&gt; - Competitors page</a:t>
            </a:r>
            <a:endParaRPr/>
          </a:p>
          <a:p>
            <a:pPr indent="-317500" lvl="0" marL="457200" rtl="0" algn="l">
              <a:spcBef>
                <a:spcPts val="0"/>
              </a:spcBef>
              <a:spcAft>
                <a:spcPts val="0"/>
              </a:spcAft>
              <a:buSzPts val="1400"/>
              <a:buChar char="●"/>
            </a:pPr>
            <a:r>
              <a:rPr lang="en-US"/>
              <a:t>Cap Tables - Last six month. Select top company. Show Captable view on CDP.</a:t>
            </a:r>
            <a:endParaRPr/>
          </a:p>
          <a:p>
            <a:pPr indent="-317500" lvl="0" marL="457200" rtl="0" algn="l">
              <a:spcBef>
                <a:spcPts val="0"/>
              </a:spcBef>
              <a:spcAft>
                <a:spcPts val="0"/>
              </a:spcAft>
              <a:buSzPts val="1400"/>
              <a:buChar char="●"/>
            </a:pPr>
            <a:r>
              <a:rPr lang="en-US"/>
              <a:t>Financials - Parked. Pending API</a:t>
            </a:r>
            <a:endParaRPr/>
          </a:p>
          <a:p>
            <a:pPr indent="-317500" lvl="0" marL="457200" rtl="0" algn="l">
              <a:spcBef>
                <a:spcPts val="0"/>
              </a:spcBef>
              <a:spcAft>
                <a:spcPts val="0"/>
              </a:spcAft>
              <a:buSzPts val="1400"/>
              <a:buChar char="●"/>
            </a:pPr>
            <a:r>
              <a:rPr lang="en-US"/>
              <a:t>Employee Count - Parked. Pending API</a:t>
            </a:r>
            <a:endParaRPr/>
          </a:p>
          <a:p>
            <a:pPr indent="0" lvl="0" marL="0" rtl="0" algn="l">
              <a:spcBef>
                <a:spcPts val="0"/>
              </a:spcBef>
              <a:spcAft>
                <a:spcPts val="0"/>
              </a:spcAft>
              <a:buNone/>
            </a:pPr>
            <a:r>
              <a:rPr lang="en-US"/>
              <a:t>Investment Activity</a:t>
            </a:r>
            <a:endParaRPr/>
          </a:p>
          <a:p>
            <a:pPr indent="-317500" lvl="0" marL="457200" rtl="0" algn="l">
              <a:spcBef>
                <a:spcPts val="0"/>
              </a:spcBef>
              <a:spcAft>
                <a:spcPts val="0"/>
              </a:spcAft>
              <a:buSzPts val="1400"/>
              <a:buChar char="●"/>
            </a:pPr>
            <a:r>
              <a:rPr lang="en-US"/>
              <a:t>Links are static</a:t>
            </a:r>
            <a:endParaRPr/>
          </a:p>
          <a:p>
            <a:pPr indent="0" lvl="0" marL="0" rtl="0" algn="l">
              <a:spcBef>
                <a:spcPts val="0"/>
              </a:spcBef>
              <a:spcAft>
                <a:spcPts val="0"/>
              </a:spcAft>
              <a:buNone/>
            </a:pPr>
            <a:r>
              <a:rPr lang="en-US"/>
              <a:t>Exits</a:t>
            </a:r>
            <a:endParaRPr/>
          </a:p>
          <a:p>
            <a:pPr indent="-317500" lvl="0" marL="457200" rtl="0" algn="l">
              <a:spcBef>
                <a:spcPts val="0"/>
              </a:spcBef>
              <a:spcAft>
                <a:spcPts val="0"/>
              </a:spcAft>
              <a:buSzPts val="1400"/>
              <a:buChar char="●"/>
            </a:pPr>
            <a:r>
              <a:rPr lang="en-US"/>
              <a:t>Links are static</a:t>
            </a:r>
            <a:endParaRPr/>
          </a:p>
          <a:p>
            <a:pPr indent="0" lvl="0" marL="0" rtl="0" algn="l">
              <a:spcBef>
                <a:spcPts val="0"/>
              </a:spcBef>
              <a:spcAft>
                <a:spcPts val="0"/>
              </a:spcAft>
              <a:buNone/>
            </a:pPr>
            <a:r>
              <a:rPr lang="en-US"/>
              <a:t>Reports</a:t>
            </a:r>
            <a:endParaRPr/>
          </a:p>
          <a:p>
            <a:pPr indent="-317500" lvl="0" marL="457200" rtl="0" algn="l">
              <a:spcBef>
                <a:spcPts val="0"/>
              </a:spcBef>
              <a:spcAft>
                <a:spcPts val="0"/>
              </a:spcAft>
              <a:buSzPts val="1400"/>
              <a:buChar char="●"/>
            </a:pPr>
            <a:r>
              <a:rPr lang="en-US"/>
              <a:t>Report category = Company DD/ Company Report, Sort by Tracxn Score for domain. Date filter = Last 3 months. Take the first company. Give link for this. Example - </a:t>
            </a:r>
            <a:r>
              <a:rPr lang="en-US" sz="1100" u="sng">
                <a:solidFill>
                  <a:schemeClr val="hlink"/>
                </a:solidFill>
                <a:latin typeface="Arial"/>
                <a:ea typeface="Arial"/>
                <a:cs typeface="Arial"/>
                <a:sym typeface="Arial"/>
                <a:hlinkClick r:id="rId2"/>
              </a:rPr>
              <a:t>https://tracxn.com/a/reports/pha7h0nBCNjCF2qydnJOJz0MpSxqp9UBL7o0z0SWWEg/Vlocity%20-%20Company%20Report</a:t>
            </a:r>
            <a:endParaRPr/>
          </a:p>
          <a:p>
            <a:pPr indent="-317500" lvl="0" marL="457200" rtl="0" algn="l">
              <a:spcBef>
                <a:spcPts val="0"/>
              </a:spcBef>
              <a:spcAft>
                <a:spcPts val="0"/>
              </a:spcAft>
              <a:buSzPts val="1400"/>
              <a:buChar char="●"/>
            </a:pPr>
            <a:r>
              <a:t/>
            </a:r>
            <a:endParaRPr/>
          </a:p>
        </p:txBody>
      </p:sp>
      <p:sp>
        <p:nvSpPr>
          <p:cNvPr id="957" name="Google Shape;957;g99a143ee16_1_13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g99a143ee16_1_14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5" name="Google Shape;975;g99a143ee16_1_1416:notes"/>
          <p:cNvSpPr txBox="1"/>
          <p:nvPr>
            <p:ph idx="1" type="body"/>
          </p:nvPr>
        </p:nvSpPr>
        <p:spPr>
          <a:xfrm>
            <a:off x="685800" y="4400550"/>
            <a:ext cx="5486400" cy="36009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Show recent three reports for each category</a:t>
            </a:r>
            <a:endParaRPr/>
          </a:p>
        </p:txBody>
      </p:sp>
      <p:sp>
        <p:nvSpPr>
          <p:cNvPr id="976" name="Google Shape;976;g99a143ee16_1_14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220b3007f2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220b3007f2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3220b3007f2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99a143ee16_1_1572:notes"/>
          <p:cNvSpPr/>
          <p:nvPr>
            <p:ph idx="2" type="sldImg"/>
          </p:nvPr>
        </p:nvSpPr>
        <p:spPr>
          <a:xfrm>
            <a:off x="-51441" y="711200"/>
            <a:ext cx="32682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4" name="Google Shape;1014;g99a143ee16_1_1572: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396"/>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SLIDES_API626185602_72:notes"/>
          <p:cNvSpPr/>
          <p:nvPr>
            <p:ph idx="2" type="sldImg"/>
          </p:nvPr>
        </p:nvSpPr>
        <p:spPr>
          <a:xfrm>
            <a:off x="-101787"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SLIDES_API626185602_72:notes"/>
          <p:cNvSpPr txBox="1"/>
          <p:nvPr>
            <p:ph idx="1" type="body"/>
          </p:nvPr>
        </p:nvSpPr>
        <p:spPr>
          <a:xfrm>
            <a:off x="3218860" y="711199"/>
            <a:ext cx="3519900" cy="797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396"/>
              <a:buFont typeface="Calibri"/>
              <a:buNone/>
            </a:pPr>
            <a:r>
              <a:t/>
            </a:r>
            <a:endParaRPr/>
          </a:p>
        </p:txBody>
      </p:sp>
      <p:sp>
        <p:nvSpPr>
          <p:cNvPr id="366" name="Google Shape;366;SLIDES_API626185602_72:notes"/>
          <p:cNvSpPr txBox="1"/>
          <p:nvPr>
            <p:ph idx="12" type="sldNum"/>
          </p:nvPr>
        </p:nvSpPr>
        <p:spPr>
          <a:xfrm>
            <a:off x="3884303" y="8684684"/>
            <a:ext cx="2972700" cy="4593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b7dc8659ee_1_0: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b7dc8659ee_1_0: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Add in one box</a:t>
            </a:r>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b7dc8659ee_1_206: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gb7dc8659ee_1_206: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Add Legend for Totals</a:t>
            </a:r>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b75abce723_0_161: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b75abce723_0_161: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Confine to 4 Slides</a:t>
            </a:r>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SLIDES_API587716684_0:notes"/>
          <p:cNvSpPr/>
          <p:nvPr>
            <p:ph idx="2" type="sldImg"/>
          </p:nvPr>
        </p:nvSpPr>
        <p:spPr>
          <a:xfrm>
            <a:off x="10945" y="711200"/>
            <a:ext cx="3267000" cy="3555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SLIDES_API587716684_0:notes"/>
          <p:cNvSpPr txBox="1"/>
          <p:nvPr>
            <p:ph idx="1" type="body"/>
          </p:nvPr>
        </p:nvSpPr>
        <p:spPr>
          <a:xfrm>
            <a:off x="3338158" y="304800"/>
            <a:ext cx="3519900" cy="3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96"/>
              <a:buFont typeface="Arial"/>
              <a:buNone/>
            </a:pPr>
            <a:r>
              <a:rPr lang="en-US">
                <a:solidFill>
                  <a:srgbClr val="000000"/>
                </a:solidFill>
              </a:rPr>
              <a:t>Confine to 4 Slides</a:t>
            </a:r>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p:cSld name="1_Only_Title_Main">
    <p:spTree>
      <p:nvGrpSpPr>
        <p:cNvPr id="19" name="Shape 19"/>
        <p:cNvGrpSpPr/>
        <p:nvPr/>
      </p:nvGrpSpPr>
      <p:grpSpPr>
        <a:xfrm>
          <a:off x="0" y="0"/>
          <a:ext cx="0" cy="0"/>
          <a:chOff x="0" y="0"/>
          <a:chExt cx="0" cy="0"/>
        </a:xfrm>
      </p:grpSpPr>
      <p:sp>
        <p:nvSpPr>
          <p:cNvPr id="20" name="Google Shape;20;p2"/>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1pPr>
            <a:lvl2pPr indent="0" lvl="1"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2pPr>
            <a:lvl3pPr indent="0" lvl="2"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3pPr>
            <a:lvl4pPr indent="0" lvl="3"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4pPr>
            <a:lvl5pPr indent="0" lvl="4"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5pPr>
            <a:lvl6pPr indent="0" lvl="5"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6pPr>
            <a:lvl7pPr indent="0" lvl="6"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7pPr>
            <a:lvl8pPr indent="0" lvl="7"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8pPr>
            <a:lvl9pPr indent="0" lvl="8"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9" name="Google Shape;5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0" name="Shape 60"/>
        <p:cNvGrpSpPr/>
        <p:nvPr/>
      </p:nvGrpSpPr>
      <p:grpSpPr>
        <a:xfrm>
          <a:off x="0" y="0"/>
          <a:ext cx="0" cy="0"/>
          <a:chOff x="0" y="0"/>
          <a:chExt cx="0" cy="0"/>
        </a:xfrm>
      </p:grpSpPr>
      <p:sp>
        <p:nvSpPr>
          <p:cNvPr id="61" name="Google Shape;61;p13"/>
          <p:cNvSpPr txBox="1"/>
          <p:nvPr>
            <p:ph type="title"/>
          </p:nvPr>
        </p:nvSpPr>
        <p:spPr>
          <a:xfrm>
            <a:off x="415600" y="740800"/>
            <a:ext cx="3744000" cy="1007700"/>
          </a:xfrm>
          <a:prstGeom prst="rect">
            <a:avLst/>
          </a:prstGeom>
        </p:spPr>
        <p:txBody>
          <a:bodyPr anchorCtr="0" anchor="b" bIns="121900" lIns="121900" spcFirstLastPara="1" rIns="121900" wrap="square" tIns="12190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62" name="Google Shape;62;p13"/>
          <p:cNvSpPr txBox="1"/>
          <p:nvPr>
            <p:ph idx="1" type="body"/>
          </p:nvPr>
        </p:nvSpPr>
        <p:spPr>
          <a:xfrm>
            <a:off x="415600" y="1852800"/>
            <a:ext cx="3744000" cy="42393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63" name="Google Shape;63;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4" name="Shape 64"/>
        <p:cNvGrpSpPr/>
        <p:nvPr/>
      </p:nvGrpSpPr>
      <p:grpSpPr>
        <a:xfrm>
          <a:off x="0" y="0"/>
          <a:ext cx="0" cy="0"/>
          <a:chOff x="0" y="0"/>
          <a:chExt cx="0" cy="0"/>
        </a:xfrm>
      </p:grpSpPr>
      <p:sp>
        <p:nvSpPr>
          <p:cNvPr id="65" name="Google Shape;65;p14"/>
          <p:cNvSpPr txBox="1"/>
          <p:nvPr>
            <p:ph type="title"/>
          </p:nvPr>
        </p:nvSpPr>
        <p:spPr>
          <a:xfrm>
            <a:off x="653667" y="600200"/>
            <a:ext cx="8490300" cy="54543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66" name="Google Shape;66;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7" name="Shape 67"/>
        <p:cNvGrpSpPr/>
        <p:nvPr/>
      </p:nvGrpSpPr>
      <p:grpSpPr>
        <a:xfrm>
          <a:off x="0" y="0"/>
          <a:ext cx="0" cy="0"/>
          <a:chOff x="0" y="0"/>
          <a:chExt cx="0" cy="0"/>
        </a:xfrm>
      </p:grpSpPr>
      <p:sp>
        <p:nvSpPr>
          <p:cNvPr id="68" name="Google Shape;68;p15"/>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p15"/>
          <p:cNvSpPr txBox="1"/>
          <p:nvPr>
            <p:ph type="title"/>
          </p:nvPr>
        </p:nvSpPr>
        <p:spPr>
          <a:xfrm>
            <a:off x="354000" y="1644233"/>
            <a:ext cx="5393700" cy="19764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5600"/>
              <a:buNone/>
              <a:defRPr sz="5600"/>
            </a:lvl1pPr>
            <a:lvl2pPr lvl="1" rtl="0" algn="ctr">
              <a:spcBef>
                <a:spcPts val="0"/>
              </a:spcBef>
              <a:spcAft>
                <a:spcPts val="0"/>
              </a:spcAft>
              <a:buSzPts val="5600"/>
              <a:buNone/>
              <a:defRPr sz="5600"/>
            </a:lvl2pPr>
            <a:lvl3pPr lvl="2" rtl="0" algn="ctr">
              <a:spcBef>
                <a:spcPts val="0"/>
              </a:spcBef>
              <a:spcAft>
                <a:spcPts val="0"/>
              </a:spcAft>
              <a:buSzPts val="5600"/>
              <a:buNone/>
              <a:defRPr sz="5600"/>
            </a:lvl3pPr>
            <a:lvl4pPr lvl="3" rtl="0" algn="ctr">
              <a:spcBef>
                <a:spcPts val="0"/>
              </a:spcBef>
              <a:spcAft>
                <a:spcPts val="0"/>
              </a:spcAft>
              <a:buSzPts val="5600"/>
              <a:buNone/>
              <a:defRPr sz="5600"/>
            </a:lvl4pPr>
            <a:lvl5pPr lvl="4" rtl="0" algn="ctr">
              <a:spcBef>
                <a:spcPts val="0"/>
              </a:spcBef>
              <a:spcAft>
                <a:spcPts val="0"/>
              </a:spcAft>
              <a:buSzPts val="5600"/>
              <a:buNone/>
              <a:defRPr sz="5600"/>
            </a:lvl5pPr>
            <a:lvl6pPr lvl="5" rtl="0" algn="ctr">
              <a:spcBef>
                <a:spcPts val="0"/>
              </a:spcBef>
              <a:spcAft>
                <a:spcPts val="0"/>
              </a:spcAft>
              <a:buSzPts val="5600"/>
              <a:buNone/>
              <a:defRPr sz="5600"/>
            </a:lvl6pPr>
            <a:lvl7pPr lvl="6" rtl="0" algn="ctr">
              <a:spcBef>
                <a:spcPts val="0"/>
              </a:spcBef>
              <a:spcAft>
                <a:spcPts val="0"/>
              </a:spcAft>
              <a:buSzPts val="5600"/>
              <a:buNone/>
              <a:defRPr sz="5600"/>
            </a:lvl7pPr>
            <a:lvl8pPr lvl="7" rtl="0" algn="ctr">
              <a:spcBef>
                <a:spcPts val="0"/>
              </a:spcBef>
              <a:spcAft>
                <a:spcPts val="0"/>
              </a:spcAft>
              <a:buSzPts val="5600"/>
              <a:buNone/>
              <a:defRPr sz="5600"/>
            </a:lvl8pPr>
            <a:lvl9pPr lvl="8" rtl="0" algn="ctr">
              <a:spcBef>
                <a:spcPts val="0"/>
              </a:spcBef>
              <a:spcAft>
                <a:spcPts val="0"/>
              </a:spcAft>
              <a:buSzPts val="5600"/>
              <a:buNone/>
              <a:defRPr sz="5600"/>
            </a:lvl9pPr>
          </a:lstStyle>
          <a:p/>
        </p:txBody>
      </p:sp>
      <p:sp>
        <p:nvSpPr>
          <p:cNvPr id="70" name="Google Shape;70;p15"/>
          <p:cNvSpPr txBox="1"/>
          <p:nvPr>
            <p:ph idx="1" type="subTitle"/>
          </p:nvPr>
        </p:nvSpPr>
        <p:spPr>
          <a:xfrm>
            <a:off x="354000" y="3737433"/>
            <a:ext cx="5393700" cy="16467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5"/>
          <p:cNvSpPr txBox="1"/>
          <p:nvPr>
            <p:ph idx="2" type="body"/>
          </p:nvPr>
        </p:nvSpPr>
        <p:spPr>
          <a:xfrm>
            <a:off x="6586000" y="965433"/>
            <a:ext cx="5115900" cy="4926900"/>
          </a:xfrm>
          <a:prstGeom prst="rect">
            <a:avLst/>
          </a:prstGeom>
        </p:spPr>
        <p:txBody>
          <a:bodyPr anchorCtr="0" anchor="ctr" bIns="121900" lIns="121900" spcFirstLastPara="1" rIns="121900" wrap="square" tIns="12190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72" name="Google Shape;72;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3" name="Shape 73"/>
        <p:cNvGrpSpPr/>
        <p:nvPr/>
      </p:nvGrpSpPr>
      <p:grpSpPr>
        <a:xfrm>
          <a:off x="0" y="0"/>
          <a:ext cx="0" cy="0"/>
          <a:chOff x="0" y="0"/>
          <a:chExt cx="0" cy="0"/>
        </a:xfrm>
      </p:grpSpPr>
      <p:sp>
        <p:nvSpPr>
          <p:cNvPr id="74" name="Google Shape;74;p16"/>
          <p:cNvSpPr txBox="1"/>
          <p:nvPr>
            <p:ph idx="1" type="body"/>
          </p:nvPr>
        </p:nvSpPr>
        <p:spPr>
          <a:xfrm>
            <a:off x="415600" y="5640767"/>
            <a:ext cx="7998300" cy="806700"/>
          </a:xfrm>
          <a:prstGeom prst="rect">
            <a:avLst/>
          </a:prstGeom>
        </p:spPr>
        <p:txBody>
          <a:bodyPr anchorCtr="0" anchor="ctr" bIns="121900" lIns="121900" spcFirstLastPara="1" rIns="121900" wrap="square" tIns="121900">
            <a:noAutofit/>
          </a:bodyPr>
          <a:lstStyle>
            <a:lvl1pPr indent="-228600" lvl="0" marL="457200" rtl="0">
              <a:lnSpc>
                <a:spcPct val="100000"/>
              </a:lnSpc>
              <a:spcBef>
                <a:spcPts val="0"/>
              </a:spcBef>
              <a:spcAft>
                <a:spcPts val="0"/>
              </a:spcAft>
              <a:buSzPts val="2400"/>
              <a:buNone/>
              <a:defRPr/>
            </a:lvl1pPr>
          </a:lstStyle>
          <a:p/>
        </p:txBody>
      </p:sp>
      <p:sp>
        <p:nvSpPr>
          <p:cNvPr id="75" name="Google Shape;75;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6" name="Shape 76"/>
        <p:cNvGrpSpPr/>
        <p:nvPr/>
      </p:nvGrpSpPr>
      <p:grpSpPr>
        <a:xfrm>
          <a:off x="0" y="0"/>
          <a:ext cx="0" cy="0"/>
          <a:chOff x="0" y="0"/>
          <a:chExt cx="0" cy="0"/>
        </a:xfrm>
      </p:grpSpPr>
      <p:sp>
        <p:nvSpPr>
          <p:cNvPr id="77" name="Google Shape;77;p17"/>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16000"/>
              <a:buNone/>
              <a:defRPr sz="16000"/>
            </a:lvl1pPr>
            <a:lvl2pPr lvl="1" rtl="0" algn="ctr">
              <a:spcBef>
                <a:spcPts val="0"/>
              </a:spcBef>
              <a:spcAft>
                <a:spcPts val="0"/>
              </a:spcAft>
              <a:buSzPts val="16000"/>
              <a:buNone/>
              <a:defRPr sz="16000"/>
            </a:lvl2pPr>
            <a:lvl3pPr lvl="2" rtl="0" algn="ctr">
              <a:spcBef>
                <a:spcPts val="0"/>
              </a:spcBef>
              <a:spcAft>
                <a:spcPts val="0"/>
              </a:spcAft>
              <a:buSzPts val="16000"/>
              <a:buNone/>
              <a:defRPr sz="16000"/>
            </a:lvl3pPr>
            <a:lvl4pPr lvl="3" rtl="0" algn="ctr">
              <a:spcBef>
                <a:spcPts val="0"/>
              </a:spcBef>
              <a:spcAft>
                <a:spcPts val="0"/>
              </a:spcAft>
              <a:buSzPts val="16000"/>
              <a:buNone/>
              <a:defRPr sz="16000"/>
            </a:lvl4pPr>
            <a:lvl5pPr lvl="4" rtl="0" algn="ctr">
              <a:spcBef>
                <a:spcPts val="0"/>
              </a:spcBef>
              <a:spcAft>
                <a:spcPts val="0"/>
              </a:spcAft>
              <a:buSzPts val="16000"/>
              <a:buNone/>
              <a:defRPr sz="16000"/>
            </a:lvl5pPr>
            <a:lvl6pPr lvl="5" rtl="0" algn="ctr">
              <a:spcBef>
                <a:spcPts val="0"/>
              </a:spcBef>
              <a:spcAft>
                <a:spcPts val="0"/>
              </a:spcAft>
              <a:buSzPts val="16000"/>
              <a:buNone/>
              <a:defRPr sz="16000"/>
            </a:lvl6pPr>
            <a:lvl7pPr lvl="6" rtl="0" algn="ctr">
              <a:spcBef>
                <a:spcPts val="0"/>
              </a:spcBef>
              <a:spcAft>
                <a:spcPts val="0"/>
              </a:spcAft>
              <a:buSzPts val="16000"/>
              <a:buNone/>
              <a:defRPr sz="16000"/>
            </a:lvl7pPr>
            <a:lvl8pPr lvl="7" rtl="0" algn="ctr">
              <a:spcBef>
                <a:spcPts val="0"/>
              </a:spcBef>
              <a:spcAft>
                <a:spcPts val="0"/>
              </a:spcAft>
              <a:buSzPts val="16000"/>
              <a:buNone/>
              <a:defRPr sz="16000"/>
            </a:lvl8pPr>
            <a:lvl9pPr lvl="8" rtl="0" algn="ctr">
              <a:spcBef>
                <a:spcPts val="0"/>
              </a:spcBef>
              <a:spcAft>
                <a:spcPts val="0"/>
              </a:spcAft>
              <a:buSzPts val="16000"/>
              <a:buNone/>
              <a:defRPr sz="16000"/>
            </a:lvl9pPr>
          </a:lstStyle>
          <a:p>
            <a:r>
              <a:t>xx%</a:t>
            </a:r>
          </a:p>
        </p:txBody>
      </p:sp>
      <p:sp>
        <p:nvSpPr>
          <p:cNvPr id="78" name="Google Shape;78;p17"/>
          <p:cNvSpPr txBox="1"/>
          <p:nvPr>
            <p:ph idx="1" type="body"/>
          </p:nvPr>
        </p:nvSpPr>
        <p:spPr>
          <a:xfrm>
            <a:off x="415600" y="4202967"/>
            <a:ext cx="11360700" cy="1734300"/>
          </a:xfrm>
          <a:prstGeom prst="rect">
            <a:avLst/>
          </a:prstGeom>
        </p:spPr>
        <p:txBody>
          <a:bodyPr anchorCtr="0" anchor="t" bIns="121900" lIns="121900" spcFirstLastPara="1" rIns="121900" wrap="square" tIns="121900">
            <a:noAutofit/>
          </a:bodyPr>
          <a:lstStyle>
            <a:lvl1pPr indent="-381000" lvl="0" marL="457200" rtl="0" algn="ctr">
              <a:spcBef>
                <a:spcPts val="0"/>
              </a:spcBef>
              <a:spcAft>
                <a:spcPts val="0"/>
              </a:spcAft>
              <a:buSzPts val="2400"/>
              <a:buChar char="●"/>
              <a:defRPr/>
            </a:lvl1pPr>
            <a:lvl2pPr indent="-349250" lvl="1" marL="914400" rtl="0" algn="ctr">
              <a:spcBef>
                <a:spcPts val="2100"/>
              </a:spcBef>
              <a:spcAft>
                <a:spcPts val="0"/>
              </a:spcAft>
              <a:buSzPts val="1900"/>
              <a:buChar char="○"/>
              <a:defRPr/>
            </a:lvl2pPr>
            <a:lvl3pPr indent="-349250" lvl="2" marL="1371600" rtl="0" algn="ctr">
              <a:spcBef>
                <a:spcPts val="2100"/>
              </a:spcBef>
              <a:spcAft>
                <a:spcPts val="0"/>
              </a:spcAft>
              <a:buSzPts val="1900"/>
              <a:buChar char="■"/>
              <a:defRPr/>
            </a:lvl3pPr>
            <a:lvl4pPr indent="-349250" lvl="3" marL="1828800" rtl="0" algn="ctr">
              <a:spcBef>
                <a:spcPts val="2100"/>
              </a:spcBef>
              <a:spcAft>
                <a:spcPts val="0"/>
              </a:spcAft>
              <a:buSzPts val="1900"/>
              <a:buChar char="●"/>
              <a:defRPr/>
            </a:lvl4pPr>
            <a:lvl5pPr indent="-349250" lvl="4" marL="2286000" rtl="0" algn="ctr">
              <a:spcBef>
                <a:spcPts val="2100"/>
              </a:spcBef>
              <a:spcAft>
                <a:spcPts val="0"/>
              </a:spcAft>
              <a:buSzPts val="1900"/>
              <a:buChar char="○"/>
              <a:defRPr/>
            </a:lvl5pPr>
            <a:lvl6pPr indent="-349250" lvl="5" marL="2743200" rtl="0" algn="ctr">
              <a:spcBef>
                <a:spcPts val="2100"/>
              </a:spcBef>
              <a:spcAft>
                <a:spcPts val="0"/>
              </a:spcAft>
              <a:buSzPts val="1900"/>
              <a:buChar char="■"/>
              <a:defRPr/>
            </a:lvl6pPr>
            <a:lvl7pPr indent="-349250" lvl="6" marL="3200400" rtl="0" algn="ctr">
              <a:spcBef>
                <a:spcPts val="2100"/>
              </a:spcBef>
              <a:spcAft>
                <a:spcPts val="0"/>
              </a:spcAft>
              <a:buSzPts val="1900"/>
              <a:buChar char="●"/>
              <a:defRPr/>
            </a:lvl7pPr>
            <a:lvl8pPr indent="-349250" lvl="7" marL="3657600" rtl="0" algn="ctr">
              <a:spcBef>
                <a:spcPts val="2100"/>
              </a:spcBef>
              <a:spcAft>
                <a:spcPts val="0"/>
              </a:spcAft>
              <a:buSzPts val="1900"/>
              <a:buChar char="○"/>
              <a:defRPr/>
            </a:lvl8pPr>
            <a:lvl9pPr indent="-349250" lvl="8" marL="4114800" rtl="0" algn="ctr">
              <a:spcBef>
                <a:spcPts val="2100"/>
              </a:spcBef>
              <a:spcAft>
                <a:spcPts val="2100"/>
              </a:spcAft>
              <a:buSzPts val="1900"/>
              <a:buChar char="■"/>
              <a:defRPr/>
            </a:lvl9pPr>
          </a:lstStyle>
          <a:p/>
        </p:txBody>
      </p:sp>
      <p:sp>
        <p:nvSpPr>
          <p:cNvPr id="79" name="Google Shape;79;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over Page">
    <p:spTree>
      <p:nvGrpSpPr>
        <p:cNvPr id="89" name="Shape 89"/>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p:cSld name="1_Only_Title_Main">
    <p:spTree>
      <p:nvGrpSpPr>
        <p:cNvPr id="90" name="Shape 90"/>
        <p:cNvGrpSpPr/>
        <p:nvPr/>
      </p:nvGrpSpPr>
      <p:grpSpPr>
        <a:xfrm>
          <a:off x="0" y="0"/>
          <a:ext cx="0" cy="0"/>
          <a:chOff x="0" y="0"/>
          <a:chExt cx="0" cy="0"/>
        </a:xfrm>
      </p:grpSpPr>
      <p:sp>
        <p:nvSpPr>
          <p:cNvPr id="91" name="Google Shape;91;p21"/>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92" name="Google Shape;92;p21"/>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93" name="Google Shape;93;p21"/>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4" name="Google Shape;94;p21"/>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95" name="Google Shape;95;p21"/>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96" name="Google Shape;96;p21"/>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97" name="Google Shape;97;p21"/>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1">
  <p:cSld name="Cover Page_1">
    <p:spTree>
      <p:nvGrpSpPr>
        <p:cNvPr id="98" name="Shape 9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1">
  <p:cSld name="1_Only_Title_Main_1">
    <p:spTree>
      <p:nvGrpSpPr>
        <p:cNvPr id="21" name="Shape 21"/>
        <p:cNvGrpSpPr/>
        <p:nvPr/>
      </p:nvGrpSpPr>
      <p:grpSpPr>
        <a:xfrm>
          <a:off x="0" y="0"/>
          <a:ext cx="0" cy="0"/>
          <a:chOff x="0" y="0"/>
          <a:chExt cx="0" cy="0"/>
        </a:xfrm>
      </p:grpSpPr>
      <p:sp>
        <p:nvSpPr>
          <p:cNvPr id="22" name="Google Shape;22;p3"/>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23" name="Google Shape;23;p3"/>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4" name="Google Shape;24;p3"/>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3"/>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line">
  <p:cSld name="Double line">
    <p:spTree>
      <p:nvGrpSpPr>
        <p:cNvPr id="99" name="Shape 99"/>
        <p:cNvGrpSpPr/>
        <p:nvPr/>
      </p:nvGrpSpPr>
      <p:grpSpPr>
        <a:xfrm>
          <a:off x="0" y="0"/>
          <a:ext cx="0" cy="0"/>
          <a:chOff x="0" y="0"/>
          <a:chExt cx="0" cy="0"/>
        </a:xfrm>
      </p:grpSpPr>
      <p:sp>
        <p:nvSpPr>
          <p:cNvPr id="100" name="Google Shape;100;p23"/>
          <p:cNvSpPr txBox="1"/>
          <p:nvPr>
            <p:ph idx="1" type="body"/>
          </p:nvPr>
        </p:nvSpPr>
        <p:spPr>
          <a:xfrm>
            <a:off x="612809" y="1364197"/>
            <a:ext cx="10969200" cy="317100"/>
          </a:xfrm>
          <a:prstGeom prst="rect">
            <a:avLst/>
          </a:prstGeom>
          <a:noFill/>
          <a:ln>
            <a:noFill/>
          </a:ln>
        </p:spPr>
        <p:txBody>
          <a:bodyPr anchorCtr="0" anchor="t" bIns="45700" lIns="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01" name="Google Shape;101;p23"/>
          <p:cNvSpPr txBox="1"/>
          <p:nvPr>
            <p:ph type="title"/>
          </p:nvPr>
        </p:nvSpPr>
        <p:spPr>
          <a:xfrm>
            <a:off x="612810" y="428085"/>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02" name="Google Shape;102;p23"/>
          <p:cNvSpPr txBox="1"/>
          <p:nvPr>
            <p:ph idx="2"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1125"/>
              </a:spcBef>
              <a:spcAft>
                <a:spcPts val="0"/>
              </a:spcAft>
              <a:buSzPts val="900"/>
              <a:buNone/>
              <a:defRPr sz="900">
                <a:solidFill>
                  <a:srgbClr val="000000"/>
                </a:solidFill>
              </a:defRPr>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solidFill>
                  <a:srgbClr val="000000"/>
                </a:solidFill>
              </a:defRPr>
            </a:lvl5pPr>
            <a:lvl6pPr indent="-228600" lvl="5" marL="2743200" rtl="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rtl="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rtl="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rtl="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pic>
        <p:nvPicPr>
          <p:cNvPr id="103" name="Google Shape;103;p23"/>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04" name="Google Shape;104;p23"/>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05" name="Google Shape;105;p23"/>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06" name="Google Shape;106;p23"/>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United States Tech - Q4 2020</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07" name="Shape 10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pager _Dec-2017">
  <p:cSld name="1_One pager _Dec-2017">
    <p:spTree>
      <p:nvGrpSpPr>
        <p:cNvPr id="108" name="Shape 108"/>
        <p:cNvGrpSpPr/>
        <p:nvPr/>
      </p:nvGrpSpPr>
      <p:grpSpPr>
        <a:xfrm>
          <a:off x="0" y="0"/>
          <a:ext cx="0" cy="0"/>
          <a:chOff x="0" y="0"/>
          <a:chExt cx="0" cy="0"/>
        </a:xfrm>
      </p:grpSpPr>
      <p:sp>
        <p:nvSpPr>
          <p:cNvPr id="109" name="Google Shape;109;p25"/>
          <p:cNvSpPr txBox="1"/>
          <p:nvPr>
            <p:ph type="title"/>
          </p:nvPr>
        </p:nvSpPr>
        <p:spPr>
          <a:xfrm>
            <a:off x="2180313" y="220806"/>
            <a:ext cx="6660000" cy="600000"/>
          </a:xfrm>
          <a:prstGeom prst="rect">
            <a:avLst/>
          </a:prstGeom>
          <a:noFill/>
          <a:ln>
            <a:noFill/>
          </a:ln>
        </p:spPr>
        <p:txBody>
          <a:bodyPr anchorCtr="0" anchor="ctr" bIns="91425" lIns="9000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10" name="Google Shape;110;p25"/>
          <p:cNvSpPr txBox="1"/>
          <p:nvPr>
            <p:ph idx="1" type="body"/>
          </p:nvPr>
        </p:nvSpPr>
        <p:spPr>
          <a:xfrm>
            <a:off x="2180314" y="679328"/>
            <a:ext cx="6660000" cy="317100"/>
          </a:xfrm>
          <a:prstGeom prst="rect">
            <a:avLst/>
          </a:prstGeom>
          <a:noFill/>
          <a:ln>
            <a:noFill/>
          </a:ln>
        </p:spPr>
        <p:txBody>
          <a:bodyPr anchorCtr="0" anchor="t" bIns="91425" lIns="90000" spcFirstLastPara="1" rIns="91425" wrap="square" tIns="91425">
            <a:noAutofit/>
          </a:bodyPr>
          <a:lstStyle>
            <a:lvl1pPr indent="-228600" lvl="0" marL="457200" rtl="0" algn="l">
              <a:lnSpc>
                <a:spcPct val="100000"/>
              </a:lnSpc>
              <a:spcBef>
                <a:spcPts val="0"/>
              </a:spcBef>
              <a:spcAft>
                <a:spcPts val="0"/>
              </a:spcAft>
              <a:buSzPts val="1400"/>
              <a:buNone/>
              <a:defRPr i="0" sz="1400">
                <a:solidFill>
                  <a:schemeClr val="dk1"/>
                </a:solidFill>
              </a:defRPr>
            </a:lvl1pPr>
            <a:lvl2pPr indent="-228600" lvl="1" marL="914400" rtl="0" algn="l">
              <a:lnSpc>
                <a:spcPct val="100000"/>
              </a:lnSpc>
              <a:spcBef>
                <a:spcPts val="0"/>
              </a:spcBef>
              <a:spcAft>
                <a:spcPts val="0"/>
              </a:spcAft>
              <a:buSzPts val="1500"/>
              <a:buFont typeface="Calibri"/>
              <a:buNone/>
              <a:defRPr sz="1500"/>
            </a:lvl2pPr>
            <a:lvl3pPr indent="-228600" lvl="2" marL="1371600" rtl="0" algn="l">
              <a:lnSpc>
                <a:spcPct val="100000"/>
              </a:lnSpc>
              <a:spcBef>
                <a:spcPts val="0"/>
              </a:spcBef>
              <a:spcAft>
                <a:spcPts val="0"/>
              </a:spcAft>
              <a:buSzPts val="1500"/>
              <a:buFont typeface="Calibri"/>
              <a:buNone/>
              <a:defRPr sz="1500"/>
            </a:lvl3pPr>
            <a:lvl4pPr indent="-228600" lvl="3" marL="1828800" rtl="0" algn="l">
              <a:lnSpc>
                <a:spcPct val="100000"/>
              </a:lnSpc>
              <a:spcBef>
                <a:spcPts val="0"/>
              </a:spcBef>
              <a:spcAft>
                <a:spcPts val="0"/>
              </a:spcAft>
              <a:buSzPts val="1500"/>
              <a:buNone/>
              <a:defRPr sz="1500"/>
            </a:lvl4pPr>
            <a:lvl5pPr indent="-228600" lvl="4" marL="2286000" rtl="0" algn="l">
              <a:lnSpc>
                <a:spcPct val="100000"/>
              </a:lnSpc>
              <a:spcBef>
                <a:spcPts val="0"/>
              </a:spcBef>
              <a:spcAft>
                <a:spcPts val="0"/>
              </a:spcAft>
              <a:buSzPts val="1500"/>
              <a:buNone/>
              <a:defRPr sz="1500"/>
            </a:lvl5pPr>
            <a:lvl6pPr indent="-228600" lvl="5" marL="2743200" rtl="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rtl="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rtl="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rtl="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111" name="Google Shape;111;p25"/>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rtl="0" algn="l">
              <a:lnSpc>
                <a:spcPct val="100000"/>
              </a:lnSpc>
              <a:spcBef>
                <a:spcPts val="1125"/>
              </a:spcBef>
              <a:spcAft>
                <a:spcPts val="0"/>
              </a:spcAft>
              <a:buSzPts val="800"/>
              <a:buNone/>
              <a:defRPr sz="800">
                <a:solidFill>
                  <a:srgbClr val="7F7F7F"/>
                </a:solidFill>
              </a:defRPr>
            </a:lvl1pPr>
            <a:lvl2pPr indent="-342900" lvl="1" marL="914400" rtl="0" algn="l">
              <a:lnSpc>
                <a:spcPct val="100000"/>
              </a:lnSpc>
              <a:spcBef>
                <a:spcPts val="1150"/>
              </a:spcBef>
              <a:spcAft>
                <a:spcPts val="0"/>
              </a:spcAft>
              <a:buSzPts val="1800"/>
              <a:buFont typeface="Calibri"/>
              <a:buChar char="▪"/>
              <a:defRPr/>
            </a:lvl2pPr>
            <a:lvl3pPr indent="-342900" lvl="2" marL="1371600" rtl="0" algn="l">
              <a:lnSpc>
                <a:spcPct val="100000"/>
              </a:lnSpc>
              <a:spcBef>
                <a:spcPts val="1150"/>
              </a:spcBef>
              <a:spcAft>
                <a:spcPts val="0"/>
              </a:spcAft>
              <a:buSzPts val="1800"/>
              <a:buFont typeface="Calibri"/>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rtl="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rtl="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rtl="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112" name="Google Shape;112;p25"/>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3" name="Google Shape;113;p25"/>
          <p:cNvPicPr preferRelativeResize="0"/>
          <p:nvPr/>
        </p:nvPicPr>
        <p:blipFill rotWithShape="1">
          <a:blip r:embed="rId2">
            <a:alphaModFix/>
          </a:blip>
          <a:srcRect b="0" l="0" r="0" t="0"/>
          <a:stretch/>
        </p:blipFill>
        <p:spPr>
          <a:xfrm>
            <a:off x="10551215" y="6477671"/>
            <a:ext cx="1634435" cy="325523"/>
          </a:xfrm>
          <a:prstGeom prst="rect">
            <a:avLst/>
          </a:prstGeom>
          <a:noFill/>
          <a:ln>
            <a:noFill/>
          </a:ln>
        </p:spPr>
      </p:pic>
      <p:sp>
        <p:nvSpPr>
          <p:cNvPr id="114" name="Google Shape;114;p25"/>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15" name="Google Shape;115;p25"/>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spTree>
  </p:cSld>
  <p:clrMapOvr>
    <a:masterClrMapping/>
  </p:clrMapOvr>
  <p:extLst>
    <p:ext uri="{DCECCB84-F9BA-43D5-87BE-67443E8EF086}">
      <p15:sldGuideLst>
        <p15:guide id="1" orient="horz" pos="603">
          <p15:clr>
            <a:srgbClr val="FBAE40"/>
          </p15:clr>
        </p15:guide>
        <p15:guide id="2" pos="7293">
          <p15:clr>
            <a:srgbClr val="FBAE40"/>
          </p15:clr>
        </p15:guide>
        <p15:guide id="3" pos="381">
          <p15:clr>
            <a:srgbClr val="FBAE40"/>
          </p15:clr>
        </p15:guide>
        <p15:guide id="4" pos="384">
          <p15:clr>
            <a:srgbClr val="FBAE40"/>
          </p15:clr>
        </p15:guide>
        <p15:guide id="5" pos="61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Disclaimer 1">
  <p:cSld name="0_Disclaimer_1">
    <p:spTree>
      <p:nvGrpSpPr>
        <p:cNvPr id="116" name="Shape 116"/>
        <p:cNvGrpSpPr/>
        <p:nvPr/>
      </p:nvGrpSpPr>
      <p:grpSpPr>
        <a:xfrm>
          <a:off x="0" y="0"/>
          <a:ext cx="0" cy="0"/>
          <a:chOff x="0" y="0"/>
          <a:chExt cx="0" cy="0"/>
        </a:xfrm>
      </p:grpSpPr>
      <p:sp>
        <p:nvSpPr>
          <p:cNvPr id="117" name="Google Shape;117;p26"/>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1150"/>
              </a:spcBef>
              <a:spcAft>
                <a:spcPts val="0"/>
              </a:spcAft>
              <a:buSzPts val="2000"/>
              <a:buChar char="•"/>
              <a:defRPr sz="2000"/>
            </a:lvl1pPr>
            <a:lvl2pPr indent="-355600" lvl="1" marL="914400" rtl="0" algn="l">
              <a:lnSpc>
                <a:spcPct val="100000"/>
              </a:lnSpc>
              <a:spcBef>
                <a:spcPts val="1150"/>
              </a:spcBef>
              <a:spcAft>
                <a:spcPts val="0"/>
              </a:spcAft>
              <a:buSzPts val="2000"/>
              <a:buChar char="▪"/>
              <a:defRPr sz="2000"/>
            </a:lvl2pPr>
            <a:lvl3pPr indent="-355600" lvl="2" marL="1371600" rtl="0" algn="l">
              <a:lnSpc>
                <a:spcPct val="100000"/>
              </a:lnSpc>
              <a:spcBef>
                <a:spcPts val="1150"/>
              </a:spcBef>
              <a:spcAft>
                <a:spcPts val="0"/>
              </a:spcAft>
              <a:buSzPts val="2000"/>
              <a:buChar char="»"/>
              <a:defRPr sz="2000"/>
            </a:lvl3pPr>
            <a:lvl4pPr indent="-355600" lvl="3" marL="1828800" rtl="0" algn="l">
              <a:lnSpc>
                <a:spcPct val="100000"/>
              </a:lnSpc>
              <a:spcBef>
                <a:spcPts val="1150"/>
              </a:spcBef>
              <a:spcAft>
                <a:spcPts val="0"/>
              </a:spcAft>
              <a:buSzPts val="2000"/>
              <a:buChar char="–"/>
              <a:defRPr sz="2000"/>
            </a:lvl4pPr>
            <a:lvl5pPr indent="-355600" lvl="4" marL="2286000" rtl="0" algn="l">
              <a:lnSpc>
                <a:spcPct val="100000"/>
              </a:lnSpc>
              <a:spcBef>
                <a:spcPts val="1150"/>
              </a:spcBef>
              <a:spcAft>
                <a:spcPts val="0"/>
              </a:spcAft>
              <a:buSzPts val="2000"/>
              <a:buChar char="»"/>
              <a:defRPr sz="2000"/>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18" name="Google Shape;118;p26"/>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pic>
        <p:nvPicPr>
          <p:cNvPr id="119" name="Google Shape;119;p26"/>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20" name="Google Shape;120;p26"/>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1" name="Google Shape;121;p26"/>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22" name="Google Shape;122;p26"/>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Double line">
  <p:cSld name="Gray Double line">
    <p:spTree>
      <p:nvGrpSpPr>
        <p:cNvPr id="123" name="Shape 123"/>
        <p:cNvGrpSpPr/>
        <p:nvPr/>
      </p:nvGrpSpPr>
      <p:grpSpPr>
        <a:xfrm>
          <a:off x="0" y="0"/>
          <a:ext cx="0" cy="0"/>
          <a:chOff x="0" y="0"/>
          <a:chExt cx="0" cy="0"/>
        </a:xfrm>
      </p:grpSpPr>
      <p:sp>
        <p:nvSpPr>
          <p:cNvPr id="124" name="Google Shape;124;p27"/>
          <p:cNvSpPr/>
          <p:nvPr/>
        </p:nvSpPr>
        <p:spPr>
          <a:xfrm>
            <a:off x="0" y="168811"/>
            <a:ext cx="12192000" cy="18252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 name="Google Shape;125;p27"/>
          <p:cNvSpPr txBox="1"/>
          <p:nvPr>
            <p:ph type="title"/>
          </p:nvPr>
        </p:nvSpPr>
        <p:spPr>
          <a:xfrm>
            <a:off x="1143000" y="349625"/>
            <a:ext cx="7759800" cy="822900"/>
          </a:xfrm>
          <a:prstGeom prst="rect">
            <a:avLst/>
          </a:prstGeom>
          <a:noFill/>
          <a:ln>
            <a:noFill/>
          </a:ln>
        </p:spPr>
        <p:txBody>
          <a:bodyPr anchorCtr="0" anchor="ctr" bIns="91425" lIns="0" spcFirstLastPara="1" rIns="91425" wrap="square" tIns="91425">
            <a:noAutofit/>
          </a:bodyPr>
          <a:lstStyle>
            <a:lvl1pPr lvl="0" marR="0" rtl="0" algn="l">
              <a:lnSpc>
                <a:spcPct val="9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26" name="Google Shape;126;p27"/>
          <p:cNvSpPr txBox="1"/>
          <p:nvPr>
            <p:ph idx="1"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1125"/>
              </a:spcBef>
              <a:spcAft>
                <a:spcPts val="0"/>
              </a:spcAft>
              <a:buSzPts val="900"/>
              <a:buNone/>
              <a:defRPr sz="900"/>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lvl5pPr>
            <a:lvl6pPr indent="-228600" lvl="5" marL="27432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6pPr>
            <a:lvl7pPr indent="-228600" lvl="6" marL="32004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7pPr>
            <a:lvl8pPr indent="-228600" lvl="7" marL="36576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8pPr>
            <a:lvl9pPr indent="-228600" lvl="8" marL="41148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9pPr>
          </a:lstStyle>
          <a:p/>
        </p:txBody>
      </p:sp>
      <p:sp>
        <p:nvSpPr>
          <p:cNvPr id="127" name="Google Shape;127;p27"/>
          <p:cNvSpPr/>
          <p:nvPr/>
        </p:nvSpPr>
        <p:spPr>
          <a:xfrm>
            <a:off x="1" y="332103"/>
            <a:ext cx="1005900" cy="876300"/>
          </a:xfrm>
          <a:prstGeom prst="homePlate">
            <a:avLst>
              <a:gd fmla="val 27332" name="adj"/>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4000" u="none" cap="none" strike="noStrike">
              <a:solidFill>
                <a:schemeClr val="lt1"/>
              </a:solidFill>
              <a:latin typeface="Calibri"/>
              <a:ea typeface="Calibri"/>
              <a:cs typeface="Calibri"/>
              <a:sym typeface="Calibri"/>
            </a:endParaRPr>
          </a:p>
        </p:txBody>
      </p:sp>
      <p:pic>
        <p:nvPicPr>
          <p:cNvPr id="128" name="Google Shape;128;p27"/>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29" name="Google Shape;129;p27"/>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0" name="Google Shape;130;p27"/>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31" name="Google Shape;131;p27"/>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claimer 1">
  <p:cSld name="1_Disclaimer_1">
    <p:spTree>
      <p:nvGrpSpPr>
        <p:cNvPr id="132" name="Shape 132"/>
        <p:cNvGrpSpPr/>
        <p:nvPr/>
      </p:nvGrpSpPr>
      <p:grpSpPr>
        <a:xfrm>
          <a:off x="0" y="0"/>
          <a:ext cx="0" cy="0"/>
          <a:chOff x="0" y="0"/>
          <a:chExt cx="0" cy="0"/>
        </a:xfrm>
      </p:grpSpPr>
      <p:sp>
        <p:nvSpPr>
          <p:cNvPr id="133" name="Google Shape;133;p28"/>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1150"/>
              </a:spcBef>
              <a:spcAft>
                <a:spcPts val="0"/>
              </a:spcAft>
              <a:buSzPts val="2000"/>
              <a:buChar char="•"/>
              <a:defRPr sz="2000"/>
            </a:lvl1pPr>
            <a:lvl2pPr indent="-355600" lvl="1" marL="914400" rtl="0" algn="l">
              <a:lnSpc>
                <a:spcPct val="100000"/>
              </a:lnSpc>
              <a:spcBef>
                <a:spcPts val="1150"/>
              </a:spcBef>
              <a:spcAft>
                <a:spcPts val="0"/>
              </a:spcAft>
              <a:buSzPts val="2000"/>
              <a:buChar char="▪"/>
              <a:defRPr sz="2000"/>
            </a:lvl2pPr>
            <a:lvl3pPr indent="-355600" lvl="2" marL="1371600" rtl="0" algn="l">
              <a:lnSpc>
                <a:spcPct val="100000"/>
              </a:lnSpc>
              <a:spcBef>
                <a:spcPts val="1150"/>
              </a:spcBef>
              <a:spcAft>
                <a:spcPts val="0"/>
              </a:spcAft>
              <a:buSzPts val="2000"/>
              <a:buChar char="»"/>
              <a:defRPr sz="2000"/>
            </a:lvl3pPr>
            <a:lvl4pPr indent="-355600" lvl="3" marL="1828800" rtl="0" algn="l">
              <a:lnSpc>
                <a:spcPct val="100000"/>
              </a:lnSpc>
              <a:spcBef>
                <a:spcPts val="1150"/>
              </a:spcBef>
              <a:spcAft>
                <a:spcPts val="0"/>
              </a:spcAft>
              <a:buSzPts val="2000"/>
              <a:buChar char="–"/>
              <a:defRPr sz="2000"/>
            </a:lvl4pPr>
            <a:lvl5pPr indent="-355600" lvl="4" marL="2286000" rtl="0" algn="l">
              <a:lnSpc>
                <a:spcPct val="100000"/>
              </a:lnSpc>
              <a:spcBef>
                <a:spcPts val="1150"/>
              </a:spcBef>
              <a:spcAft>
                <a:spcPts val="0"/>
              </a:spcAft>
              <a:buSzPts val="2000"/>
              <a:buChar char="»"/>
              <a:defRPr sz="2000"/>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34" name="Google Shape;134;p28"/>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35" name="Google Shape;135;p28"/>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rtl="0" algn="l">
              <a:lnSpc>
                <a:spcPct val="100000"/>
              </a:lnSpc>
              <a:spcBef>
                <a:spcPts val="1125"/>
              </a:spcBef>
              <a:spcAft>
                <a:spcPts val="0"/>
              </a:spcAft>
              <a:buSzPts val="900"/>
              <a:buNone/>
              <a:defRPr sz="900">
                <a:solidFill>
                  <a:srgbClr val="7F7F7F"/>
                </a:solidFill>
              </a:defRPr>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solidFill>
                  <a:srgbClr val="000000"/>
                </a:solidFill>
              </a:defRPr>
            </a:lvl5pPr>
            <a:lvl6pPr indent="-228600" lvl="5" marL="2743200" rtl="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rtl="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rtl="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rtl="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sp>
        <p:nvSpPr>
          <p:cNvPr id="136" name="Google Shape;136;p28"/>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37" name="Google Shape;137;p28"/>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box New Format &quot;*&quot;">
  <p:cSld name="Bluebox New Format &quot;*&quot;">
    <p:spTree>
      <p:nvGrpSpPr>
        <p:cNvPr id="138" name="Shape 138"/>
        <p:cNvGrpSpPr/>
        <p:nvPr/>
      </p:nvGrpSpPr>
      <p:grpSpPr>
        <a:xfrm>
          <a:off x="0" y="0"/>
          <a:ext cx="0" cy="0"/>
          <a:chOff x="0" y="0"/>
          <a:chExt cx="0" cy="0"/>
        </a:xfrm>
      </p:grpSpPr>
      <p:sp>
        <p:nvSpPr>
          <p:cNvPr id="139" name="Google Shape;139;p29"/>
          <p:cNvSpPr/>
          <p:nvPr/>
        </p:nvSpPr>
        <p:spPr>
          <a:xfrm>
            <a:off x="0" y="6814679"/>
            <a:ext cx="121905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140" name="Google Shape;140;p29"/>
          <p:cNvSpPr/>
          <p:nvPr/>
        </p:nvSpPr>
        <p:spPr>
          <a:xfrm>
            <a:off x="-192" y="-2958"/>
            <a:ext cx="121905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141" name="Google Shape;141;p29"/>
          <p:cNvSpPr/>
          <p:nvPr/>
        </p:nvSpPr>
        <p:spPr>
          <a:xfrm>
            <a:off x="0" y="101386"/>
            <a:ext cx="12190500" cy="443100"/>
          </a:xfrm>
          <a:prstGeom prst="rect">
            <a:avLst/>
          </a:prstGeom>
          <a:solidFill>
            <a:srgbClr val="074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Cambria"/>
              <a:ea typeface="Cambria"/>
              <a:cs typeface="Cambria"/>
              <a:sym typeface="Cambria"/>
            </a:endParaRPr>
          </a:p>
        </p:txBody>
      </p:sp>
      <p:sp>
        <p:nvSpPr>
          <p:cNvPr id="142" name="Google Shape;142;p29"/>
          <p:cNvSpPr txBox="1"/>
          <p:nvPr>
            <p:ph type="title"/>
          </p:nvPr>
        </p:nvSpPr>
        <p:spPr>
          <a:xfrm>
            <a:off x="0" y="88197"/>
            <a:ext cx="10076100" cy="442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None/>
              <a:defRPr b="1" sz="2800">
                <a:solidFill>
                  <a:schemeClr val="lt1"/>
                </a:solidFill>
                <a:latin typeface="Calibri"/>
                <a:ea typeface="Calibri"/>
                <a:cs typeface="Calibri"/>
                <a:sym typeface="Calibri"/>
              </a:defRPr>
            </a:lvl1pPr>
            <a:lvl2pPr lvl="1" rtl="0" algn="l">
              <a:spcBef>
                <a:spcPts val="0"/>
              </a:spcBef>
              <a:spcAft>
                <a:spcPts val="0"/>
              </a:spcAft>
              <a:buSzPts val="1800"/>
              <a:buNone/>
              <a:defRPr/>
            </a:lvl2pPr>
            <a:lvl3pPr lvl="2" rtl="0" algn="l">
              <a:spcBef>
                <a:spcPts val="0"/>
              </a:spcBef>
              <a:spcAft>
                <a:spcPts val="0"/>
              </a:spcAft>
              <a:buSzPts val="1800"/>
              <a:buNone/>
              <a:defRPr/>
            </a:lvl3pPr>
            <a:lvl4pPr lvl="3" rtl="0" algn="l">
              <a:spcBef>
                <a:spcPts val="0"/>
              </a:spcBef>
              <a:spcAft>
                <a:spcPts val="0"/>
              </a:spcAft>
              <a:buSzPts val="1800"/>
              <a:buNone/>
              <a:defRPr/>
            </a:lvl4pPr>
            <a:lvl5pPr lvl="4" rtl="0" algn="l">
              <a:spcBef>
                <a:spcPts val="0"/>
              </a:spcBef>
              <a:spcAft>
                <a:spcPts val="0"/>
              </a:spcAft>
              <a:buSzPts val="1800"/>
              <a:buNone/>
              <a:defRPr/>
            </a:lvl5pPr>
            <a:lvl6pPr lvl="5" rtl="0" algn="l">
              <a:spcBef>
                <a:spcPts val="0"/>
              </a:spcBef>
              <a:spcAft>
                <a:spcPts val="0"/>
              </a:spcAft>
              <a:buSzPts val="1800"/>
              <a:buNone/>
              <a:defRPr/>
            </a:lvl6pPr>
            <a:lvl7pPr lvl="6" rtl="0" algn="l">
              <a:spcBef>
                <a:spcPts val="0"/>
              </a:spcBef>
              <a:spcAft>
                <a:spcPts val="0"/>
              </a:spcAft>
              <a:buSzPts val="1800"/>
              <a:buNone/>
              <a:defRPr/>
            </a:lvl7pPr>
            <a:lvl8pPr lvl="7" rtl="0" algn="l">
              <a:spcBef>
                <a:spcPts val="0"/>
              </a:spcBef>
              <a:spcAft>
                <a:spcPts val="0"/>
              </a:spcAft>
              <a:buSzPts val="1800"/>
              <a:buNone/>
              <a:defRPr/>
            </a:lvl8pPr>
            <a:lvl9pPr lvl="8" rtl="0" algn="l">
              <a:spcBef>
                <a:spcPts val="0"/>
              </a:spcBef>
              <a:spcAft>
                <a:spcPts val="0"/>
              </a:spcAft>
              <a:buSzPts val="1800"/>
              <a:buNone/>
              <a:defRPr/>
            </a:lvl9pPr>
          </a:lstStyle>
          <a:p/>
        </p:txBody>
      </p:sp>
      <p:pic>
        <p:nvPicPr>
          <p:cNvPr id="143" name="Google Shape;143;p29"/>
          <p:cNvPicPr preferRelativeResize="0"/>
          <p:nvPr/>
        </p:nvPicPr>
        <p:blipFill rotWithShape="1">
          <a:blip r:embed="rId2">
            <a:alphaModFix/>
          </a:blip>
          <a:srcRect b="0" l="0" r="0" t="0"/>
          <a:stretch/>
        </p:blipFill>
        <p:spPr>
          <a:xfrm>
            <a:off x="10511673" y="6482668"/>
            <a:ext cx="1531883" cy="325523"/>
          </a:xfrm>
          <a:prstGeom prst="rect">
            <a:avLst/>
          </a:prstGeom>
          <a:noFill/>
          <a:ln>
            <a:noFill/>
          </a:ln>
        </p:spPr>
      </p:pic>
      <p:sp>
        <p:nvSpPr>
          <p:cNvPr id="144" name="Google Shape;144;p29"/>
          <p:cNvSpPr/>
          <p:nvPr/>
        </p:nvSpPr>
        <p:spPr>
          <a:xfrm>
            <a:off x="9312728" y="543511"/>
            <a:ext cx="2879700" cy="58620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Cambria"/>
              <a:ea typeface="Cambria"/>
              <a:cs typeface="Cambria"/>
              <a:sym typeface="Cambria"/>
            </a:endParaRPr>
          </a:p>
        </p:txBody>
      </p:sp>
      <p:sp>
        <p:nvSpPr>
          <p:cNvPr id="145" name="Google Shape;145;p29"/>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46" name="Google Shape;146;p29"/>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over Page">
    <p:spTree>
      <p:nvGrpSpPr>
        <p:cNvPr id="154" name="Shape 15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p:cSld name="1_Only_Title_Main">
    <p:spTree>
      <p:nvGrpSpPr>
        <p:cNvPr id="155" name="Shape 155"/>
        <p:cNvGrpSpPr/>
        <p:nvPr/>
      </p:nvGrpSpPr>
      <p:grpSpPr>
        <a:xfrm>
          <a:off x="0" y="0"/>
          <a:ext cx="0" cy="0"/>
          <a:chOff x="0" y="0"/>
          <a:chExt cx="0" cy="0"/>
        </a:xfrm>
      </p:grpSpPr>
      <p:sp>
        <p:nvSpPr>
          <p:cNvPr id="156" name="Google Shape;156;p32"/>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57" name="Google Shape;157;p32"/>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58" name="Google Shape;158;p32"/>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9" name="Google Shape;159;p32"/>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60" name="Google Shape;160;p32"/>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61" name="Google Shape;161;p32"/>
          <p:cNvSpPr/>
          <p:nvPr/>
        </p:nvSpPr>
        <p:spPr>
          <a:xfrm>
            <a:off x="6326875" y="6556550"/>
            <a:ext cx="43383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62" name="Google Shape;162;p32"/>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1">
  <p:cSld name="Cover Page_1">
    <p:spTree>
      <p:nvGrpSpPr>
        <p:cNvPr id="163" name="Shape 16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2">
  <p:cSld name="1_Only_Title_Main_2">
    <p:spTree>
      <p:nvGrpSpPr>
        <p:cNvPr id="26" name="Shape 26"/>
        <p:cNvGrpSpPr/>
        <p:nvPr/>
      </p:nvGrpSpPr>
      <p:grpSpPr>
        <a:xfrm>
          <a:off x="0" y="0"/>
          <a:ext cx="0" cy="0"/>
          <a:chOff x="0" y="0"/>
          <a:chExt cx="0" cy="0"/>
        </a:xfrm>
      </p:grpSpPr>
      <p:sp>
        <p:nvSpPr>
          <p:cNvPr id="27" name="Google Shape;27;p4"/>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28" name="Google Shape;28;p4"/>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9" name="Google Shape;29;p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4"/>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line">
  <p:cSld name="Double line">
    <p:spTree>
      <p:nvGrpSpPr>
        <p:cNvPr id="164" name="Shape 164"/>
        <p:cNvGrpSpPr/>
        <p:nvPr/>
      </p:nvGrpSpPr>
      <p:grpSpPr>
        <a:xfrm>
          <a:off x="0" y="0"/>
          <a:ext cx="0" cy="0"/>
          <a:chOff x="0" y="0"/>
          <a:chExt cx="0" cy="0"/>
        </a:xfrm>
      </p:grpSpPr>
      <p:sp>
        <p:nvSpPr>
          <p:cNvPr id="165" name="Google Shape;165;p34"/>
          <p:cNvSpPr txBox="1"/>
          <p:nvPr>
            <p:ph idx="1" type="body"/>
          </p:nvPr>
        </p:nvSpPr>
        <p:spPr>
          <a:xfrm>
            <a:off x="612809" y="1364197"/>
            <a:ext cx="10969200" cy="317100"/>
          </a:xfrm>
          <a:prstGeom prst="rect">
            <a:avLst/>
          </a:prstGeom>
          <a:noFill/>
          <a:ln>
            <a:noFill/>
          </a:ln>
        </p:spPr>
        <p:txBody>
          <a:bodyPr anchorCtr="0" anchor="t" bIns="45700" lIns="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66" name="Google Shape;166;p34"/>
          <p:cNvSpPr txBox="1"/>
          <p:nvPr>
            <p:ph type="title"/>
          </p:nvPr>
        </p:nvSpPr>
        <p:spPr>
          <a:xfrm>
            <a:off x="612810" y="428085"/>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67" name="Google Shape;167;p34"/>
          <p:cNvSpPr txBox="1"/>
          <p:nvPr>
            <p:ph idx="2"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1125"/>
              </a:spcBef>
              <a:spcAft>
                <a:spcPts val="0"/>
              </a:spcAft>
              <a:buSzPts val="900"/>
              <a:buNone/>
              <a:defRPr sz="900">
                <a:solidFill>
                  <a:srgbClr val="000000"/>
                </a:solidFill>
              </a:defRPr>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solidFill>
                  <a:srgbClr val="000000"/>
                </a:solidFill>
              </a:defRPr>
            </a:lvl5pPr>
            <a:lvl6pPr indent="-228600" lvl="5" marL="2743200" rtl="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rtl="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rtl="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rtl="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pic>
        <p:nvPicPr>
          <p:cNvPr id="168" name="Google Shape;168;p34"/>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69" name="Google Shape;169;p3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0" name="Google Shape;170;p34"/>
          <p:cNvSpPr/>
          <p:nvPr/>
        </p:nvSpPr>
        <p:spPr>
          <a:xfrm>
            <a:off x="6326873" y="6556550"/>
            <a:ext cx="42306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71" name="Google Shape;171;p34"/>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72" name="Shape 172"/>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pager _Dec-2017">
  <p:cSld name="1_One pager _Dec-2017">
    <p:spTree>
      <p:nvGrpSpPr>
        <p:cNvPr id="173" name="Shape 173"/>
        <p:cNvGrpSpPr/>
        <p:nvPr/>
      </p:nvGrpSpPr>
      <p:grpSpPr>
        <a:xfrm>
          <a:off x="0" y="0"/>
          <a:ext cx="0" cy="0"/>
          <a:chOff x="0" y="0"/>
          <a:chExt cx="0" cy="0"/>
        </a:xfrm>
      </p:grpSpPr>
      <p:sp>
        <p:nvSpPr>
          <p:cNvPr id="174" name="Google Shape;174;p36"/>
          <p:cNvSpPr txBox="1"/>
          <p:nvPr>
            <p:ph type="title"/>
          </p:nvPr>
        </p:nvSpPr>
        <p:spPr>
          <a:xfrm>
            <a:off x="2180313" y="220806"/>
            <a:ext cx="6660000" cy="600000"/>
          </a:xfrm>
          <a:prstGeom prst="rect">
            <a:avLst/>
          </a:prstGeom>
          <a:noFill/>
          <a:ln>
            <a:noFill/>
          </a:ln>
        </p:spPr>
        <p:txBody>
          <a:bodyPr anchorCtr="0" anchor="ctr" bIns="91425" lIns="9000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75" name="Google Shape;175;p36"/>
          <p:cNvSpPr txBox="1"/>
          <p:nvPr>
            <p:ph idx="1" type="body"/>
          </p:nvPr>
        </p:nvSpPr>
        <p:spPr>
          <a:xfrm>
            <a:off x="2180314" y="679328"/>
            <a:ext cx="6660000" cy="317100"/>
          </a:xfrm>
          <a:prstGeom prst="rect">
            <a:avLst/>
          </a:prstGeom>
          <a:noFill/>
          <a:ln>
            <a:noFill/>
          </a:ln>
        </p:spPr>
        <p:txBody>
          <a:bodyPr anchorCtr="0" anchor="t" bIns="91425" lIns="90000" spcFirstLastPara="1" rIns="91425" wrap="square" tIns="91425">
            <a:noAutofit/>
          </a:bodyPr>
          <a:lstStyle>
            <a:lvl1pPr indent="-228600" lvl="0" marL="457200" rtl="0" algn="l">
              <a:lnSpc>
                <a:spcPct val="100000"/>
              </a:lnSpc>
              <a:spcBef>
                <a:spcPts val="0"/>
              </a:spcBef>
              <a:spcAft>
                <a:spcPts val="0"/>
              </a:spcAft>
              <a:buSzPts val="1400"/>
              <a:buNone/>
              <a:defRPr i="0" sz="1400">
                <a:solidFill>
                  <a:schemeClr val="dk1"/>
                </a:solidFill>
              </a:defRPr>
            </a:lvl1pPr>
            <a:lvl2pPr indent="-228600" lvl="1" marL="914400" rtl="0" algn="l">
              <a:lnSpc>
                <a:spcPct val="100000"/>
              </a:lnSpc>
              <a:spcBef>
                <a:spcPts val="0"/>
              </a:spcBef>
              <a:spcAft>
                <a:spcPts val="0"/>
              </a:spcAft>
              <a:buSzPts val="1500"/>
              <a:buFont typeface="Calibri"/>
              <a:buNone/>
              <a:defRPr sz="1500"/>
            </a:lvl2pPr>
            <a:lvl3pPr indent="-228600" lvl="2" marL="1371600" rtl="0" algn="l">
              <a:lnSpc>
                <a:spcPct val="100000"/>
              </a:lnSpc>
              <a:spcBef>
                <a:spcPts val="0"/>
              </a:spcBef>
              <a:spcAft>
                <a:spcPts val="0"/>
              </a:spcAft>
              <a:buSzPts val="1500"/>
              <a:buFont typeface="Calibri"/>
              <a:buNone/>
              <a:defRPr sz="1500"/>
            </a:lvl3pPr>
            <a:lvl4pPr indent="-228600" lvl="3" marL="1828800" rtl="0" algn="l">
              <a:lnSpc>
                <a:spcPct val="100000"/>
              </a:lnSpc>
              <a:spcBef>
                <a:spcPts val="0"/>
              </a:spcBef>
              <a:spcAft>
                <a:spcPts val="0"/>
              </a:spcAft>
              <a:buSzPts val="1500"/>
              <a:buNone/>
              <a:defRPr sz="1500"/>
            </a:lvl4pPr>
            <a:lvl5pPr indent="-228600" lvl="4" marL="2286000" rtl="0" algn="l">
              <a:lnSpc>
                <a:spcPct val="100000"/>
              </a:lnSpc>
              <a:spcBef>
                <a:spcPts val="0"/>
              </a:spcBef>
              <a:spcAft>
                <a:spcPts val="0"/>
              </a:spcAft>
              <a:buSzPts val="1500"/>
              <a:buNone/>
              <a:defRPr sz="1500"/>
            </a:lvl5pPr>
            <a:lvl6pPr indent="-228600" lvl="5" marL="2743200" rtl="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rtl="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rtl="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rtl="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176" name="Google Shape;176;p36"/>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rtl="0" algn="l">
              <a:lnSpc>
                <a:spcPct val="100000"/>
              </a:lnSpc>
              <a:spcBef>
                <a:spcPts val="1125"/>
              </a:spcBef>
              <a:spcAft>
                <a:spcPts val="0"/>
              </a:spcAft>
              <a:buSzPts val="800"/>
              <a:buNone/>
              <a:defRPr sz="800">
                <a:solidFill>
                  <a:srgbClr val="7F7F7F"/>
                </a:solidFill>
              </a:defRPr>
            </a:lvl1pPr>
            <a:lvl2pPr indent="-342900" lvl="1" marL="914400" rtl="0" algn="l">
              <a:lnSpc>
                <a:spcPct val="100000"/>
              </a:lnSpc>
              <a:spcBef>
                <a:spcPts val="1150"/>
              </a:spcBef>
              <a:spcAft>
                <a:spcPts val="0"/>
              </a:spcAft>
              <a:buSzPts val="1800"/>
              <a:buFont typeface="Calibri"/>
              <a:buChar char="▪"/>
              <a:defRPr/>
            </a:lvl2pPr>
            <a:lvl3pPr indent="-342900" lvl="2" marL="1371600" rtl="0" algn="l">
              <a:lnSpc>
                <a:spcPct val="100000"/>
              </a:lnSpc>
              <a:spcBef>
                <a:spcPts val="1150"/>
              </a:spcBef>
              <a:spcAft>
                <a:spcPts val="0"/>
              </a:spcAft>
              <a:buSzPts val="1800"/>
              <a:buFont typeface="Calibri"/>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rtl="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rtl="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rtl="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177" name="Google Shape;177;p36"/>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78" name="Google Shape;178;p36"/>
          <p:cNvPicPr preferRelativeResize="0"/>
          <p:nvPr/>
        </p:nvPicPr>
        <p:blipFill rotWithShape="1">
          <a:blip r:embed="rId2">
            <a:alphaModFix/>
          </a:blip>
          <a:srcRect b="0" l="0" r="0" t="0"/>
          <a:stretch/>
        </p:blipFill>
        <p:spPr>
          <a:xfrm>
            <a:off x="10551215" y="6477671"/>
            <a:ext cx="1634435" cy="325523"/>
          </a:xfrm>
          <a:prstGeom prst="rect">
            <a:avLst/>
          </a:prstGeom>
          <a:noFill/>
          <a:ln>
            <a:noFill/>
          </a:ln>
        </p:spPr>
      </p:pic>
      <p:sp>
        <p:nvSpPr>
          <p:cNvPr id="179" name="Google Shape;179;p36"/>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80" name="Google Shape;180;p36"/>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spTree>
  </p:cSld>
  <p:clrMapOvr>
    <a:masterClrMapping/>
  </p:clrMapOvr>
  <p:extLst>
    <p:ext uri="{DCECCB84-F9BA-43D5-87BE-67443E8EF086}">
      <p15:sldGuideLst>
        <p15:guide id="1" orient="horz" pos="603">
          <p15:clr>
            <a:srgbClr val="FBAE40"/>
          </p15:clr>
        </p15:guide>
        <p15:guide id="2" pos="7293">
          <p15:clr>
            <a:srgbClr val="FBAE40"/>
          </p15:clr>
        </p15:guide>
        <p15:guide id="3" pos="381">
          <p15:clr>
            <a:srgbClr val="FBAE40"/>
          </p15:clr>
        </p15:guide>
        <p15:guide id="4" pos="384">
          <p15:clr>
            <a:srgbClr val="FBAE40"/>
          </p15:clr>
        </p15:guide>
        <p15:guide id="5" pos="61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Disclaimer 1">
  <p:cSld name="0_Disclaimer_1">
    <p:spTree>
      <p:nvGrpSpPr>
        <p:cNvPr id="181" name="Shape 181"/>
        <p:cNvGrpSpPr/>
        <p:nvPr/>
      </p:nvGrpSpPr>
      <p:grpSpPr>
        <a:xfrm>
          <a:off x="0" y="0"/>
          <a:ext cx="0" cy="0"/>
          <a:chOff x="0" y="0"/>
          <a:chExt cx="0" cy="0"/>
        </a:xfrm>
      </p:grpSpPr>
      <p:sp>
        <p:nvSpPr>
          <p:cNvPr id="182" name="Google Shape;182;p37"/>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1150"/>
              </a:spcBef>
              <a:spcAft>
                <a:spcPts val="0"/>
              </a:spcAft>
              <a:buSzPts val="2000"/>
              <a:buChar char="•"/>
              <a:defRPr sz="2000"/>
            </a:lvl1pPr>
            <a:lvl2pPr indent="-355600" lvl="1" marL="914400" rtl="0" algn="l">
              <a:lnSpc>
                <a:spcPct val="100000"/>
              </a:lnSpc>
              <a:spcBef>
                <a:spcPts val="1150"/>
              </a:spcBef>
              <a:spcAft>
                <a:spcPts val="0"/>
              </a:spcAft>
              <a:buSzPts val="2000"/>
              <a:buChar char="▪"/>
              <a:defRPr sz="2000"/>
            </a:lvl2pPr>
            <a:lvl3pPr indent="-355600" lvl="2" marL="1371600" rtl="0" algn="l">
              <a:lnSpc>
                <a:spcPct val="100000"/>
              </a:lnSpc>
              <a:spcBef>
                <a:spcPts val="1150"/>
              </a:spcBef>
              <a:spcAft>
                <a:spcPts val="0"/>
              </a:spcAft>
              <a:buSzPts val="2000"/>
              <a:buChar char="»"/>
              <a:defRPr sz="2000"/>
            </a:lvl3pPr>
            <a:lvl4pPr indent="-355600" lvl="3" marL="1828800" rtl="0" algn="l">
              <a:lnSpc>
                <a:spcPct val="100000"/>
              </a:lnSpc>
              <a:spcBef>
                <a:spcPts val="1150"/>
              </a:spcBef>
              <a:spcAft>
                <a:spcPts val="0"/>
              </a:spcAft>
              <a:buSzPts val="2000"/>
              <a:buChar char="–"/>
              <a:defRPr sz="2000"/>
            </a:lvl4pPr>
            <a:lvl5pPr indent="-355600" lvl="4" marL="2286000" rtl="0" algn="l">
              <a:lnSpc>
                <a:spcPct val="100000"/>
              </a:lnSpc>
              <a:spcBef>
                <a:spcPts val="1150"/>
              </a:spcBef>
              <a:spcAft>
                <a:spcPts val="0"/>
              </a:spcAft>
              <a:buSzPts val="2000"/>
              <a:buChar char="»"/>
              <a:defRPr sz="2000"/>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83" name="Google Shape;183;p37"/>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pic>
        <p:nvPicPr>
          <p:cNvPr id="184" name="Google Shape;184;p37"/>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85" name="Google Shape;185;p37"/>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86" name="Google Shape;186;p37"/>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87" name="Google Shape;187;p37"/>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Double line">
  <p:cSld name="Gray Double line">
    <p:spTree>
      <p:nvGrpSpPr>
        <p:cNvPr id="188" name="Shape 188"/>
        <p:cNvGrpSpPr/>
        <p:nvPr/>
      </p:nvGrpSpPr>
      <p:grpSpPr>
        <a:xfrm>
          <a:off x="0" y="0"/>
          <a:ext cx="0" cy="0"/>
          <a:chOff x="0" y="0"/>
          <a:chExt cx="0" cy="0"/>
        </a:xfrm>
      </p:grpSpPr>
      <p:sp>
        <p:nvSpPr>
          <p:cNvPr id="189" name="Google Shape;189;p38"/>
          <p:cNvSpPr/>
          <p:nvPr/>
        </p:nvSpPr>
        <p:spPr>
          <a:xfrm>
            <a:off x="0" y="168811"/>
            <a:ext cx="12192000" cy="18252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0" name="Google Shape;190;p38"/>
          <p:cNvSpPr txBox="1"/>
          <p:nvPr>
            <p:ph type="title"/>
          </p:nvPr>
        </p:nvSpPr>
        <p:spPr>
          <a:xfrm>
            <a:off x="1143000" y="349625"/>
            <a:ext cx="7759800" cy="822900"/>
          </a:xfrm>
          <a:prstGeom prst="rect">
            <a:avLst/>
          </a:prstGeom>
          <a:noFill/>
          <a:ln>
            <a:noFill/>
          </a:ln>
        </p:spPr>
        <p:txBody>
          <a:bodyPr anchorCtr="0" anchor="ctr" bIns="91425" lIns="0" spcFirstLastPara="1" rIns="91425" wrap="square" tIns="91425">
            <a:noAutofit/>
          </a:bodyPr>
          <a:lstStyle>
            <a:lvl1pPr lvl="0" marR="0" rtl="0" algn="l">
              <a:lnSpc>
                <a:spcPct val="9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191" name="Google Shape;191;p38"/>
          <p:cNvSpPr txBox="1"/>
          <p:nvPr>
            <p:ph idx="1"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1125"/>
              </a:spcBef>
              <a:spcAft>
                <a:spcPts val="0"/>
              </a:spcAft>
              <a:buSzPts val="900"/>
              <a:buNone/>
              <a:defRPr sz="900"/>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lvl5pPr>
            <a:lvl6pPr indent="-228600" lvl="5" marL="27432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6pPr>
            <a:lvl7pPr indent="-228600" lvl="6" marL="32004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7pPr>
            <a:lvl8pPr indent="-228600" lvl="7" marL="36576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8pPr>
            <a:lvl9pPr indent="-228600" lvl="8" marL="4114800" rtl="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9pPr>
          </a:lstStyle>
          <a:p/>
        </p:txBody>
      </p:sp>
      <p:sp>
        <p:nvSpPr>
          <p:cNvPr id="192" name="Google Shape;192;p38"/>
          <p:cNvSpPr/>
          <p:nvPr/>
        </p:nvSpPr>
        <p:spPr>
          <a:xfrm>
            <a:off x="1" y="332103"/>
            <a:ext cx="1005900" cy="876300"/>
          </a:xfrm>
          <a:prstGeom prst="homePlate">
            <a:avLst>
              <a:gd fmla="val 27332" name="adj"/>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4000" u="none" cap="none" strike="noStrike">
              <a:solidFill>
                <a:schemeClr val="lt1"/>
              </a:solidFill>
              <a:latin typeface="Calibri"/>
              <a:ea typeface="Calibri"/>
              <a:cs typeface="Calibri"/>
              <a:sym typeface="Calibri"/>
            </a:endParaRPr>
          </a:p>
        </p:txBody>
      </p:sp>
      <p:pic>
        <p:nvPicPr>
          <p:cNvPr id="193" name="Google Shape;193;p38"/>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194" name="Google Shape;194;p38"/>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95" name="Google Shape;195;p38"/>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96" name="Google Shape;196;p38"/>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claimer 1">
  <p:cSld name="1_Disclaimer_1">
    <p:spTree>
      <p:nvGrpSpPr>
        <p:cNvPr id="197" name="Shape 197"/>
        <p:cNvGrpSpPr/>
        <p:nvPr/>
      </p:nvGrpSpPr>
      <p:grpSpPr>
        <a:xfrm>
          <a:off x="0" y="0"/>
          <a:ext cx="0" cy="0"/>
          <a:chOff x="0" y="0"/>
          <a:chExt cx="0" cy="0"/>
        </a:xfrm>
      </p:grpSpPr>
      <p:sp>
        <p:nvSpPr>
          <p:cNvPr id="198" name="Google Shape;198;p39"/>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rtl="0" algn="l">
              <a:lnSpc>
                <a:spcPct val="100000"/>
              </a:lnSpc>
              <a:spcBef>
                <a:spcPts val="1150"/>
              </a:spcBef>
              <a:spcAft>
                <a:spcPts val="0"/>
              </a:spcAft>
              <a:buSzPts val="2000"/>
              <a:buChar char="•"/>
              <a:defRPr sz="2000"/>
            </a:lvl1pPr>
            <a:lvl2pPr indent="-355600" lvl="1" marL="914400" rtl="0" algn="l">
              <a:lnSpc>
                <a:spcPct val="100000"/>
              </a:lnSpc>
              <a:spcBef>
                <a:spcPts val="1150"/>
              </a:spcBef>
              <a:spcAft>
                <a:spcPts val="0"/>
              </a:spcAft>
              <a:buSzPts val="2000"/>
              <a:buChar char="▪"/>
              <a:defRPr sz="2000"/>
            </a:lvl2pPr>
            <a:lvl3pPr indent="-355600" lvl="2" marL="1371600" rtl="0" algn="l">
              <a:lnSpc>
                <a:spcPct val="100000"/>
              </a:lnSpc>
              <a:spcBef>
                <a:spcPts val="1150"/>
              </a:spcBef>
              <a:spcAft>
                <a:spcPts val="0"/>
              </a:spcAft>
              <a:buSzPts val="2000"/>
              <a:buChar char="»"/>
              <a:defRPr sz="2000"/>
            </a:lvl3pPr>
            <a:lvl4pPr indent="-355600" lvl="3" marL="1828800" rtl="0" algn="l">
              <a:lnSpc>
                <a:spcPct val="100000"/>
              </a:lnSpc>
              <a:spcBef>
                <a:spcPts val="1150"/>
              </a:spcBef>
              <a:spcAft>
                <a:spcPts val="0"/>
              </a:spcAft>
              <a:buSzPts val="2000"/>
              <a:buChar char="–"/>
              <a:defRPr sz="2000"/>
            </a:lvl4pPr>
            <a:lvl5pPr indent="-355600" lvl="4" marL="2286000" rtl="0" algn="l">
              <a:lnSpc>
                <a:spcPct val="100000"/>
              </a:lnSpc>
              <a:spcBef>
                <a:spcPts val="1150"/>
              </a:spcBef>
              <a:spcAft>
                <a:spcPts val="0"/>
              </a:spcAft>
              <a:buSzPts val="2000"/>
              <a:buChar char="»"/>
              <a:defRPr sz="2000"/>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199" name="Google Shape;199;p39"/>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00" name="Google Shape;200;p39"/>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rtl="0" algn="l">
              <a:lnSpc>
                <a:spcPct val="100000"/>
              </a:lnSpc>
              <a:spcBef>
                <a:spcPts val="1125"/>
              </a:spcBef>
              <a:spcAft>
                <a:spcPts val="0"/>
              </a:spcAft>
              <a:buSzPts val="900"/>
              <a:buNone/>
              <a:defRPr sz="900">
                <a:solidFill>
                  <a:srgbClr val="7F7F7F"/>
                </a:solidFill>
              </a:defRPr>
            </a:lvl1pPr>
            <a:lvl2pPr indent="-285750" lvl="1" marL="914400" rtl="0" algn="l">
              <a:lnSpc>
                <a:spcPct val="100000"/>
              </a:lnSpc>
              <a:spcBef>
                <a:spcPts val="1150"/>
              </a:spcBef>
              <a:spcAft>
                <a:spcPts val="0"/>
              </a:spcAft>
              <a:buSzPts val="900"/>
              <a:buFont typeface="Calibri"/>
              <a:buChar char="▪"/>
              <a:defRPr sz="900"/>
            </a:lvl2pPr>
            <a:lvl3pPr indent="-285750" lvl="2" marL="1371600" rtl="0" algn="l">
              <a:lnSpc>
                <a:spcPct val="100000"/>
              </a:lnSpc>
              <a:spcBef>
                <a:spcPts val="1150"/>
              </a:spcBef>
              <a:spcAft>
                <a:spcPts val="0"/>
              </a:spcAft>
              <a:buSzPts val="900"/>
              <a:buFont typeface="Calibri"/>
              <a:buChar char="»"/>
              <a:defRPr sz="900"/>
            </a:lvl3pPr>
            <a:lvl4pPr indent="-285750" lvl="3" marL="1828800" rtl="0" algn="l">
              <a:lnSpc>
                <a:spcPct val="100000"/>
              </a:lnSpc>
              <a:spcBef>
                <a:spcPts val="1150"/>
              </a:spcBef>
              <a:spcAft>
                <a:spcPts val="0"/>
              </a:spcAft>
              <a:buSzPts val="900"/>
              <a:buChar char="–"/>
              <a:defRPr sz="900"/>
            </a:lvl4pPr>
            <a:lvl5pPr indent="-285750" lvl="4" marL="2286000" rtl="0" algn="l">
              <a:lnSpc>
                <a:spcPct val="100000"/>
              </a:lnSpc>
              <a:spcBef>
                <a:spcPts val="1150"/>
              </a:spcBef>
              <a:spcAft>
                <a:spcPts val="0"/>
              </a:spcAft>
              <a:buSzPts val="900"/>
              <a:buChar char="»"/>
              <a:defRPr sz="900">
                <a:solidFill>
                  <a:srgbClr val="000000"/>
                </a:solidFill>
              </a:defRPr>
            </a:lvl5pPr>
            <a:lvl6pPr indent="-228600" lvl="5" marL="2743200" rtl="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rtl="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rtl="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rtl="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sp>
        <p:nvSpPr>
          <p:cNvPr id="201" name="Google Shape;201;p39"/>
          <p:cNvSpPr/>
          <p:nvPr/>
        </p:nvSpPr>
        <p:spPr>
          <a:xfrm>
            <a:off x="7850873" y="6556550"/>
            <a:ext cx="423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202" name="Google Shape;202;p39"/>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box New Format &quot;*&quot;">
  <p:cSld name="Bluebox New Format &quot;*&quot;">
    <p:spTree>
      <p:nvGrpSpPr>
        <p:cNvPr id="203" name="Shape 203"/>
        <p:cNvGrpSpPr/>
        <p:nvPr/>
      </p:nvGrpSpPr>
      <p:grpSpPr>
        <a:xfrm>
          <a:off x="0" y="0"/>
          <a:ext cx="0" cy="0"/>
          <a:chOff x="0" y="0"/>
          <a:chExt cx="0" cy="0"/>
        </a:xfrm>
      </p:grpSpPr>
      <p:sp>
        <p:nvSpPr>
          <p:cNvPr id="204" name="Google Shape;204;p40"/>
          <p:cNvSpPr/>
          <p:nvPr/>
        </p:nvSpPr>
        <p:spPr>
          <a:xfrm>
            <a:off x="0" y="6814679"/>
            <a:ext cx="121905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205" name="Google Shape;205;p40"/>
          <p:cNvSpPr/>
          <p:nvPr/>
        </p:nvSpPr>
        <p:spPr>
          <a:xfrm>
            <a:off x="-192" y="-2958"/>
            <a:ext cx="121905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206" name="Google Shape;206;p40"/>
          <p:cNvSpPr/>
          <p:nvPr/>
        </p:nvSpPr>
        <p:spPr>
          <a:xfrm>
            <a:off x="0" y="101386"/>
            <a:ext cx="12190500" cy="443100"/>
          </a:xfrm>
          <a:prstGeom prst="rect">
            <a:avLst/>
          </a:prstGeom>
          <a:solidFill>
            <a:srgbClr val="074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Cambria"/>
              <a:ea typeface="Cambria"/>
              <a:cs typeface="Cambria"/>
              <a:sym typeface="Cambria"/>
            </a:endParaRPr>
          </a:p>
        </p:txBody>
      </p:sp>
      <p:sp>
        <p:nvSpPr>
          <p:cNvPr id="207" name="Google Shape;207;p40"/>
          <p:cNvSpPr txBox="1"/>
          <p:nvPr>
            <p:ph type="title"/>
          </p:nvPr>
        </p:nvSpPr>
        <p:spPr>
          <a:xfrm>
            <a:off x="0" y="88197"/>
            <a:ext cx="10076100" cy="442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None/>
              <a:defRPr b="1" sz="2800">
                <a:solidFill>
                  <a:schemeClr val="lt1"/>
                </a:solidFill>
                <a:latin typeface="Calibri"/>
                <a:ea typeface="Calibri"/>
                <a:cs typeface="Calibri"/>
                <a:sym typeface="Calibri"/>
              </a:defRPr>
            </a:lvl1pPr>
            <a:lvl2pPr lvl="1" rtl="0" algn="l">
              <a:spcBef>
                <a:spcPts val="0"/>
              </a:spcBef>
              <a:spcAft>
                <a:spcPts val="0"/>
              </a:spcAft>
              <a:buSzPts val="1800"/>
              <a:buNone/>
              <a:defRPr/>
            </a:lvl2pPr>
            <a:lvl3pPr lvl="2" rtl="0" algn="l">
              <a:spcBef>
                <a:spcPts val="0"/>
              </a:spcBef>
              <a:spcAft>
                <a:spcPts val="0"/>
              </a:spcAft>
              <a:buSzPts val="1800"/>
              <a:buNone/>
              <a:defRPr/>
            </a:lvl3pPr>
            <a:lvl4pPr lvl="3" rtl="0" algn="l">
              <a:spcBef>
                <a:spcPts val="0"/>
              </a:spcBef>
              <a:spcAft>
                <a:spcPts val="0"/>
              </a:spcAft>
              <a:buSzPts val="1800"/>
              <a:buNone/>
              <a:defRPr/>
            </a:lvl4pPr>
            <a:lvl5pPr lvl="4" rtl="0" algn="l">
              <a:spcBef>
                <a:spcPts val="0"/>
              </a:spcBef>
              <a:spcAft>
                <a:spcPts val="0"/>
              </a:spcAft>
              <a:buSzPts val="1800"/>
              <a:buNone/>
              <a:defRPr/>
            </a:lvl5pPr>
            <a:lvl6pPr lvl="5" rtl="0" algn="l">
              <a:spcBef>
                <a:spcPts val="0"/>
              </a:spcBef>
              <a:spcAft>
                <a:spcPts val="0"/>
              </a:spcAft>
              <a:buSzPts val="1800"/>
              <a:buNone/>
              <a:defRPr/>
            </a:lvl6pPr>
            <a:lvl7pPr lvl="6" rtl="0" algn="l">
              <a:spcBef>
                <a:spcPts val="0"/>
              </a:spcBef>
              <a:spcAft>
                <a:spcPts val="0"/>
              </a:spcAft>
              <a:buSzPts val="1800"/>
              <a:buNone/>
              <a:defRPr/>
            </a:lvl7pPr>
            <a:lvl8pPr lvl="7" rtl="0" algn="l">
              <a:spcBef>
                <a:spcPts val="0"/>
              </a:spcBef>
              <a:spcAft>
                <a:spcPts val="0"/>
              </a:spcAft>
              <a:buSzPts val="1800"/>
              <a:buNone/>
              <a:defRPr/>
            </a:lvl8pPr>
            <a:lvl9pPr lvl="8" rtl="0" algn="l">
              <a:spcBef>
                <a:spcPts val="0"/>
              </a:spcBef>
              <a:spcAft>
                <a:spcPts val="0"/>
              </a:spcAft>
              <a:buSzPts val="1800"/>
              <a:buNone/>
              <a:defRPr/>
            </a:lvl9pPr>
          </a:lstStyle>
          <a:p/>
        </p:txBody>
      </p:sp>
      <p:pic>
        <p:nvPicPr>
          <p:cNvPr id="208" name="Google Shape;208;p40"/>
          <p:cNvPicPr preferRelativeResize="0"/>
          <p:nvPr/>
        </p:nvPicPr>
        <p:blipFill rotWithShape="1">
          <a:blip r:embed="rId2">
            <a:alphaModFix/>
          </a:blip>
          <a:srcRect b="0" l="0" r="0" t="0"/>
          <a:stretch/>
        </p:blipFill>
        <p:spPr>
          <a:xfrm>
            <a:off x="10511673" y="6482668"/>
            <a:ext cx="1531883" cy="325523"/>
          </a:xfrm>
          <a:prstGeom prst="rect">
            <a:avLst/>
          </a:prstGeom>
          <a:noFill/>
          <a:ln>
            <a:noFill/>
          </a:ln>
        </p:spPr>
      </p:pic>
      <p:sp>
        <p:nvSpPr>
          <p:cNvPr id="209" name="Google Shape;209;p40"/>
          <p:cNvSpPr/>
          <p:nvPr/>
        </p:nvSpPr>
        <p:spPr>
          <a:xfrm>
            <a:off x="9312728" y="543511"/>
            <a:ext cx="2879700" cy="58620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Cambria"/>
              <a:ea typeface="Cambria"/>
              <a:cs typeface="Cambria"/>
              <a:sym typeface="Cambria"/>
            </a:endParaRPr>
          </a:p>
        </p:txBody>
      </p:sp>
      <p:sp>
        <p:nvSpPr>
          <p:cNvPr id="210" name="Google Shape;210;p40"/>
          <p:cNvSpPr/>
          <p:nvPr/>
        </p:nvSpPr>
        <p:spPr>
          <a:xfrm>
            <a:off x="6326867" y="6556557"/>
            <a:ext cx="59400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3">
  <p:cSld name="1_Only_Title_Main_3">
    <p:spTree>
      <p:nvGrpSpPr>
        <p:cNvPr id="211" name="Shape 211"/>
        <p:cNvGrpSpPr/>
        <p:nvPr/>
      </p:nvGrpSpPr>
      <p:grpSpPr>
        <a:xfrm>
          <a:off x="0" y="0"/>
          <a:ext cx="0" cy="0"/>
          <a:chOff x="0" y="0"/>
          <a:chExt cx="0" cy="0"/>
        </a:xfrm>
      </p:grpSpPr>
      <p:sp>
        <p:nvSpPr>
          <p:cNvPr id="212" name="Google Shape;212;p41"/>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213" name="Google Shape;213;p41"/>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14" name="Google Shape;214;p41"/>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15" name="Google Shape;215;p41"/>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Cover Page">
    <p:spTree>
      <p:nvGrpSpPr>
        <p:cNvPr id="223" name="Shape 223"/>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p:cSld name="1_Only_Title_Main">
    <p:spTree>
      <p:nvGrpSpPr>
        <p:cNvPr id="224" name="Shape 224"/>
        <p:cNvGrpSpPr/>
        <p:nvPr/>
      </p:nvGrpSpPr>
      <p:grpSpPr>
        <a:xfrm>
          <a:off x="0" y="0"/>
          <a:ext cx="0" cy="0"/>
          <a:chOff x="0" y="0"/>
          <a:chExt cx="0" cy="0"/>
        </a:xfrm>
      </p:grpSpPr>
      <p:sp>
        <p:nvSpPr>
          <p:cNvPr id="225" name="Google Shape;225;p44"/>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algn="l">
              <a:lnSpc>
                <a:spcPct val="100000"/>
              </a:lnSpc>
              <a:spcBef>
                <a:spcPts val="0"/>
              </a:spcBef>
              <a:spcAft>
                <a:spcPts val="0"/>
              </a:spcAft>
              <a:buClr>
                <a:srgbClr val="606060"/>
              </a:buClr>
              <a:buSzPts val="1600"/>
              <a:buNone/>
              <a:defRPr sz="1600">
                <a:solidFill>
                  <a:srgbClr val="000000"/>
                </a:solidFill>
              </a:defRPr>
            </a:lvl1pPr>
            <a:lvl2pPr indent="-311975" lvl="1" marL="914400" algn="l">
              <a:lnSpc>
                <a:spcPct val="100000"/>
              </a:lnSpc>
              <a:spcBef>
                <a:spcPts val="1150"/>
              </a:spcBef>
              <a:spcAft>
                <a:spcPts val="0"/>
              </a:spcAft>
              <a:buSzPts val="1313"/>
              <a:buChar char="▪"/>
              <a:defRPr sz="1313">
                <a:solidFill>
                  <a:srgbClr val="000000"/>
                </a:solidFill>
              </a:defRPr>
            </a:lvl2pPr>
            <a:lvl3pPr indent="-311975" lvl="2" marL="1371600" algn="l">
              <a:lnSpc>
                <a:spcPct val="100000"/>
              </a:lnSpc>
              <a:spcBef>
                <a:spcPts val="1150"/>
              </a:spcBef>
              <a:spcAft>
                <a:spcPts val="0"/>
              </a:spcAft>
              <a:buSzPts val="1313"/>
              <a:buChar char="»"/>
              <a:defRPr sz="1313">
                <a:solidFill>
                  <a:srgbClr val="000000"/>
                </a:solidFill>
              </a:defRPr>
            </a:lvl3pPr>
            <a:lvl4pPr indent="-311975" lvl="3" marL="1828800" algn="l">
              <a:lnSpc>
                <a:spcPct val="100000"/>
              </a:lnSpc>
              <a:spcBef>
                <a:spcPts val="1150"/>
              </a:spcBef>
              <a:spcAft>
                <a:spcPts val="0"/>
              </a:spcAft>
              <a:buSzPts val="1313"/>
              <a:buChar char="–"/>
              <a:defRPr sz="1313">
                <a:solidFill>
                  <a:srgbClr val="000000"/>
                </a:solidFill>
              </a:defRPr>
            </a:lvl4pPr>
            <a:lvl5pPr indent="-311975" lvl="4" marL="2286000" algn="l">
              <a:lnSpc>
                <a:spcPct val="100000"/>
              </a:lnSpc>
              <a:spcBef>
                <a:spcPts val="1150"/>
              </a:spcBef>
              <a:spcAft>
                <a:spcPts val="0"/>
              </a:spcAft>
              <a:buSzPts val="1313"/>
              <a:buChar char="»"/>
              <a:defRPr sz="1313">
                <a:solidFill>
                  <a:srgbClr val="000000"/>
                </a:solidFill>
              </a:defRPr>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26" name="Google Shape;226;p44"/>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27" name="Google Shape;227;p4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28" name="Google Shape;228;p44"/>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229" name="Google Shape;229;p44"/>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algn="l">
              <a:lnSpc>
                <a:spcPct val="100000"/>
              </a:lnSpc>
              <a:spcBef>
                <a:spcPts val="1150"/>
              </a:spcBef>
              <a:spcAft>
                <a:spcPts val="0"/>
              </a:spcAft>
              <a:buSzPts val="1800"/>
              <a:buChar char="▪"/>
              <a:defRPr/>
            </a:lvl2pPr>
            <a:lvl3pPr indent="-342900" lvl="2" marL="1371600" algn="l">
              <a:lnSpc>
                <a:spcPct val="100000"/>
              </a:lnSpc>
              <a:spcBef>
                <a:spcPts val="1150"/>
              </a:spcBef>
              <a:spcAft>
                <a:spcPts val="0"/>
              </a:spcAft>
              <a:buSzPts val="1800"/>
              <a:buChar char="»"/>
              <a:defRPr/>
            </a:lvl3pPr>
            <a:lvl4pPr indent="-342900" lvl="3" marL="1828800" algn="l">
              <a:lnSpc>
                <a:spcPct val="100000"/>
              </a:lnSpc>
              <a:spcBef>
                <a:spcPts val="1150"/>
              </a:spcBef>
              <a:spcAft>
                <a:spcPts val="0"/>
              </a:spcAft>
              <a:buSzPts val="1800"/>
              <a:buChar char="–"/>
              <a:defRPr/>
            </a:lvl4pPr>
            <a:lvl5pPr indent="-311975" lvl="4" marL="228600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30" name="Google Shape;230;p44"/>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Blockchain Technology - SEA - 2024</a:t>
            </a:r>
            <a:endParaRPr/>
          </a:p>
        </p:txBody>
      </p:sp>
      <p:sp>
        <p:nvSpPr>
          <p:cNvPr id="231" name="Google Shape;231;p44"/>
          <p:cNvSpPr/>
          <p:nvPr/>
        </p:nvSpPr>
        <p:spPr>
          <a:xfrm>
            <a:off x="6465675" y="6537775"/>
            <a:ext cx="56184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2024,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ly_Title_Main 3">
  <p:cSld name="1_Only_Title_Main_3">
    <p:spTree>
      <p:nvGrpSpPr>
        <p:cNvPr id="31" name="Shape 31"/>
        <p:cNvGrpSpPr/>
        <p:nvPr/>
      </p:nvGrpSpPr>
      <p:grpSpPr>
        <a:xfrm>
          <a:off x="0" y="0"/>
          <a:ext cx="0" cy="0"/>
          <a:chOff x="0" y="0"/>
          <a:chExt cx="0" cy="0"/>
        </a:xfrm>
      </p:grpSpPr>
      <p:sp>
        <p:nvSpPr>
          <p:cNvPr id="32" name="Google Shape;32;p5"/>
          <p:cNvSpPr txBox="1"/>
          <p:nvPr>
            <p:ph idx="1" type="body"/>
          </p:nvPr>
        </p:nvSpPr>
        <p:spPr>
          <a:xfrm>
            <a:off x="612809" y="1012502"/>
            <a:ext cx="10969200" cy="317100"/>
          </a:xfrm>
          <a:prstGeom prst="rect">
            <a:avLst/>
          </a:prstGeom>
          <a:noFill/>
          <a:ln>
            <a:noFill/>
          </a:ln>
        </p:spPr>
        <p:txBody>
          <a:bodyPr anchorCtr="0" anchor="t" bIns="45700" lIns="45700" spcFirstLastPara="1" rIns="0" wrap="square" tIns="45700">
            <a:noAutofit/>
          </a:bodyPr>
          <a:lstStyle>
            <a:lvl1pPr indent="-228600" lvl="0" marL="457200" marR="0" rtl="0" algn="l">
              <a:lnSpc>
                <a:spcPct val="100000"/>
              </a:lnSpc>
              <a:spcBef>
                <a:spcPts val="0"/>
              </a:spcBef>
              <a:spcAft>
                <a:spcPts val="0"/>
              </a:spcAft>
              <a:buClr>
                <a:srgbClr val="606060"/>
              </a:buClr>
              <a:buSzPts val="1600"/>
              <a:buNone/>
              <a:defRPr sz="1600">
                <a:solidFill>
                  <a:srgbClr val="000000"/>
                </a:solidFill>
              </a:defRPr>
            </a:lvl1pPr>
            <a:lvl2pPr indent="-311975" lvl="1" marL="914400" rtl="0" algn="l">
              <a:lnSpc>
                <a:spcPct val="100000"/>
              </a:lnSpc>
              <a:spcBef>
                <a:spcPts val="1150"/>
              </a:spcBef>
              <a:spcAft>
                <a:spcPts val="0"/>
              </a:spcAft>
              <a:buSzPts val="1313"/>
              <a:buChar char="▪"/>
              <a:defRPr sz="1313">
                <a:solidFill>
                  <a:srgbClr val="000000"/>
                </a:solidFill>
              </a:defRPr>
            </a:lvl2pPr>
            <a:lvl3pPr indent="-311975" lvl="2" marL="1371600" rtl="0" algn="l">
              <a:lnSpc>
                <a:spcPct val="100000"/>
              </a:lnSpc>
              <a:spcBef>
                <a:spcPts val="1150"/>
              </a:spcBef>
              <a:spcAft>
                <a:spcPts val="0"/>
              </a:spcAft>
              <a:buSzPts val="1313"/>
              <a:buChar char="»"/>
              <a:defRPr sz="1313">
                <a:solidFill>
                  <a:srgbClr val="000000"/>
                </a:solidFill>
              </a:defRPr>
            </a:lvl3pPr>
            <a:lvl4pPr indent="-311975" lvl="3" marL="1828800" rtl="0" algn="l">
              <a:lnSpc>
                <a:spcPct val="100000"/>
              </a:lnSpc>
              <a:spcBef>
                <a:spcPts val="1150"/>
              </a:spcBef>
              <a:spcAft>
                <a:spcPts val="0"/>
              </a:spcAft>
              <a:buSzPts val="1313"/>
              <a:buChar char="–"/>
              <a:defRPr sz="1313">
                <a:solidFill>
                  <a:srgbClr val="000000"/>
                </a:solidFill>
              </a:defRPr>
            </a:lvl4pPr>
            <a:lvl5pPr indent="-311975" lvl="4" marL="2286000" rtl="0" algn="l">
              <a:lnSpc>
                <a:spcPct val="100000"/>
              </a:lnSpc>
              <a:spcBef>
                <a:spcPts val="1150"/>
              </a:spcBef>
              <a:spcAft>
                <a:spcPts val="0"/>
              </a:spcAft>
              <a:buSzPts val="1313"/>
              <a:buChar char="»"/>
              <a:defRPr sz="1313">
                <a:solidFill>
                  <a:srgbClr val="000000"/>
                </a:solidFill>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
        <p:nvSpPr>
          <p:cNvPr id="33" name="Google Shape;33;p5"/>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rtl="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34" name="Google Shape;34;p5"/>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5" name="Google Shape;35;p5"/>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lvl1pPr indent="-228600" lvl="0" marL="457200" rtl="0" algn="l">
              <a:lnSpc>
                <a:spcPct val="100000"/>
              </a:lnSpc>
              <a:spcBef>
                <a:spcPts val="0"/>
              </a:spcBef>
              <a:spcAft>
                <a:spcPts val="0"/>
              </a:spcAft>
              <a:buSzPts val="900"/>
              <a:buNone/>
              <a:defRPr sz="900">
                <a:solidFill>
                  <a:srgbClr val="000000"/>
                </a:solidFill>
                <a:latin typeface="Cambria"/>
                <a:ea typeface="Cambria"/>
                <a:cs typeface="Cambria"/>
                <a:sym typeface="Cambria"/>
              </a:defRPr>
            </a:lvl1pPr>
            <a:lvl2pPr indent="-342900" lvl="1" marL="914400" rtl="0" algn="l">
              <a:lnSpc>
                <a:spcPct val="100000"/>
              </a:lnSpc>
              <a:spcBef>
                <a:spcPts val="1150"/>
              </a:spcBef>
              <a:spcAft>
                <a:spcPts val="0"/>
              </a:spcAft>
              <a:buSzPts val="1800"/>
              <a:buChar char="▪"/>
              <a:defRPr/>
            </a:lvl2pPr>
            <a:lvl3pPr indent="-342900" lvl="2" marL="1371600" rtl="0" algn="l">
              <a:lnSpc>
                <a:spcPct val="100000"/>
              </a:lnSpc>
              <a:spcBef>
                <a:spcPts val="1150"/>
              </a:spcBef>
              <a:spcAft>
                <a:spcPts val="0"/>
              </a:spcAft>
              <a:buSzPts val="1800"/>
              <a:buChar char="»"/>
              <a:defRPr/>
            </a:lvl3pPr>
            <a:lvl4pPr indent="-342900" lvl="3" marL="1828800" rtl="0" algn="l">
              <a:lnSpc>
                <a:spcPct val="100000"/>
              </a:lnSpc>
              <a:spcBef>
                <a:spcPts val="1150"/>
              </a:spcBef>
              <a:spcAft>
                <a:spcPts val="0"/>
              </a:spcAft>
              <a:buSzPts val="1800"/>
              <a:buChar char="–"/>
              <a:defRPr/>
            </a:lvl4pPr>
            <a:lvl5pPr indent="-311975" lvl="4" marL="2286000" rtl="0" algn="l">
              <a:lnSpc>
                <a:spcPct val="100000"/>
              </a:lnSpc>
              <a:spcBef>
                <a:spcPts val="1150"/>
              </a:spcBef>
              <a:spcAft>
                <a:spcPts val="0"/>
              </a:spcAft>
              <a:buSzPts val="1313"/>
              <a:buChar char="»"/>
              <a:defRPr sz="1313">
                <a:solidFill>
                  <a:srgbClr val="000000"/>
                </a:solidFill>
                <a:latin typeface="Cambria"/>
                <a:ea typeface="Cambria"/>
                <a:cs typeface="Cambria"/>
                <a:sym typeface="Cambria"/>
              </a:defRPr>
            </a:lvl5pPr>
            <a:lvl6pPr indent="-228600" lvl="5" marL="2743200" rtl="0" algn="l">
              <a:lnSpc>
                <a:spcPct val="100000"/>
              </a:lnSpc>
              <a:spcBef>
                <a:spcPts val="1174"/>
              </a:spcBef>
              <a:spcAft>
                <a:spcPts val="0"/>
              </a:spcAft>
              <a:buSzPts val="1800"/>
              <a:buNone/>
              <a:defRPr/>
            </a:lvl6pPr>
            <a:lvl7pPr indent="-228600" lvl="6" marL="3200400" rtl="0" algn="l">
              <a:lnSpc>
                <a:spcPct val="100000"/>
              </a:lnSpc>
              <a:spcBef>
                <a:spcPts val="1174"/>
              </a:spcBef>
              <a:spcAft>
                <a:spcPts val="0"/>
              </a:spcAft>
              <a:buSzPts val="1800"/>
              <a:buNone/>
              <a:defRPr/>
            </a:lvl7pPr>
            <a:lvl8pPr indent="-228600" lvl="7" marL="3657600" rtl="0" algn="l">
              <a:lnSpc>
                <a:spcPct val="100000"/>
              </a:lnSpc>
              <a:spcBef>
                <a:spcPts val="1174"/>
              </a:spcBef>
              <a:spcAft>
                <a:spcPts val="0"/>
              </a:spcAft>
              <a:buSzPts val="1800"/>
              <a:buNone/>
              <a:defRPr/>
            </a:lvl8pPr>
            <a:lvl9pPr indent="-228600" lvl="8" marL="4114800" rtl="0" algn="l">
              <a:lnSpc>
                <a:spcPct val="100000"/>
              </a:lnSpc>
              <a:spcBef>
                <a:spcPts val="1174"/>
              </a:spcBef>
              <a:spcAft>
                <a:spcPts val="0"/>
              </a:spcAft>
              <a:buSzPts val="18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1">
  <p:cSld name="Cover Page_1">
    <p:spTree>
      <p:nvGrpSpPr>
        <p:cNvPr id="232" name="Shape 232"/>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line">
  <p:cSld name="Double line">
    <p:spTree>
      <p:nvGrpSpPr>
        <p:cNvPr id="233" name="Shape 233"/>
        <p:cNvGrpSpPr/>
        <p:nvPr/>
      </p:nvGrpSpPr>
      <p:grpSpPr>
        <a:xfrm>
          <a:off x="0" y="0"/>
          <a:ext cx="0" cy="0"/>
          <a:chOff x="0" y="0"/>
          <a:chExt cx="0" cy="0"/>
        </a:xfrm>
      </p:grpSpPr>
      <p:sp>
        <p:nvSpPr>
          <p:cNvPr id="234" name="Google Shape;234;p46"/>
          <p:cNvSpPr txBox="1"/>
          <p:nvPr>
            <p:ph idx="1" type="body"/>
          </p:nvPr>
        </p:nvSpPr>
        <p:spPr>
          <a:xfrm>
            <a:off x="612809" y="1364197"/>
            <a:ext cx="10969200" cy="317100"/>
          </a:xfrm>
          <a:prstGeom prst="rect">
            <a:avLst/>
          </a:prstGeom>
          <a:noFill/>
          <a:ln>
            <a:noFill/>
          </a:ln>
        </p:spPr>
        <p:txBody>
          <a:bodyPr anchorCtr="0" anchor="t" bIns="45700" lIns="0" spcFirstLastPara="1" rIns="0" wrap="square" tIns="45700">
            <a:noAutofit/>
          </a:bodyPr>
          <a:lstStyle>
            <a:lvl1pPr indent="-228600" lvl="0" marL="457200" marR="0" algn="l">
              <a:lnSpc>
                <a:spcPct val="100000"/>
              </a:lnSpc>
              <a:spcBef>
                <a:spcPts val="0"/>
              </a:spcBef>
              <a:spcAft>
                <a:spcPts val="0"/>
              </a:spcAft>
              <a:buClr>
                <a:srgbClr val="606060"/>
              </a:buClr>
              <a:buSzPts val="1600"/>
              <a:buNone/>
              <a:defRPr sz="1600">
                <a:solidFill>
                  <a:srgbClr val="000000"/>
                </a:solidFill>
              </a:defRPr>
            </a:lvl1pPr>
            <a:lvl2pPr indent="-311975" lvl="1" marL="914400" algn="l">
              <a:lnSpc>
                <a:spcPct val="100000"/>
              </a:lnSpc>
              <a:spcBef>
                <a:spcPts val="1150"/>
              </a:spcBef>
              <a:spcAft>
                <a:spcPts val="0"/>
              </a:spcAft>
              <a:buSzPts val="1313"/>
              <a:buChar char="▪"/>
              <a:defRPr sz="1313">
                <a:solidFill>
                  <a:srgbClr val="000000"/>
                </a:solidFill>
              </a:defRPr>
            </a:lvl2pPr>
            <a:lvl3pPr indent="-311975" lvl="2" marL="1371600" algn="l">
              <a:lnSpc>
                <a:spcPct val="100000"/>
              </a:lnSpc>
              <a:spcBef>
                <a:spcPts val="1150"/>
              </a:spcBef>
              <a:spcAft>
                <a:spcPts val="0"/>
              </a:spcAft>
              <a:buSzPts val="1313"/>
              <a:buChar char="»"/>
              <a:defRPr sz="1313">
                <a:solidFill>
                  <a:srgbClr val="000000"/>
                </a:solidFill>
              </a:defRPr>
            </a:lvl3pPr>
            <a:lvl4pPr indent="-311975" lvl="3" marL="1828800" algn="l">
              <a:lnSpc>
                <a:spcPct val="100000"/>
              </a:lnSpc>
              <a:spcBef>
                <a:spcPts val="1150"/>
              </a:spcBef>
              <a:spcAft>
                <a:spcPts val="0"/>
              </a:spcAft>
              <a:buSzPts val="1313"/>
              <a:buChar char="–"/>
              <a:defRPr sz="1313">
                <a:solidFill>
                  <a:srgbClr val="000000"/>
                </a:solidFill>
              </a:defRPr>
            </a:lvl4pPr>
            <a:lvl5pPr indent="-311975" lvl="4" marL="2286000" algn="l">
              <a:lnSpc>
                <a:spcPct val="100000"/>
              </a:lnSpc>
              <a:spcBef>
                <a:spcPts val="1150"/>
              </a:spcBef>
              <a:spcAft>
                <a:spcPts val="0"/>
              </a:spcAft>
              <a:buSzPts val="1313"/>
              <a:buChar char="»"/>
              <a:defRPr sz="1313">
                <a:solidFill>
                  <a:srgbClr val="000000"/>
                </a:solidFill>
              </a:defRPr>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35" name="Google Shape;235;p46"/>
          <p:cNvSpPr txBox="1"/>
          <p:nvPr>
            <p:ph type="title"/>
          </p:nvPr>
        </p:nvSpPr>
        <p:spPr>
          <a:xfrm>
            <a:off x="612810" y="428085"/>
            <a:ext cx="10969500" cy="822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36" name="Google Shape;236;p46"/>
          <p:cNvSpPr txBox="1"/>
          <p:nvPr>
            <p:ph idx="2"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algn="l">
              <a:lnSpc>
                <a:spcPct val="100000"/>
              </a:lnSpc>
              <a:spcBef>
                <a:spcPts val="1125"/>
              </a:spcBef>
              <a:spcAft>
                <a:spcPts val="0"/>
              </a:spcAft>
              <a:buSzPts val="900"/>
              <a:buNone/>
              <a:defRPr sz="900">
                <a:solidFill>
                  <a:srgbClr val="000000"/>
                </a:solidFill>
              </a:defRPr>
            </a:lvl1pPr>
            <a:lvl2pPr indent="-285750" lvl="1" marL="914400" algn="l">
              <a:lnSpc>
                <a:spcPct val="100000"/>
              </a:lnSpc>
              <a:spcBef>
                <a:spcPts val="1150"/>
              </a:spcBef>
              <a:spcAft>
                <a:spcPts val="0"/>
              </a:spcAft>
              <a:buSzPts val="900"/>
              <a:buFont typeface="Calibri"/>
              <a:buChar char="▪"/>
              <a:defRPr sz="900"/>
            </a:lvl2pPr>
            <a:lvl3pPr indent="-285750" lvl="2" marL="1371600" algn="l">
              <a:lnSpc>
                <a:spcPct val="100000"/>
              </a:lnSpc>
              <a:spcBef>
                <a:spcPts val="1150"/>
              </a:spcBef>
              <a:spcAft>
                <a:spcPts val="0"/>
              </a:spcAft>
              <a:buSzPts val="900"/>
              <a:buFont typeface="Calibri"/>
              <a:buChar char="»"/>
              <a:defRPr sz="900"/>
            </a:lvl3pPr>
            <a:lvl4pPr indent="-285750" lvl="3" marL="1828800" algn="l">
              <a:lnSpc>
                <a:spcPct val="100000"/>
              </a:lnSpc>
              <a:spcBef>
                <a:spcPts val="1150"/>
              </a:spcBef>
              <a:spcAft>
                <a:spcPts val="0"/>
              </a:spcAft>
              <a:buSzPts val="900"/>
              <a:buChar char="–"/>
              <a:defRPr sz="900"/>
            </a:lvl4pPr>
            <a:lvl5pPr indent="-285750" lvl="4" marL="2286000" algn="l">
              <a:lnSpc>
                <a:spcPct val="100000"/>
              </a:lnSpc>
              <a:spcBef>
                <a:spcPts val="1150"/>
              </a:spcBef>
              <a:spcAft>
                <a:spcPts val="0"/>
              </a:spcAft>
              <a:buSzPts val="900"/>
              <a:buChar char="»"/>
              <a:defRPr sz="900">
                <a:solidFill>
                  <a:srgbClr val="000000"/>
                </a:solidFill>
              </a:defRPr>
            </a:lvl5pPr>
            <a:lvl6pPr indent="-228600" lvl="5" marL="274320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pic>
        <p:nvPicPr>
          <p:cNvPr id="237" name="Google Shape;237;p46"/>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238" name="Google Shape;238;p46"/>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chemeClr val="accent4"/>
              </a:buClr>
              <a:buSzPts val="300"/>
              <a:buFont typeface="Cambria"/>
              <a:buNone/>
            </a:pPr>
            <a:r>
              <a:rPr b="1" lang="en-US" sz="1300">
                <a:solidFill>
                  <a:schemeClr val="accent4"/>
                </a:solidFill>
                <a:latin typeface="Calibri"/>
                <a:ea typeface="Calibri"/>
                <a:cs typeface="Calibri"/>
                <a:sym typeface="Calibri"/>
              </a:rPr>
              <a:t>Geo Annual Report - Blockchain Technology - SEA - 2024</a:t>
            </a:r>
            <a:endParaRPr/>
          </a:p>
        </p:txBody>
      </p:sp>
      <p:sp>
        <p:nvSpPr>
          <p:cNvPr id="239" name="Google Shape;239;p46"/>
          <p:cNvSpPr/>
          <p:nvPr/>
        </p:nvSpPr>
        <p:spPr>
          <a:xfrm>
            <a:off x="6478325" y="6537775"/>
            <a:ext cx="56061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2024, Tracxn Technologies Limited. All rights reserved.</a:t>
            </a:r>
            <a:endParaRPr b="0" i="0" sz="1150" u="none" cap="none" strike="noStrike">
              <a:solidFill>
                <a:srgbClr val="7F7F7F"/>
              </a:solidFill>
              <a:latin typeface="Calibri"/>
              <a:ea typeface="Calibri"/>
              <a:cs typeface="Calibri"/>
              <a:sym typeface="Calibri"/>
            </a:endParaRPr>
          </a:p>
        </p:txBody>
      </p:sp>
      <p:sp>
        <p:nvSpPr>
          <p:cNvPr id="240" name="Google Shape;240;p46"/>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41" name="Shape 241"/>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pager _Dec-2017">
  <p:cSld name="1_One pager _Dec-2017">
    <p:spTree>
      <p:nvGrpSpPr>
        <p:cNvPr id="242" name="Shape 242"/>
        <p:cNvGrpSpPr/>
        <p:nvPr/>
      </p:nvGrpSpPr>
      <p:grpSpPr>
        <a:xfrm>
          <a:off x="0" y="0"/>
          <a:ext cx="0" cy="0"/>
          <a:chOff x="0" y="0"/>
          <a:chExt cx="0" cy="0"/>
        </a:xfrm>
      </p:grpSpPr>
      <p:sp>
        <p:nvSpPr>
          <p:cNvPr id="243" name="Google Shape;243;p48"/>
          <p:cNvSpPr txBox="1"/>
          <p:nvPr>
            <p:ph type="title"/>
          </p:nvPr>
        </p:nvSpPr>
        <p:spPr>
          <a:xfrm>
            <a:off x="2180313" y="220806"/>
            <a:ext cx="6660000" cy="600000"/>
          </a:xfrm>
          <a:prstGeom prst="rect">
            <a:avLst/>
          </a:prstGeom>
          <a:noFill/>
          <a:ln>
            <a:noFill/>
          </a:ln>
        </p:spPr>
        <p:txBody>
          <a:bodyPr anchorCtr="0" anchor="ctr" bIns="91425" lIns="9000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lnSpc>
                <a:spcPct val="100000"/>
              </a:lnSpc>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44" name="Google Shape;244;p48"/>
          <p:cNvSpPr txBox="1"/>
          <p:nvPr>
            <p:ph idx="1" type="body"/>
          </p:nvPr>
        </p:nvSpPr>
        <p:spPr>
          <a:xfrm>
            <a:off x="2180314" y="679328"/>
            <a:ext cx="6660000" cy="317100"/>
          </a:xfrm>
          <a:prstGeom prst="rect">
            <a:avLst/>
          </a:prstGeom>
          <a:noFill/>
          <a:ln>
            <a:noFill/>
          </a:ln>
        </p:spPr>
        <p:txBody>
          <a:bodyPr anchorCtr="0" anchor="t" bIns="91425" lIns="90000" spcFirstLastPara="1" rIns="91425" wrap="square" tIns="91425">
            <a:noAutofit/>
          </a:bodyPr>
          <a:lstStyle>
            <a:lvl1pPr indent="-228600" lvl="0" marL="457200" algn="l">
              <a:lnSpc>
                <a:spcPct val="100000"/>
              </a:lnSpc>
              <a:spcBef>
                <a:spcPts val="0"/>
              </a:spcBef>
              <a:spcAft>
                <a:spcPts val="0"/>
              </a:spcAft>
              <a:buSzPts val="1400"/>
              <a:buNone/>
              <a:defRPr i="0" sz="1400">
                <a:solidFill>
                  <a:schemeClr val="dk1"/>
                </a:solidFill>
              </a:defRPr>
            </a:lvl1pPr>
            <a:lvl2pPr indent="-228600" lvl="1" marL="914400" algn="l">
              <a:lnSpc>
                <a:spcPct val="100000"/>
              </a:lnSpc>
              <a:spcBef>
                <a:spcPts val="0"/>
              </a:spcBef>
              <a:spcAft>
                <a:spcPts val="0"/>
              </a:spcAft>
              <a:buSzPts val="1500"/>
              <a:buFont typeface="Calibri"/>
              <a:buNone/>
              <a:defRPr sz="1500"/>
            </a:lvl2pPr>
            <a:lvl3pPr indent="-228600" lvl="2" marL="1371600" algn="l">
              <a:lnSpc>
                <a:spcPct val="100000"/>
              </a:lnSpc>
              <a:spcBef>
                <a:spcPts val="0"/>
              </a:spcBef>
              <a:spcAft>
                <a:spcPts val="0"/>
              </a:spcAft>
              <a:buSzPts val="1500"/>
              <a:buFont typeface="Calibri"/>
              <a:buNone/>
              <a:defRPr sz="1500"/>
            </a:lvl3pPr>
            <a:lvl4pPr indent="-228600" lvl="3" marL="1828800" algn="l">
              <a:lnSpc>
                <a:spcPct val="100000"/>
              </a:lnSpc>
              <a:spcBef>
                <a:spcPts val="0"/>
              </a:spcBef>
              <a:spcAft>
                <a:spcPts val="0"/>
              </a:spcAft>
              <a:buSzPts val="1500"/>
              <a:buNone/>
              <a:defRPr sz="1500"/>
            </a:lvl4pPr>
            <a:lvl5pPr indent="-228600" lvl="4" marL="2286000" algn="l">
              <a:lnSpc>
                <a:spcPct val="100000"/>
              </a:lnSpc>
              <a:spcBef>
                <a:spcPts val="0"/>
              </a:spcBef>
              <a:spcAft>
                <a:spcPts val="0"/>
              </a:spcAft>
              <a:buSzPts val="1500"/>
              <a:buNone/>
              <a:defRPr sz="1500"/>
            </a:lvl5pPr>
            <a:lvl6pPr indent="-228600" lvl="5" marL="274320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245" name="Google Shape;245;p48"/>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algn="l">
              <a:lnSpc>
                <a:spcPct val="100000"/>
              </a:lnSpc>
              <a:spcBef>
                <a:spcPts val="1125"/>
              </a:spcBef>
              <a:spcAft>
                <a:spcPts val="0"/>
              </a:spcAft>
              <a:buSzPts val="800"/>
              <a:buNone/>
              <a:defRPr sz="800">
                <a:solidFill>
                  <a:srgbClr val="7F7F7F"/>
                </a:solidFill>
              </a:defRPr>
            </a:lvl1pPr>
            <a:lvl2pPr indent="-342900" lvl="1" marL="914400" algn="l">
              <a:lnSpc>
                <a:spcPct val="100000"/>
              </a:lnSpc>
              <a:spcBef>
                <a:spcPts val="1150"/>
              </a:spcBef>
              <a:spcAft>
                <a:spcPts val="0"/>
              </a:spcAft>
              <a:buSzPts val="1800"/>
              <a:buFont typeface="Calibri"/>
              <a:buChar char="▪"/>
              <a:defRPr/>
            </a:lvl2pPr>
            <a:lvl3pPr indent="-342900" lvl="2" marL="1371600" algn="l">
              <a:lnSpc>
                <a:spcPct val="100000"/>
              </a:lnSpc>
              <a:spcBef>
                <a:spcPts val="1150"/>
              </a:spcBef>
              <a:spcAft>
                <a:spcPts val="0"/>
              </a:spcAft>
              <a:buSzPts val="1800"/>
              <a:buFont typeface="Calibri"/>
              <a:buChar char="»"/>
              <a:defRPr/>
            </a:lvl3pPr>
            <a:lvl4pPr indent="-342900" lvl="3" marL="1828800" algn="l">
              <a:lnSpc>
                <a:spcPct val="100000"/>
              </a:lnSpc>
              <a:spcBef>
                <a:spcPts val="1150"/>
              </a:spcBef>
              <a:spcAft>
                <a:spcPts val="0"/>
              </a:spcAft>
              <a:buSzPts val="1800"/>
              <a:buChar char="–"/>
              <a:defRPr/>
            </a:lvl4pPr>
            <a:lvl5pPr indent="-311975" lvl="4" marL="2286000" algn="l">
              <a:lnSpc>
                <a:spcPct val="100000"/>
              </a:lnSpc>
              <a:spcBef>
                <a:spcPts val="1150"/>
              </a:spcBef>
              <a:spcAft>
                <a:spcPts val="0"/>
              </a:spcAft>
              <a:buSzPts val="1313"/>
              <a:buChar char="»"/>
              <a:defRPr sz="1313">
                <a:solidFill>
                  <a:srgbClr val="000000"/>
                </a:solidFill>
              </a:defRPr>
            </a:lvl5pPr>
            <a:lvl6pPr indent="-228600" lvl="5" marL="2743200" algn="l">
              <a:lnSpc>
                <a:spcPct val="100000"/>
              </a:lnSpc>
              <a:spcBef>
                <a:spcPts val="1174"/>
              </a:spcBef>
              <a:spcAft>
                <a:spcPts val="0"/>
              </a:spcAft>
              <a:buSzPts val="1800"/>
              <a:buFont typeface="Calibri"/>
              <a:buNone/>
              <a:defRPr>
                <a:latin typeface="Calibri"/>
                <a:ea typeface="Calibri"/>
                <a:cs typeface="Calibri"/>
                <a:sym typeface="Calibri"/>
              </a:defRPr>
            </a:lvl6pPr>
            <a:lvl7pPr indent="-228600" lvl="6" marL="3200400" algn="l">
              <a:lnSpc>
                <a:spcPct val="100000"/>
              </a:lnSpc>
              <a:spcBef>
                <a:spcPts val="1174"/>
              </a:spcBef>
              <a:spcAft>
                <a:spcPts val="0"/>
              </a:spcAft>
              <a:buSzPts val="1800"/>
              <a:buFont typeface="Calibri"/>
              <a:buNone/>
              <a:defRPr>
                <a:latin typeface="Calibri"/>
                <a:ea typeface="Calibri"/>
                <a:cs typeface="Calibri"/>
                <a:sym typeface="Calibri"/>
              </a:defRPr>
            </a:lvl7pPr>
            <a:lvl8pPr indent="-228600" lvl="7" marL="3657600" algn="l">
              <a:lnSpc>
                <a:spcPct val="100000"/>
              </a:lnSpc>
              <a:spcBef>
                <a:spcPts val="1174"/>
              </a:spcBef>
              <a:spcAft>
                <a:spcPts val="0"/>
              </a:spcAft>
              <a:buSzPts val="1800"/>
              <a:buFont typeface="Calibri"/>
              <a:buNone/>
              <a:defRPr>
                <a:latin typeface="Calibri"/>
                <a:ea typeface="Calibri"/>
                <a:cs typeface="Calibri"/>
                <a:sym typeface="Calibri"/>
              </a:defRPr>
            </a:lvl8pPr>
            <a:lvl9pPr indent="-228600" lvl="8" marL="4114800" algn="l">
              <a:lnSpc>
                <a:spcPct val="100000"/>
              </a:lnSpc>
              <a:spcBef>
                <a:spcPts val="1174"/>
              </a:spcBef>
              <a:spcAft>
                <a:spcPts val="0"/>
              </a:spcAft>
              <a:buSzPts val="1800"/>
              <a:buFont typeface="Calibri"/>
              <a:buNone/>
              <a:defRPr>
                <a:latin typeface="Calibri"/>
                <a:ea typeface="Calibri"/>
                <a:cs typeface="Calibri"/>
                <a:sym typeface="Calibri"/>
              </a:defRPr>
            </a:lvl9pPr>
          </a:lstStyle>
          <a:p/>
        </p:txBody>
      </p:sp>
      <p:sp>
        <p:nvSpPr>
          <p:cNvPr id="246" name="Google Shape;246;p48"/>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47" name="Google Shape;247;p48"/>
          <p:cNvPicPr preferRelativeResize="0"/>
          <p:nvPr/>
        </p:nvPicPr>
        <p:blipFill rotWithShape="1">
          <a:blip r:embed="rId2">
            <a:alphaModFix/>
          </a:blip>
          <a:srcRect b="0" l="0" r="0" t="0"/>
          <a:stretch/>
        </p:blipFill>
        <p:spPr>
          <a:xfrm>
            <a:off x="10551215" y="6477671"/>
            <a:ext cx="1634435" cy="325523"/>
          </a:xfrm>
          <a:prstGeom prst="rect">
            <a:avLst/>
          </a:prstGeom>
          <a:noFill/>
          <a:ln>
            <a:noFill/>
          </a:ln>
        </p:spPr>
      </p:pic>
      <p:sp>
        <p:nvSpPr>
          <p:cNvPr id="248" name="Google Shape;248;p48"/>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Blockchain Technology - SEA - 2024</a:t>
            </a:r>
            <a:endParaRPr/>
          </a:p>
        </p:txBody>
      </p:sp>
      <p:sp>
        <p:nvSpPr>
          <p:cNvPr id="249" name="Google Shape;249;p48"/>
          <p:cNvSpPr/>
          <p:nvPr/>
        </p:nvSpPr>
        <p:spPr>
          <a:xfrm>
            <a:off x="6453000" y="6537775"/>
            <a:ext cx="56313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2024,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extLst>
    <p:ext uri="{DCECCB84-F9BA-43D5-87BE-67443E8EF086}">
      <p15:sldGuideLst>
        <p15:guide id="1" orient="horz" pos="603">
          <p15:clr>
            <a:srgbClr val="FBAE40"/>
          </p15:clr>
        </p15:guide>
        <p15:guide id="2" pos="7293">
          <p15:clr>
            <a:srgbClr val="FBAE40"/>
          </p15:clr>
        </p15:guide>
        <p15:guide id="3" pos="381">
          <p15:clr>
            <a:srgbClr val="FBAE40"/>
          </p15:clr>
        </p15:guide>
        <p15:guide id="4" pos="384">
          <p15:clr>
            <a:srgbClr val="FBAE40"/>
          </p15:clr>
        </p15:guide>
        <p15:guide id="5" pos="61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_Disclaimer 1">
  <p:cSld name="0_Disclaimer_1">
    <p:spTree>
      <p:nvGrpSpPr>
        <p:cNvPr id="250" name="Shape 250"/>
        <p:cNvGrpSpPr/>
        <p:nvPr/>
      </p:nvGrpSpPr>
      <p:grpSpPr>
        <a:xfrm>
          <a:off x="0" y="0"/>
          <a:ext cx="0" cy="0"/>
          <a:chOff x="0" y="0"/>
          <a:chExt cx="0" cy="0"/>
        </a:xfrm>
      </p:grpSpPr>
      <p:sp>
        <p:nvSpPr>
          <p:cNvPr id="251" name="Google Shape;251;p49"/>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1150"/>
              </a:spcBef>
              <a:spcAft>
                <a:spcPts val="0"/>
              </a:spcAft>
              <a:buSzPts val="2000"/>
              <a:buChar char="•"/>
              <a:defRPr sz="2000"/>
            </a:lvl1pPr>
            <a:lvl2pPr indent="-355600" lvl="1" marL="914400" algn="l">
              <a:lnSpc>
                <a:spcPct val="100000"/>
              </a:lnSpc>
              <a:spcBef>
                <a:spcPts val="1150"/>
              </a:spcBef>
              <a:spcAft>
                <a:spcPts val="0"/>
              </a:spcAft>
              <a:buSzPts val="2000"/>
              <a:buChar char="▪"/>
              <a:defRPr sz="2000"/>
            </a:lvl2pPr>
            <a:lvl3pPr indent="-355600" lvl="2" marL="1371600" algn="l">
              <a:lnSpc>
                <a:spcPct val="100000"/>
              </a:lnSpc>
              <a:spcBef>
                <a:spcPts val="1150"/>
              </a:spcBef>
              <a:spcAft>
                <a:spcPts val="0"/>
              </a:spcAft>
              <a:buSzPts val="2000"/>
              <a:buChar char="»"/>
              <a:defRPr sz="2000"/>
            </a:lvl3pPr>
            <a:lvl4pPr indent="-355600" lvl="3" marL="1828800" algn="l">
              <a:lnSpc>
                <a:spcPct val="100000"/>
              </a:lnSpc>
              <a:spcBef>
                <a:spcPts val="1150"/>
              </a:spcBef>
              <a:spcAft>
                <a:spcPts val="0"/>
              </a:spcAft>
              <a:buSzPts val="2000"/>
              <a:buChar char="–"/>
              <a:defRPr sz="2000"/>
            </a:lvl4pPr>
            <a:lvl5pPr indent="-355600" lvl="4" marL="2286000" algn="l">
              <a:lnSpc>
                <a:spcPct val="100000"/>
              </a:lnSpc>
              <a:spcBef>
                <a:spcPts val="1150"/>
              </a:spcBef>
              <a:spcAft>
                <a:spcPts val="0"/>
              </a:spcAft>
              <a:buSzPts val="2000"/>
              <a:buChar char="»"/>
              <a:defRPr sz="2000"/>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52" name="Google Shape;252;p49"/>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pic>
        <p:nvPicPr>
          <p:cNvPr id="253" name="Google Shape;253;p49"/>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254" name="Google Shape;254;p49"/>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55" name="Google Shape;255;p49"/>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Blockchain Technology - SEA - 2024</a:t>
            </a:r>
            <a:endParaRPr/>
          </a:p>
        </p:txBody>
      </p:sp>
      <p:sp>
        <p:nvSpPr>
          <p:cNvPr id="256" name="Google Shape;256;p49"/>
          <p:cNvSpPr/>
          <p:nvPr/>
        </p:nvSpPr>
        <p:spPr>
          <a:xfrm>
            <a:off x="6453000" y="6537775"/>
            <a:ext cx="56313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2024,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Double line">
  <p:cSld name="Gray Double line">
    <p:spTree>
      <p:nvGrpSpPr>
        <p:cNvPr id="257" name="Shape 257"/>
        <p:cNvGrpSpPr/>
        <p:nvPr/>
      </p:nvGrpSpPr>
      <p:grpSpPr>
        <a:xfrm>
          <a:off x="0" y="0"/>
          <a:ext cx="0" cy="0"/>
          <a:chOff x="0" y="0"/>
          <a:chExt cx="0" cy="0"/>
        </a:xfrm>
      </p:grpSpPr>
      <p:sp>
        <p:nvSpPr>
          <p:cNvPr id="258" name="Google Shape;258;p50"/>
          <p:cNvSpPr/>
          <p:nvPr/>
        </p:nvSpPr>
        <p:spPr>
          <a:xfrm>
            <a:off x="0" y="168811"/>
            <a:ext cx="12192000" cy="18252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 name="Google Shape;259;p50"/>
          <p:cNvSpPr txBox="1"/>
          <p:nvPr>
            <p:ph type="title"/>
          </p:nvPr>
        </p:nvSpPr>
        <p:spPr>
          <a:xfrm>
            <a:off x="1143000" y="349625"/>
            <a:ext cx="7759800" cy="822900"/>
          </a:xfrm>
          <a:prstGeom prst="rect">
            <a:avLst/>
          </a:prstGeom>
          <a:noFill/>
          <a:ln>
            <a:noFill/>
          </a:ln>
        </p:spPr>
        <p:txBody>
          <a:bodyPr anchorCtr="0" anchor="ctr" bIns="91425" lIns="0" spcFirstLastPara="1" rIns="91425" wrap="square" tIns="91425">
            <a:noAutofit/>
          </a:bodyPr>
          <a:lstStyle>
            <a:lvl1pPr lvl="0" marR="0" algn="l">
              <a:lnSpc>
                <a:spcPct val="9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60" name="Google Shape;260;p50"/>
          <p:cNvSpPr txBox="1"/>
          <p:nvPr>
            <p:ph idx="1" type="body"/>
          </p:nvPr>
        </p:nvSpPr>
        <p:spPr>
          <a:xfrm>
            <a:off x="621970" y="6310413"/>
            <a:ext cx="5487900" cy="214200"/>
          </a:xfrm>
          <a:prstGeom prst="rect">
            <a:avLst/>
          </a:prstGeom>
          <a:noFill/>
          <a:ln>
            <a:noFill/>
          </a:ln>
        </p:spPr>
        <p:txBody>
          <a:bodyPr anchorCtr="0" anchor="ctr" bIns="91425" lIns="0" spcFirstLastPara="1" rIns="91425" wrap="square" tIns="91425">
            <a:noAutofit/>
          </a:bodyPr>
          <a:lstStyle>
            <a:lvl1pPr indent="-228600" lvl="0" marL="457200" algn="l">
              <a:lnSpc>
                <a:spcPct val="100000"/>
              </a:lnSpc>
              <a:spcBef>
                <a:spcPts val="1125"/>
              </a:spcBef>
              <a:spcAft>
                <a:spcPts val="0"/>
              </a:spcAft>
              <a:buSzPts val="900"/>
              <a:buNone/>
              <a:defRPr sz="900"/>
            </a:lvl1pPr>
            <a:lvl2pPr indent="-285750" lvl="1" marL="914400" algn="l">
              <a:lnSpc>
                <a:spcPct val="100000"/>
              </a:lnSpc>
              <a:spcBef>
                <a:spcPts val="1150"/>
              </a:spcBef>
              <a:spcAft>
                <a:spcPts val="0"/>
              </a:spcAft>
              <a:buSzPts val="900"/>
              <a:buFont typeface="Calibri"/>
              <a:buChar char="▪"/>
              <a:defRPr sz="900"/>
            </a:lvl2pPr>
            <a:lvl3pPr indent="-285750" lvl="2" marL="1371600" algn="l">
              <a:lnSpc>
                <a:spcPct val="100000"/>
              </a:lnSpc>
              <a:spcBef>
                <a:spcPts val="1150"/>
              </a:spcBef>
              <a:spcAft>
                <a:spcPts val="0"/>
              </a:spcAft>
              <a:buSzPts val="900"/>
              <a:buFont typeface="Calibri"/>
              <a:buChar char="»"/>
              <a:defRPr sz="900"/>
            </a:lvl3pPr>
            <a:lvl4pPr indent="-285750" lvl="3" marL="1828800" algn="l">
              <a:lnSpc>
                <a:spcPct val="100000"/>
              </a:lnSpc>
              <a:spcBef>
                <a:spcPts val="1150"/>
              </a:spcBef>
              <a:spcAft>
                <a:spcPts val="0"/>
              </a:spcAft>
              <a:buSzPts val="900"/>
              <a:buChar char="–"/>
              <a:defRPr sz="900"/>
            </a:lvl4pPr>
            <a:lvl5pPr indent="-285750" lvl="4" marL="2286000" algn="l">
              <a:lnSpc>
                <a:spcPct val="100000"/>
              </a:lnSpc>
              <a:spcBef>
                <a:spcPts val="1150"/>
              </a:spcBef>
              <a:spcAft>
                <a:spcPts val="0"/>
              </a:spcAft>
              <a:buSzPts val="900"/>
              <a:buChar char="»"/>
              <a:defRPr sz="900"/>
            </a:lvl5pPr>
            <a:lvl6pPr indent="-228600" lvl="5" marL="274320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6pPr>
            <a:lvl7pPr indent="-228600" lvl="6" marL="320040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7pPr>
            <a:lvl8pPr indent="-228600" lvl="7" marL="365760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8pPr>
            <a:lvl9pPr indent="-228600" lvl="8" marL="4114800" algn="l">
              <a:lnSpc>
                <a:spcPct val="100000"/>
              </a:lnSpc>
              <a:spcBef>
                <a:spcPts val="1174"/>
              </a:spcBef>
              <a:spcAft>
                <a:spcPts val="0"/>
              </a:spcAft>
              <a:buClr>
                <a:srgbClr val="606060"/>
              </a:buClr>
              <a:buSzPts val="900"/>
              <a:buFont typeface="Calibri"/>
              <a:buNone/>
              <a:defRPr sz="900">
                <a:solidFill>
                  <a:srgbClr val="606060"/>
                </a:solidFill>
                <a:latin typeface="Calibri"/>
                <a:ea typeface="Calibri"/>
                <a:cs typeface="Calibri"/>
                <a:sym typeface="Calibri"/>
              </a:defRPr>
            </a:lvl9pPr>
          </a:lstStyle>
          <a:p/>
        </p:txBody>
      </p:sp>
      <p:sp>
        <p:nvSpPr>
          <p:cNvPr id="261" name="Google Shape;261;p50"/>
          <p:cNvSpPr/>
          <p:nvPr/>
        </p:nvSpPr>
        <p:spPr>
          <a:xfrm>
            <a:off x="1" y="332103"/>
            <a:ext cx="1005900" cy="876300"/>
          </a:xfrm>
          <a:prstGeom prst="homePlate">
            <a:avLst>
              <a:gd fmla="val 27332" name="adj"/>
            </a:avLst>
          </a:prstGeom>
          <a:solidFill>
            <a:srgbClr val="00206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4000" u="none" cap="none" strike="noStrike">
              <a:solidFill>
                <a:schemeClr val="lt1"/>
              </a:solidFill>
              <a:latin typeface="Calibri"/>
              <a:ea typeface="Calibri"/>
              <a:cs typeface="Calibri"/>
              <a:sym typeface="Calibri"/>
            </a:endParaRPr>
          </a:p>
        </p:txBody>
      </p:sp>
      <p:pic>
        <p:nvPicPr>
          <p:cNvPr id="262" name="Google Shape;262;p50"/>
          <p:cNvPicPr preferRelativeResize="0"/>
          <p:nvPr/>
        </p:nvPicPr>
        <p:blipFill rotWithShape="1">
          <a:blip r:embed="rId2">
            <a:alphaModFix/>
          </a:blip>
          <a:srcRect b="0" l="0" r="0" t="0"/>
          <a:stretch/>
        </p:blipFill>
        <p:spPr>
          <a:xfrm>
            <a:off x="10557565" y="6479137"/>
            <a:ext cx="1634435" cy="325523"/>
          </a:xfrm>
          <a:prstGeom prst="rect">
            <a:avLst/>
          </a:prstGeom>
          <a:noFill/>
          <a:ln>
            <a:noFill/>
          </a:ln>
        </p:spPr>
      </p:pic>
      <p:sp>
        <p:nvSpPr>
          <p:cNvPr id="263" name="Google Shape;263;p50"/>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264" name="Google Shape;264;p50"/>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Blockchain Technology - SEA - 2024</a:t>
            </a:r>
            <a:endParaRPr/>
          </a:p>
        </p:txBody>
      </p:sp>
      <p:sp>
        <p:nvSpPr>
          <p:cNvPr id="265" name="Google Shape;265;p50"/>
          <p:cNvSpPr/>
          <p:nvPr/>
        </p:nvSpPr>
        <p:spPr>
          <a:xfrm>
            <a:off x="6397150" y="6537775"/>
            <a:ext cx="56871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chemeClr val="accent4"/>
                </a:solidFill>
                <a:latin typeface="Calibri"/>
                <a:ea typeface="Calibri"/>
                <a:cs typeface="Calibri"/>
                <a:sym typeface="Calibri"/>
              </a:rPr>
              <a:t>Copyright © 2024, Tracxn Technologies Limited. All rights reserved.</a:t>
            </a:r>
            <a:endParaRPr i="1" sz="1150">
              <a:solidFill>
                <a:srgbClr val="7F7F7F"/>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sclaimer 1">
  <p:cSld name="1_Disclaimer_1">
    <p:spTree>
      <p:nvGrpSpPr>
        <p:cNvPr id="266" name="Shape 266"/>
        <p:cNvGrpSpPr/>
        <p:nvPr/>
      </p:nvGrpSpPr>
      <p:grpSpPr>
        <a:xfrm>
          <a:off x="0" y="0"/>
          <a:ext cx="0" cy="0"/>
          <a:chOff x="0" y="0"/>
          <a:chExt cx="0" cy="0"/>
        </a:xfrm>
      </p:grpSpPr>
      <p:sp>
        <p:nvSpPr>
          <p:cNvPr id="267" name="Google Shape;267;p51"/>
          <p:cNvSpPr txBox="1"/>
          <p:nvPr>
            <p:ph idx="1" type="body"/>
          </p:nvPr>
        </p:nvSpPr>
        <p:spPr>
          <a:xfrm>
            <a:off x="612810" y="1143000"/>
            <a:ext cx="10969500" cy="48006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1150"/>
              </a:spcBef>
              <a:spcAft>
                <a:spcPts val="0"/>
              </a:spcAft>
              <a:buSzPts val="2000"/>
              <a:buChar char="•"/>
              <a:defRPr sz="2000"/>
            </a:lvl1pPr>
            <a:lvl2pPr indent="-355600" lvl="1" marL="914400" algn="l">
              <a:lnSpc>
                <a:spcPct val="100000"/>
              </a:lnSpc>
              <a:spcBef>
                <a:spcPts val="1150"/>
              </a:spcBef>
              <a:spcAft>
                <a:spcPts val="0"/>
              </a:spcAft>
              <a:buSzPts val="2000"/>
              <a:buChar char="▪"/>
              <a:defRPr sz="2000"/>
            </a:lvl2pPr>
            <a:lvl3pPr indent="-355600" lvl="2" marL="1371600" algn="l">
              <a:lnSpc>
                <a:spcPct val="100000"/>
              </a:lnSpc>
              <a:spcBef>
                <a:spcPts val="1150"/>
              </a:spcBef>
              <a:spcAft>
                <a:spcPts val="0"/>
              </a:spcAft>
              <a:buSzPts val="2000"/>
              <a:buChar char="»"/>
              <a:defRPr sz="2000"/>
            </a:lvl3pPr>
            <a:lvl4pPr indent="-355600" lvl="3" marL="1828800" algn="l">
              <a:lnSpc>
                <a:spcPct val="100000"/>
              </a:lnSpc>
              <a:spcBef>
                <a:spcPts val="1150"/>
              </a:spcBef>
              <a:spcAft>
                <a:spcPts val="0"/>
              </a:spcAft>
              <a:buSzPts val="2000"/>
              <a:buChar char="–"/>
              <a:defRPr sz="2000"/>
            </a:lvl4pPr>
            <a:lvl5pPr indent="-355600" lvl="4" marL="2286000" algn="l">
              <a:lnSpc>
                <a:spcPct val="100000"/>
              </a:lnSpc>
              <a:spcBef>
                <a:spcPts val="1150"/>
              </a:spcBef>
              <a:spcAft>
                <a:spcPts val="0"/>
              </a:spcAft>
              <a:buSzPts val="2000"/>
              <a:buChar char="»"/>
              <a:defRPr sz="2000"/>
            </a:lvl5pPr>
            <a:lvl6pPr indent="-228600" lvl="5" marL="2743200" algn="l">
              <a:lnSpc>
                <a:spcPct val="100000"/>
              </a:lnSpc>
              <a:spcBef>
                <a:spcPts val="1174"/>
              </a:spcBef>
              <a:spcAft>
                <a:spcPts val="0"/>
              </a:spcAft>
              <a:buSzPts val="1800"/>
              <a:buNone/>
              <a:defRPr/>
            </a:lvl6pPr>
            <a:lvl7pPr indent="-228600" lvl="6" marL="3200400" algn="l">
              <a:lnSpc>
                <a:spcPct val="100000"/>
              </a:lnSpc>
              <a:spcBef>
                <a:spcPts val="1174"/>
              </a:spcBef>
              <a:spcAft>
                <a:spcPts val="0"/>
              </a:spcAft>
              <a:buSzPts val="1800"/>
              <a:buNone/>
              <a:defRPr/>
            </a:lvl7pPr>
            <a:lvl8pPr indent="-228600" lvl="7" marL="3657600" algn="l">
              <a:lnSpc>
                <a:spcPct val="100000"/>
              </a:lnSpc>
              <a:spcBef>
                <a:spcPts val="1174"/>
              </a:spcBef>
              <a:spcAft>
                <a:spcPts val="0"/>
              </a:spcAft>
              <a:buSzPts val="1800"/>
              <a:buNone/>
              <a:defRPr/>
            </a:lvl8pPr>
            <a:lvl9pPr indent="-228600" lvl="8" marL="4114800" algn="l">
              <a:lnSpc>
                <a:spcPct val="100000"/>
              </a:lnSpc>
              <a:spcBef>
                <a:spcPts val="1174"/>
              </a:spcBef>
              <a:spcAft>
                <a:spcPts val="0"/>
              </a:spcAft>
              <a:buSzPts val="1800"/>
              <a:buNone/>
              <a:defRPr/>
            </a:lvl9pPr>
          </a:lstStyle>
          <a:p/>
        </p:txBody>
      </p:sp>
      <p:sp>
        <p:nvSpPr>
          <p:cNvPr id="268" name="Google Shape;268;p51"/>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libri"/>
              <a:buNone/>
              <a:defRPr i="0" sz="4000" u="none" cap="none" strike="noStrike">
                <a:solidFill>
                  <a:srgbClr val="002060"/>
                </a:solidFill>
                <a:latin typeface="Calibri"/>
                <a:ea typeface="Calibri"/>
                <a:cs typeface="Calibri"/>
                <a:sym typeface="Calibri"/>
              </a:defRPr>
            </a:lvl1pPr>
            <a:lvl2pPr lvl="1"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2pPr>
            <a:lvl3pPr lvl="2"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3pPr>
            <a:lvl4pPr lvl="3"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4pPr>
            <a:lvl5pPr lvl="4"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5pPr>
            <a:lvl6pPr lvl="5"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6pPr>
            <a:lvl7pPr lvl="6"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7pPr>
            <a:lvl8pPr lvl="7"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8pPr>
            <a:lvl9pPr lvl="8" marR="0" algn="l">
              <a:spcBef>
                <a:spcPts val="0"/>
              </a:spcBef>
              <a:spcAft>
                <a:spcPts val="0"/>
              </a:spcAft>
              <a:buClr>
                <a:srgbClr val="1EA307"/>
              </a:buClr>
              <a:buSzPts val="4000"/>
              <a:buFont typeface="Calibri"/>
              <a:buNone/>
              <a:defRPr i="0" sz="4000" u="none" cap="none" strike="noStrike">
                <a:solidFill>
                  <a:srgbClr val="1EA307"/>
                </a:solidFill>
                <a:latin typeface="Calibri"/>
                <a:ea typeface="Calibri"/>
                <a:cs typeface="Calibri"/>
                <a:sym typeface="Calibri"/>
              </a:defRPr>
            </a:lvl9pPr>
          </a:lstStyle>
          <a:p/>
        </p:txBody>
      </p:sp>
      <p:sp>
        <p:nvSpPr>
          <p:cNvPr id="269" name="Google Shape;269;p51"/>
          <p:cNvSpPr txBox="1"/>
          <p:nvPr>
            <p:ph idx="2" type="body"/>
          </p:nvPr>
        </p:nvSpPr>
        <p:spPr>
          <a:xfrm>
            <a:off x="711485" y="6310413"/>
            <a:ext cx="5487900" cy="214200"/>
          </a:xfrm>
          <a:prstGeom prst="rect">
            <a:avLst/>
          </a:prstGeom>
          <a:noFill/>
          <a:ln>
            <a:noFill/>
          </a:ln>
        </p:spPr>
        <p:txBody>
          <a:bodyPr anchorCtr="0" anchor="ctr" bIns="91425" lIns="86400" spcFirstLastPara="1" rIns="91425" wrap="square" tIns="91425">
            <a:noAutofit/>
          </a:bodyPr>
          <a:lstStyle>
            <a:lvl1pPr indent="-228600" lvl="0" marL="457200" algn="l">
              <a:lnSpc>
                <a:spcPct val="100000"/>
              </a:lnSpc>
              <a:spcBef>
                <a:spcPts val="1125"/>
              </a:spcBef>
              <a:spcAft>
                <a:spcPts val="0"/>
              </a:spcAft>
              <a:buSzPts val="900"/>
              <a:buNone/>
              <a:defRPr sz="900">
                <a:solidFill>
                  <a:srgbClr val="7F7F7F"/>
                </a:solidFill>
              </a:defRPr>
            </a:lvl1pPr>
            <a:lvl2pPr indent="-285750" lvl="1" marL="914400" algn="l">
              <a:lnSpc>
                <a:spcPct val="100000"/>
              </a:lnSpc>
              <a:spcBef>
                <a:spcPts val="1150"/>
              </a:spcBef>
              <a:spcAft>
                <a:spcPts val="0"/>
              </a:spcAft>
              <a:buSzPts val="900"/>
              <a:buFont typeface="Calibri"/>
              <a:buChar char="▪"/>
              <a:defRPr sz="900"/>
            </a:lvl2pPr>
            <a:lvl3pPr indent="-285750" lvl="2" marL="1371600" algn="l">
              <a:lnSpc>
                <a:spcPct val="100000"/>
              </a:lnSpc>
              <a:spcBef>
                <a:spcPts val="1150"/>
              </a:spcBef>
              <a:spcAft>
                <a:spcPts val="0"/>
              </a:spcAft>
              <a:buSzPts val="900"/>
              <a:buFont typeface="Calibri"/>
              <a:buChar char="»"/>
              <a:defRPr sz="900"/>
            </a:lvl3pPr>
            <a:lvl4pPr indent="-285750" lvl="3" marL="1828800" algn="l">
              <a:lnSpc>
                <a:spcPct val="100000"/>
              </a:lnSpc>
              <a:spcBef>
                <a:spcPts val="1150"/>
              </a:spcBef>
              <a:spcAft>
                <a:spcPts val="0"/>
              </a:spcAft>
              <a:buSzPts val="900"/>
              <a:buChar char="–"/>
              <a:defRPr sz="900"/>
            </a:lvl4pPr>
            <a:lvl5pPr indent="-285750" lvl="4" marL="2286000" algn="l">
              <a:lnSpc>
                <a:spcPct val="100000"/>
              </a:lnSpc>
              <a:spcBef>
                <a:spcPts val="1150"/>
              </a:spcBef>
              <a:spcAft>
                <a:spcPts val="0"/>
              </a:spcAft>
              <a:buSzPts val="900"/>
              <a:buChar char="»"/>
              <a:defRPr sz="900">
                <a:solidFill>
                  <a:srgbClr val="000000"/>
                </a:solidFill>
              </a:defRPr>
            </a:lvl5pPr>
            <a:lvl6pPr indent="-228600" lvl="5" marL="2743200" algn="l">
              <a:lnSpc>
                <a:spcPct val="100000"/>
              </a:lnSpc>
              <a:spcBef>
                <a:spcPts val="1174"/>
              </a:spcBef>
              <a:spcAft>
                <a:spcPts val="0"/>
              </a:spcAft>
              <a:buSzPts val="900"/>
              <a:buFont typeface="Calibri"/>
              <a:buNone/>
              <a:defRPr sz="900">
                <a:latin typeface="Calibri"/>
                <a:ea typeface="Calibri"/>
                <a:cs typeface="Calibri"/>
                <a:sym typeface="Calibri"/>
              </a:defRPr>
            </a:lvl6pPr>
            <a:lvl7pPr indent="-228600" lvl="6" marL="3200400" algn="l">
              <a:lnSpc>
                <a:spcPct val="100000"/>
              </a:lnSpc>
              <a:spcBef>
                <a:spcPts val="1174"/>
              </a:spcBef>
              <a:spcAft>
                <a:spcPts val="0"/>
              </a:spcAft>
              <a:buSzPts val="900"/>
              <a:buFont typeface="Calibri"/>
              <a:buNone/>
              <a:defRPr sz="900">
                <a:latin typeface="Calibri"/>
                <a:ea typeface="Calibri"/>
                <a:cs typeface="Calibri"/>
                <a:sym typeface="Calibri"/>
              </a:defRPr>
            </a:lvl7pPr>
            <a:lvl8pPr indent="-228600" lvl="7" marL="3657600" algn="l">
              <a:lnSpc>
                <a:spcPct val="100000"/>
              </a:lnSpc>
              <a:spcBef>
                <a:spcPts val="1174"/>
              </a:spcBef>
              <a:spcAft>
                <a:spcPts val="0"/>
              </a:spcAft>
              <a:buSzPts val="900"/>
              <a:buFont typeface="Calibri"/>
              <a:buNone/>
              <a:defRPr sz="900">
                <a:latin typeface="Calibri"/>
                <a:ea typeface="Calibri"/>
                <a:cs typeface="Calibri"/>
                <a:sym typeface="Calibri"/>
              </a:defRPr>
            </a:lvl8pPr>
            <a:lvl9pPr indent="-228600" lvl="8" marL="4114800" algn="l">
              <a:lnSpc>
                <a:spcPct val="100000"/>
              </a:lnSpc>
              <a:spcBef>
                <a:spcPts val="1174"/>
              </a:spcBef>
              <a:spcAft>
                <a:spcPts val="0"/>
              </a:spcAft>
              <a:buSzPts val="900"/>
              <a:buFont typeface="Calibri"/>
              <a:buNone/>
              <a:defRPr sz="900">
                <a:latin typeface="Calibri"/>
                <a:ea typeface="Calibri"/>
                <a:cs typeface="Calibri"/>
                <a:sym typeface="Calibri"/>
              </a:defRPr>
            </a:lvl9pPr>
          </a:lstStyle>
          <a:p/>
        </p:txBody>
      </p:sp>
      <p:sp>
        <p:nvSpPr>
          <p:cNvPr id="270" name="Google Shape;270;p51"/>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Blockchain Technology - SEA - 2024</a:t>
            </a:r>
            <a:endParaRPr/>
          </a:p>
        </p:txBody>
      </p:sp>
      <p:sp>
        <p:nvSpPr>
          <p:cNvPr id="271" name="Google Shape;271;p51"/>
          <p:cNvSpPr/>
          <p:nvPr/>
        </p:nvSpPr>
        <p:spPr>
          <a:xfrm>
            <a:off x="7920775" y="6537775"/>
            <a:ext cx="41637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2024,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box New Format &quot;*&quot;">
  <p:cSld name="Bluebox New Format &quot;*&quot;">
    <p:spTree>
      <p:nvGrpSpPr>
        <p:cNvPr id="272" name="Shape 272"/>
        <p:cNvGrpSpPr/>
        <p:nvPr/>
      </p:nvGrpSpPr>
      <p:grpSpPr>
        <a:xfrm>
          <a:off x="0" y="0"/>
          <a:ext cx="0" cy="0"/>
          <a:chOff x="0" y="0"/>
          <a:chExt cx="0" cy="0"/>
        </a:xfrm>
      </p:grpSpPr>
      <p:sp>
        <p:nvSpPr>
          <p:cNvPr id="273" name="Google Shape;273;p52"/>
          <p:cNvSpPr/>
          <p:nvPr/>
        </p:nvSpPr>
        <p:spPr>
          <a:xfrm>
            <a:off x="0" y="6814679"/>
            <a:ext cx="121905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274" name="Google Shape;274;p52"/>
          <p:cNvSpPr/>
          <p:nvPr/>
        </p:nvSpPr>
        <p:spPr>
          <a:xfrm>
            <a:off x="-192" y="-2958"/>
            <a:ext cx="121905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99"/>
              <a:buFont typeface="Arial"/>
              <a:buNone/>
            </a:pPr>
            <a:r>
              <a:t/>
            </a:r>
            <a:endParaRPr b="0" i="0" sz="1799" u="none" cap="none" strike="noStrike">
              <a:solidFill>
                <a:schemeClr val="lt1"/>
              </a:solidFill>
              <a:latin typeface="Cambria"/>
              <a:ea typeface="Cambria"/>
              <a:cs typeface="Cambria"/>
              <a:sym typeface="Cambria"/>
            </a:endParaRPr>
          </a:p>
        </p:txBody>
      </p:sp>
      <p:sp>
        <p:nvSpPr>
          <p:cNvPr id="275" name="Google Shape;275;p52"/>
          <p:cNvSpPr/>
          <p:nvPr/>
        </p:nvSpPr>
        <p:spPr>
          <a:xfrm>
            <a:off x="0" y="101386"/>
            <a:ext cx="12190500" cy="443100"/>
          </a:xfrm>
          <a:prstGeom prst="rect">
            <a:avLst/>
          </a:prstGeom>
          <a:solidFill>
            <a:srgbClr val="07437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lt1"/>
              </a:solidFill>
              <a:latin typeface="Cambria"/>
              <a:ea typeface="Cambria"/>
              <a:cs typeface="Cambria"/>
              <a:sym typeface="Cambria"/>
            </a:endParaRPr>
          </a:p>
        </p:txBody>
      </p:sp>
      <p:sp>
        <p:nvSpPr>
          <p:cNvPr id="276" name="Google Shape;276;p52"/>
          <p:cNvSpPr txBox="1"/>
          <p:nvPr>
            <p:ph type="title"/>
          </p:nvPr>
        </p:nvSpPr>
        <p:spPr>
          <a:xfrm>
            <a:off x="0" y="88197"/>
            <a:ext cx="10076100" cy="442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b="1" sz="2800">
                <a:solidFill>
                  <a:schemeClr val="lt1"/>
                </a:solidFill>
                <a:latin typeface="Calibri"/>
                <a:ea typeface="Calibri"/>
                <a:cs typeface="Calibri"/>
                <a:sym typeface="Calibri"/>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spcBef>
                <a:spcPts val="0"/>
              </a:spcBef>
              <a:spcAft>
                <a:spcPts val="0"/>
              </a:spcAft>
              <a:buSzPts val="1800"/>
              <a:buNone/>
              <a:defRPr/>
            </a:lvl6pPr>
            <a:lvl7pPr lvl="6" algn="l">
              <a:spcBef>
                <a:spcPts val="0"/>
              </a:spcBef>
              <a:spcAft>
                <a:spcPts val="0"/>
              </a:spcAft>
              <a:buSzPts val="1800"/>
              <a:buNone/>
              <a:defRPr/>
            </a:lvl7pPr>
            <a:lvl8pPr lvl="7" algn="l">
              <a:spcBef>
                <a:spcPts val="0"/>
              </a:spcBef>
              <a:spcAft>
                <a:spcPts val="0"/>
              </a:spcAft>
              <a:buSzPts val="1800"/>
              <a:buNone/>
              <a:defRPr/>
            </a:lvl8pPr>
            <a:lvl9pPr lvl="8" algn="l">
              <a:spcBef>
                <a:spcPts val="0"/>
              </a:spcBef>
              <a:spcAft>
                <a:spcPts val="0"/>
              </a:spcAft>
              <a:buSzPts val="1800"/>
              <a:buNone/>
              <a:defRPr/>
            </a:lvl9pPr>
          </a:lstStyle>
          <a:p/>
        </p:txBody>
      </p:sp>
      <p:pic>
        <p:nvPicPr>
          <p:cNvPr id="277" name="Google Shape;277;p52"/>
          <p:cNvPicPr preferRelativeResize="0"/>
          <p:nvPr/>
        </p:nvPicPr>
        <p:blipFill rotWithShape="1">
          <a:blip r:embed="rId2">
            <a:alphaModFix/>
          </a:blip>
          <a:srcRect b="0" l="0" r="0" t="0"/>
          <a:stretch/>
        </p:blipFill>
        <p:spPr>
          <a:xfrm>
            <a:off x="10511673" y="6482668"/>
            <a:ext cx="1531883" cy="325523"/>
          </a:xfrm>
          <a:prstGeom prst="rect">
            <a:avLst/>
          </a:prstGeom>
          <a:noFill/>
          <a:ln>
            <a:noFill/>
          </a:ln>
        </p:spPr>
      </p:pic>
      <p:sp>
        <p:nvSpPr>
          <p:cNvPr id="278" name="Google Shape;278;p52"/>
          <p:cNvSpPr/>
          <p:nvPr/>
        </p:nvSpPr>
        <p:spPr>
          <a:xfrm>
            <a:off x="9312728" y="543511"/>
            <a:ext cx="2879700" cy="5862000"/>
          </a:xfrm>
          <a:prstGeom prst="rect">
            <a:avLst/>
          </a:prstGeom>
          <a:solidFill>
            <a:srgbClr val="F7F7F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87"/>
              <a:buFont typeface="Arial"/>
              <a:buNone/>
            </a:pPr>
            <a:r>
              <a:t/>
            </a:r>
            <a:endParaRPr b="0" i="0" sz="1687" u="none" cap="none" strike="noStrike">
              <a:solidFill>
                <a:srgbClr val="000000"/>
              </a:solidFill>
              <a:latin typeface="Cambria"/>
              <a:ea typeface="Cambria"/>
              <a:cs typeface="Cambria"/>
              <a:sym typeface="Cambria"/>
            </a:endParaRPr>
          </a:p>
        </p:txBody>
      </p:sp>
      <p:sp>
        <p:nvSpPr>
          <p:cNvPr id="279" name="Google Shape;279;p52"/>
          <p:cNvSpPr txBox="1"/>
          <p:nvPr/>
        </p:nvSpPr>
        <p:spPr>
          <a:xfrm>
            <a:off x="627665" y="6500534"/>
            <a:ext cx="5220000" cy="311700"/>
          </a:xfrm>
          <a:prstGeom prst="rect">
            <a:avLst/>
          </a:prstGeom>
          <a:noFill/>
          <a:ln>
            <a:noFill/>
          </a:ln>
        </p:spPr>
        <p:txBody>
          <a:bodyPr anchorCtr="0" anchor="ctr" bIns="42825" lIns="85700" spcFirstLastPara="1" rIns="85700" wrap="square" tIns="42825">
            <a:noAutofit/>
          </a:bodyPr>
          <a:lstStyle/>
          <a:p>
            <a:pPr indent="0" lvl="0" marL="0" marR="0" rtl="0" algn="l">
              <a:lnSpc>
                <a:spcPct val="100000"/>
              </a:lnSpc>
              <a:spcBef>
                <a:spcPts val="0"/>
              </a:spcBef>
              <a:spcAft>
                <a:spcPts val="0"/>
              </a:spcAft>
              <a:buClr>
                <a:srgbClr val="7F7F7F"/>
              </a:buClr>
              <a:buSzPts val="300"/>
              <a:buFont typeface="Cambria"/>
              <a:buNone/>
            </a:pPr>
            <a:r>
              <a:rPr b="1" lang="en-US" sz="1300">
                <a:solidFill>
                  <a:srgbClr val="7F7F7F"/>
                </a:solidFill>
                <a:latin typeface="Calibri"/>
                <a:ea typeface="Calibri"/>
                <a:cs typeface="Calibri"/>
                <a:sym typeface="Calibri"/>
              </a:rPr>
              <a:t>Geo Annual Report - Blockchain Technology - SEA - 2024</a:t>
            </a:r>
            <a:endParaRPr/>
          </a:p>
        </p:txBody>
      </p:sp>
      <p:sp>
        <p:nvSpPr>
          <p:cNvPr id="280" name="Google Shape;280;p52"/>
          <p:cNvSpPr/>
          <p:nvPr/>
        </p:nvSpPr>
        <p:spPr>
          <a:xfrm>
            <a:off x="6402400" y="6537775"/>
            <a:ext cx="56820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F7F7F"/>
              </a:buClr>
              <a:buSzPts val="1100"/>
              <a:buFont typeface="Cambria"/>
              <a:buNone/>
            </a:pPr>
            <a:r>
              <a:rPr i="1" lang="en-US" sz="1150">
                <a:solidFill>
                  <a:srgbClr val="7F7F7F"/>
                </a:solidFill>
                <a:latin typeface="Calibri"/>
                <a:ea typeface="Calibri"/>
                <a:cs typeface="Calibri"/>
                <a:sym typeface="Calibri"/>
              </a:rPr>
              <a:t>Copyright © 2024, Tracxn Technologies Limited. All rights reserved.</a:t>
            </a:r>
            <a:endParaRPr b="0" i="0" sz="1150" u="none" cap="none" strike="noStrike">
              <a:solidFill>
                <a:srgbClr val="7F7F7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 name="Shape 41"/>
        <p:cNvGrpSpPr/>
        <p:nvPr/>
      </p:nvGrpSpPr>
      <p:grpSpPr>
        <a:xfrm>
          <a:off x="0" y="0"/>
          <a:ext cx="0" cy="0"/>
          <a:chOff x="0" y="0"/>
          <a:chExt cx="0" cy="0"/>
        </a:xfrm>
      </p:grpSpPr>
      <p:sp>
        <p:nvSpPr>
          <p:cNvPr id="42" name="Google Shape;42;p8"/>
          <p:cNvSpPr txBox="1"/>
          <p:nvPr>
            <p:ph type="ctrTitle"/>
          </p:nvPr>
        </p:nvSpPr>
        <p:spPr>
          <a:xfrm>
            <a:off x="415611" y="992767"/>
            <a:ext cx="11360700" cy="27369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6900"/>
              <a:buNone/>
              <a:defRPr sz="6900"/>
            </a:lvl1pPr>
            <a:lvl2pPr lvl="1" rtl="0" algn="ctr">
              <a:spcBef>
                <a:spcPts val="0"/>
              </a:spcBef>
              <a:spcAft>
                <a:spcPts val="0"/>
              </a:spcAft>
              <a:buSzPts val="6900"/>
              <a:buNone/>
              <a:defRPr sz="6900"/>
            </a:lvl2pPr>
            <a:lvl3pPr lvl="2" rtl="0" algn="ctr">
              <a:spcBef>
                <a:spcPts val="0"/>
              </a:spcBef>
              <a:spcAft>
                <a:spcPts val="0"/>
              </a:spcAft>
              <a:buSzPts val="6900"/>
              <a:buNone/>
              <a:defRPr sz="6900"/>
            </a:lvl3pPr>
            <a:lvl4pPr lvl="3" rtl="0" algn="ctr">
              <a:spcBef>
                <a:spcPts val="0"/>
              </a:spcBef>
              <a:spcAft>
                <a:spcPts val="0"/>
              </a:spcAft>
              <a:buSzPts val="6900"/>
              <a:buNone/>
              <a:defRPr sz="6900"/>
            </a:lvl4pPr>
            <a:lvl5pPr lvl="4" rtl="0" algn="ctr">
              <a:spcBef>
                <a:spcPts val="0"/>
              </a:spcBef>
              <a:spcAft>
                <a:spcPts val="0"/>
              </a:spcAft>
              <a:buSzPts val="6900"/>
              <a:buNone/>
              <a:defRPr sz="6900"/>
            </a:lvl5pPr>
            <a:lvl6pPr lvl="5" rtl="0" algn="ctr">
              <a:spcBef>
                <a:spcPts val="0"/>
              </a:spcBef>
              <a:spcAft>
                <a:spcPts val="0"/>
              </a:spcAft>
              <a:buSzPts val="6900"/>
              <a:buNone/>
              <a:defRPr sz="6900"/>
            </a:lvl6pPr>
            <a:lvl7pPr lvl="6" rtl="0" algn="ctr">
              <a:spcBef>
                <a:spcPts val="0"/>
              </a:spcBef>
              <a:spcAft>
                <a:spcPts val="0"/>
              </a:spcAft>
              <a:buSzPts val="6900"/>
              <a:buNone/>
              <a:defRPr sz="6900"/>
            </a:lvl7pPr>
            <a:lvl8pPr lvl="7" rtl="0" algn="ctr">
              <a:spcBef>
                <a:spcPts val="0"/>
              </a:spcBef>
              <a:spcAft>
                <a:spcPts val="0"/>
              </a:spcAft>
              <a:buSzPts val="6900"/>
              <a:buNone/>
              <a:defRPr sz="6900"/>
            </a:lvl8pPr>
            <a:lvl9pPr lvl="8" rtl="0" algn="ctr">
              <a:spcBef>
                <a:spcPts val="0"/>
              </a:spcBef>
              <a:spcAft>
                <a:spcPts val="0"/>
              </a:spcAft>
              <a:buSzPts val="6900"/>
              <a:buNone/>
              <a:defRPr sz="6900"/>
            </a:lvl9pPr>
          </a:lstStyle>
          <a:p/>
        </p:txBody>
      </p:sp>
      <p:sp>
        <p:nvSpPr>
          <p:cNvPr id="43" name="Google Shape;43;p8"/>
          <p:cNvSpPr txBox="1"/>
          <p:nvPr>
            <p:ph idx="1" type="subTitle"/>
          </p:nvPr>
        </p:nvSpPr>
        <p:spPr>
          <a:xfrm>
            <a:off x="415600" y="3778833"/>
            <a:ext cx="11360700" cy="1056900"/>
          </a:xfrm>
          <a:prstGeom prst="rect">
            <a:avLst/>
          </a:prstGeom>
        </p:spPr>
        <p:txBody>
          <a:bodyPr anchorCtr="0" anchor="t" bIns="121900" lIns="121900" spcFirstLastPara="1" rIns="121900" wrap="square" tIns="121900">
            <a:no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44" name="Google Shape;4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9"/>
          <p:cNvSpPr txBox="1"/>
          <p:nvPr>
            <p:ph type="title"/>
          </p:nvPr>
        </p:nvSpPr>
        <p:spPr>
          <a:xfrm>
            <a:off x="415600" y="2867800"/>
            <a:ext cx="11360700" cy="11223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47" name="Google Shape;47;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 name="Shape 48"/>
        <p:cNvGrpSpPr/>
        <p:nvPr/>
      </p:nvGrpSpPr>
      <p:grpSpPr>
        <a:xfrm>
          <a:off x="0" y="0"/>
          <a:ext cx="0" cy="0"/>
          <a:chOff x="0" y="0"/>
          <a:chExt cx="0" cy="0"/>
        </a:xfrm>
      </p:grpSpPr>
      <p:sp>
        <p:nvSpPr>
          <p:cNvPr id="49" name="Google Shape;49;p1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0" name="Google Shape;50;p10"/>
          <p:cNvSpPr txBox="1"/>
          <p:nvPr>
            <p:ph idx="1" type="body"/>
          </p:nvPr>
        </p:nvSpPr>
        <p:spPr>
          <a:xfrm>
            <a:off x="415600" y="1536633"/>
            <a:ext cx="11360700" cy="4555200"/>
          </a:xfrm>
          <a:prstGeom prst="rect">
            <a:avLst/>
          </a:prstGeom>
        </p:spPr>
        <p:txBody>
          <a:bodyPr anchorCtr="0" anchor="t" bIns="121900" lIns="121900" spcFirstLastPara="1" rIns="121900" wrap="square" tIns="121900">
            <a:noAutofit/>
          </a:bodyPr>
          <a:lstStyle>
            <a:lvl1pPr indent="-381000" lvl="0" marL="457200" rtl="0">
              <a:spcBef>
                <a:spcPts val="0"/>
              </a:spcBef>
              <a:spcAft>
                <a:spcPts val="0"/>
              </a:spcAft>
              <a:buSzPts val="24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51" name="Google Shape;51;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2" name="Shape 52"/>
        <p:cNvGrpSpPr/>
        <p:nvPr/>
      </p:nvGrpSpPr>
      <p:grpSpPr>
        <a:xfrm>
          <a:off x="0" y="0"/>
          <a:ext cx="0" cy="0"/>
          <a:chOff x="0" y="0"/>
          <a:chExt cx="0" cy="0"/>
        </a:xfrm>
      </p:grpSpPr>
      <p:sp>
        <p:nvSpPr>
          <p:cNvPr id="53" name="Google Shape;53;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4" name="Google Shape;54;p11"/>
          <p:cNvSpPr txBox="1"/>
          <p:nvPr>
            <p:ph idx="1" type="body"/>
          </p:nvPr>
        </p:nvSpPr>
        <p:spPr>
          <a:xfrm>
            <a:off x="4156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5" name="Google Shape;55;p11"/>
          <p:cNvSpPr txBox="1"/>
          <p:nvPr>
            <p:ph idx="2" type="body"/>
          </p:nvPr>
        </p:nvSpPr>
        <p:spPr>
          <a:xfrm>
            <a:off x="6443200" y="1536633"/>
            <a:ext cx="5333100" cy="45552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sz="19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6" name="Google Shape;56;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5.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2" Type="http://schemas.openxmlformats.org/officeDocument/2006/relationships/theme" Target="../theme/theme1.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11" Type="http://schemas.openxmlformats.org/officeDocument/2006/relationships/theme" Target="../theme/theme4.xml"/><Relationship Id="rId10" Type="http://schemas.openxmlformats.org/officeDocument/2006/relationships/slideLayout" Target="../slideLayouts/slideLayout26.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3.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11" Type="http://schemas.openxmlformats.org/officeDocument/2006/relationships/theme" Target="../theme/theme2.xml"/><Relationship Id="rId10" Type="http://schemas.openxmlformats.org/officeDocument/2006/relationships/slideLayout" Target="../slideLayouts/slideLayout47.xml"/><Relationship Id="rId9" Type="http://schemas.openxmlformats.org/officeDocument/2006/relationships/slideLayout" Target="../slideLayouts/slideLayout46.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6" y="138027"/>
            <a:ext cx="12192000" cy="33900"/>
          </a:xfrm>
          <a:prstGeom prst="rect">
            <a:avLst/>
          </a:prstGeom>
          <a:solidFill>
            <a:srgbClr val="75A3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13" u="none" cap="none" strike="noStrike">
              <a:solidFill>
                <a:schemeClr val="lt1"/>
              </a:solidFill>
              <a:latin typeface="Cambria"/>
              <a:ea typeface="Cambria"/>
              <a:cs typeface="Cambria"/>
              <a:sym typeface="Cambria"/>
            </a:endParaRPr>
          </a:p>
        </p:txBody>
      </p:sp>
      <p:sp>
        <p:nvSpPr>
          <p:cNvPr id="11" name="Google Shape;11;p1"/>
          <p:cNvSpPr txBox="1"/>
          <p:nvPr>
            <p:ph type="title"/>
          </p:nvPr>
        </p:nvSpPr>
        <p:spPr>
          <a:xfrm>
            <a:off x="621970" y="279048"/>
            <a:ext cx="10960500" cy="1026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3600"/>
              <a:buFont typeface="Cambria"/>
              <a:buNone/>
              <a:defRPr b="1" i="0" sz="3600" u="none" cap="none" strike="noStrike">
                <a:solidFill>
                  <a:schemeClr val="accent2"/>
                </a:solidFill>
                <a:latin typeface="Cambria"/>
                <a:ea typeface="Cambria"/>
                <a:cs typeface="Cambria"/>
                <a:sym typeface="Cambria"/>
              </a:defRPr>
            </a:lvl1pPr>
            <a:lvl2pPr lvl="1"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2pPr>
            <a:lvl3pPr lvl="2"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3pPr>
            <a:lvl4pPr lvl="3"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4pPr>
            <a:lvl5pPr lvl="4"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5pPr>
            <a:lvl6pPr lvl="5"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6pPr>
            <a:lvl7pPr lvl="6"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7pPr>
            <a:lvl8pPr lvl="7"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8pPr>
            <a:lvl9pPr lvl="8" marR="0" rtl="0" algn="l">
              <a:spcBef>
                <a:spcPts val="0"/>
              </a:spcBef>
              <a:spcAft>
                <a:spcPts val="0"/>
              </a:spcAft>
              <a:buClr>
                <a:srgbClr val="1EA307"/>
              </a:buClr>
              <a:buSzPts val="3840"/>
              <a:buFont typeface="Arial"/>
              <a:buNone/>
              <a:defRPr b="0" i="0" sz="3840" u="none" cap="none" strike="noStrike">
                <a:solidFill>
                  <a:srgbClr val="1EA307"/>
                </a:solidFill>
                <a:latin typeface="Arial"/>
                <a:ea typeface="Arial"/>
                <a:cs typeface="Arial"/>
                <a:sym typeface="Arial"/>
              </a:defRPr>
            </a:lvl9pPr>
          </a:lstStyle>
          <a:p/>
        </p:txBody>
      </p:sp>
      <p:sp>
        <p:nvSpPr>
          <p:cNvPr id="12" name="Google Shape;12;p1"/>
          <p:cNvSpPr txBox="1"/>
          <p:nvPr>
            <p:ph idx="1" type="body"/>
          </p:nvPr>
        </p:nvSpPr>
        <p:spPr>
          <a:xfrm>
            <a:off x="621971" y="1430409"/>
            <a:ext cx="10960500" cy="4941600"/>
          </a:xfrm>
          <a:prstGeom prst="rect">
            <a:avLst/>
          </a:prstGeom>
          <a:noFill/>
          <a:ln>
            <a:noFill/>
          </a:ln>
        </p:spPr>
        <p:txBody>
          <a:bodyPr anchorCtr="0" anchor="t" bIns="91425" lIns="91425" spcFirstLastPara="1" rIns="91425" wrap="square" tIns="91425">
            <a:noAutofit/>
          </a:bodyPr>
          <a:lstStyle>
            <a:lvl1pPr indent="-374650" lvl="0" marL="4572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1pPr>
            <a:lvl2pPr indent="-374650" lvl="1" marL="914400" marR="0" rtl="0" algn="l">
              <a:lnSpc>
                <a:spcPct val="100000"/>
              </a:lnSpc>
              <a:spcBef>
                <a:spcPts val="1150"/>
              </a:spcBef>
              <a:spcAft>
                <a:spcPts val="0"/>
              </a:spcAft>
              <a:buClr>
                <a:srgbClr val="606060"/>
              </a:buClr>
              <a:buSzPts val="2300"/>
              <a:buFont typeface="Noto Sans Symbols"/>
              <a:buChar char="▪"/>
              <a:defRPr b="0" i="0" sz="2300" u="none" cap="none" strike="noStrike">
                <a:solidFill>
                  <a:srgbClr val="606060"/>
                </a:solidFill>
                <a:latin typeface="Calibri"/>
                <a:ea typeface="Calibri"/>
                <a:cs typeface="Calibri"/>
                <a:sym typeface="Calibri"/>
              </a:defRPr>
            </a:lvl2pPr>
            <a:lvl3pPr indent="-374650" lvl="2" marL="1371600" marR="0" rtl="0" algn="l">
              <a:lnSpc>
                <a:spcPct val="100000"/>
              </a:lnSpc>
              <a:spcBef>
                <a:spcPts val="1150"/>
              </a:spcBef>
              <a:spcAft>
                <a:spcPts val="0"/>
              </a:spcAft>
              <a:buClr>
                <a:srgbClr val="606060"/>
              </a:buClr>
              <a:buSzPts val="2300"/>
              <a:buFont typeface="Arial"/>
              <a:buChar char="»"/>
              <a:defRPr b="0" i="0" sz="2300" u="none" cap="none" strike="noStrike">
                <a:solidFill>
                  <a:srgbClr val="606060"/>
                </a:solidFill>
                <a:latin typeface="Calibri"/>
                <a:ea typeface="Calibri"/>
                <a:cs typeface="Calibri"/>
                <a:sym typeface="Calibri"/>
              </a:defRPr>
            </a:lvl3pPr>
            <a:lvl4pPr indent="-374650" lvl="3" marL="18288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4pPr>
            <a:lvl5pPr indent="-374650" lvl="4" marL="22860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5pPr>
            <a:lvl6pPr indent="-228600" lvl="5" marL="2743200" marR="0" rtl="0" algn="l">
              <a:lnSpc>
                <a:spcPct val="100000"/>
              </a:lnSpc>
              <a:spcBef>
                <a:spcPts val="1174"/>
              </a:spcBef>
              <a:spcAft>
                <a:spcPts val="0"/>
              </a:spcAft>
              <a:buClr>
                <a:schemeClr val="lt2"/>
              </a:buClr>
              <a:buSzPts val="2347"/>
              <a:buFont typeface="Arial"/>
              <a:buNone/>
              <a:defRPr b="0" i="0" sz="2347" u="none" cap="none" strike="noStrike">
                <a:solidFill>
                  <a:schemeClr val="lt2"/>
                </a:solidFill>
                <a:latin typeface="Arial"/>
                <a:ea typeface="Arial"/>
                <a:cs typeface="Arial"/>
                <a:sym typeface="Arial"/>
              </a:defRPr>
            </a:lvl6pPr>
            <a:lvl7pPr indent="-228600" lvl="6" marL="3200400" marR="0" rtl="0" algn="l">
              <a:lnSpc>
                <a:spcPct val="100000"/>
              </a:lnSpc>
              <a:spcBef>
                <a:spcPts val="1174"/>
              </a:spcBef>
              <a:spcAft>
                <a:spcPts val="0"/>
              </a:spcAft>
              <a:buClr>
                <a:schemeClr val="lt2"/>
              </a:buClr>
              <a:buSzPts val="2347"/>
              <a:buFont typeface="Arial"/>
              <a:buNone/>
              <a:defRPr b="0" i="0" sz="2347" u="none" cap="none" strike="noStrike">
                <a:solidFill>
                  <a:schemeClr val="lt2"/>
                </a:solidFill>
                <a:latin typeface="Arial"/>
                <a:ea typeface="Arial"/>
                <a:cs typeface="Arial"/>
                <a:sym typeface="Arial"/>
              </a:defRPr>
            </a:lvl7pPr>
            <a:lvl8pPr indent="-228600" lvl="7" marL="3657600" marR="0" rtl="0" algn="l">
              <a:lnSpc>
                <a:spcPct val="100000"/>
              </a:lnSpc>
              <a:spcBef>
                <a:spcPts val="1174"/>
              </a:spcBef>
              <a:spcAft>
                <a:spcPts val="0"/>
              </a:spcAft>
              <a:buClr>
                <a:schemeClr val="lt2"/>
              </a:buClr>
              <a:buSzPts val="2347"/>
              <a:buFont typeface="Arial"/>
              <a:buNone/>
              <a:defRPr b="0" i="0" sz="2347" u="none" cap="none" strike="noStrike">
                <a:solidFill>
                  <a:schemeClr val="lt2"/>
                </a:solidFill>
                <a:latin typeface="Arial"/>
                <a:ea typeface="Arial"/>
                <a:cs typeface="Arial"/>
                <a:sym typeface="Arial"/>
              </a:defRPr>
            </a:lvl8pPr>
            <a:lvl9pPr indent="-228600" lvl="8" marL="4114800" marR="0" rtl="0" algn="l">
              <a:lnSpc>
                <a:spcPct val="100000"/>
              </a:lnSpc>
              <a:spcBef>
                <a:spcPts val="1174"/>
              </a:spcBef>
              <a:spcAft>
                <a:spcPts val="0"/>
              </a:spcAft>
              <a:buClr>
                <a:schemeClr val="lt2"/>
              </a:buClr>
              <a:buSzPts val="2347"/>
              <a:buFont typeface="Arial"/>
              <a:buNone/>
              <a:defRPr b="0" i="0" sz="2347" u="none" cap="none" strike="noStrike">
                <a:solidFill>
                  <a:schemeClr val="lt2"/>
                </a:solidFill>
                <a:latin typeface="Arial"/>
                <a:ea typeface="Arial"/>
                <a:cs typeface="Arial"/>
                <a:sym typeface="Arial"/>
              </a:defRPr>
            </a:lvl9pPr>
          </a:lstStyle>
          <a:p/>
        </p:txBody>
      </p:sp>
      <p:sp>
        <p:nvSpPr>
          <p:cNvPr id="13" name="Google Shape;13;p1"/>
          <p:cNvSpPr/>
          <p:nvPr/>
        </p:nvSpPr>
        <p:spPr>
          <a:xfrm>
            <a:off x="0" y="0"/>
            <a:ext cx="121920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13" u="none" cap="none" strike="noStrike">
              <a:solidFill>
                <a:schemeClr val="lt1"/>
              </a:solidFill>
              <a:latin typeface="Cambria"/>
              <a:ea typeface="Cambria"/>
              <a:cs typeface="Cambria"/>
              <a:sym typeface="Cambria"/>
            </a:endParaRPr>
          </a:p>
        </p:txBody>
      </p:sp>
      <p:sp>
        <p:nvSpPr>
          <p:cNvPr id="14" name="Google Shape;14;p1"/>
          <p:cNvSpPr/>
          <p:nvPr/>
        </p:nvSpPr>
        <p:spPr>
          <a:xfrm>
            <a:off x="6" y="6809120"/>
            <a:ext cx="121920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13" u="none" cap="none" strike="noStrike">
              <a:solidFill>
                <a:schemeClr val="lt1"/>
              </a:solidFill>
              <a:latin typeface="Cambria"/>
              <a:ea typeface="Cambria"/>
              <a:cs typeface="Cambria"/>
              <a:sym typeface="Cambria"/>
            </a:endParaRPr>
          </a:p>
        </p:txBody>
      </p:sp>
      <p:sp>
        <p:nvSpPr>
          <p:cNvPr id="15" name="Google Shape;15;p1"/>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lvl1pPr indent="0" lvl="0"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1pPr>
            <a:lvl2pPr indent="0" lvl="1"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2pPr>
            <a:lvl3pPr indent="0" lvl="2"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3pPr>
            <a:lvl4pPr indent="0" lvl="3"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4pPr>
            <a:lvl5pPr indent="0" lvl="4"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5pPr>
            <a:lvl6pPr indent="0" lvl="5"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6pPr>
            <a:lvl7pPr indent="0" lvl="6"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7pPr>
            <a:lvl8pPr indent="0" lvl="7"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8pPr>
            <a:lvl9pPr indent="0" lvl="8" marL="0" marR="0" rtl="0" algn="r">
              <a:spcBef>
                <a:spcPts val="0"/>
              </a:spcBef>
              <a:buClr>
                <a:schemeClr val="lt1"/>
              </a:buClr>
              <a:buSzPts val="400"/>
              <a:buFont typeface="Calibri"/>
              <a:buNone/>
              <a:defRPr b="1" i="0" sz="1600" u="none" cap="none" strike="noStrike">
                <a:solidFill>
                  <a:schemeClr val="lt1"/>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1"/>
          <p:cNvSpPr/>
          <p:nvPr/>
        </p:nvSpPr>
        <p:spPr>
          <a:xfrm>
            <a:off x="6326873" y="6556550"/>
            <a:ext cx="4230600" cy="253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US" sz="1050">
                <a:solidFill>
                  <a:schemeClr val="accent4"/>
                </a:solidFill>
                <a:latin typeface="Calibri"/>
                <a:ea typeface="Calibri"/>
                <a:cs typeface="Calibri"/>
                <a:sym typeface="Calibri"/>
              </a:rPr>
              <a:t>Copyright © 2024, Tracxn Technologies Limited. All rights reserved.</a:t>
            </a:r>
            <a:endParaRPr i="1" sz="1050">
              <a:solidFill>
                <a:srgbClr val="7F7F7F"/>
              </a:solidFill>
              <a:latin typeface="Calibri"/>
              <a:ea typeface="Calibri"/>
              <a:cs typeface="Calibri"/>
              <a:sym typeface="Calibri"/>
            </a:endParaRPr>
          </a:p>
        </p:txBody>
      </p:sp>
      <p:sp>
        <p:nvSpPr>
          <p:cNvPr id="17" name="Google Shape;17;p1"/>
          <p:cNvSpPr txBox="1"/>
          <p:nvPr/>
        </p:nvSpPr>
        <p:spPr>
          <a:xfrm>
            <a:off x="648712" y="6495832"/>
            <a:ext cx="4063200" cy="311700"/>
          </a:xfrm>
          <a:prstGeom prst="rect">
            <a:avLst/>
          </a:prstGeom>
          <a:noFill/>
          <a:ln>
            <a:noFill/>
          </a:ln>
        </p:spPr>
        <p:txBody>
          <a:bodyPr anchorCtr="0" anchor="ctr" bIns="42825" lIns="85700" spcFirstLastPara="1" rIns="85700" wrap="square" tIns="42825">
            <a:noAutofit/>
          </a:bodyPr>
          <a:lstStyle/>
          <a:p>
            <a:pPr indent="0" lvl="0" marL="0" rtl="0" algn="l">
              <a:spcBef>
                <a:spcPts val="0"/>
              </a:spcBef>
              <a:spcAft>
                <a:spcPts val="0"/>
              </a:spcAft>
              <a:buClr>
                <a:schemeClr val="accent4"/>
              </a:buClr>
              <a:buSzPts val="300"/>
              <a:buFont typeface="Cambria"/>
              <a:buNone/>
            </a:pPr>
            <a:r>
              <a:rPr b="1" lang="en-US" sz="1200">
                <a:solidFill>
                  <a:schemeClr val="accent4"/>
                </a:solidFill>
                <a:latin typeface="Calibri"/>
                <a:ea typeface="Calibri"/>
                <a:cs typeface="Calibri"/>
                <a:sym typeface="Calibri"/>
              </a:rPr>
              <a:t>Geo Annual Report - Blockchain Technology - SEA - 2024</a:t>
            </a:r>
            <a:endParaRPr b="1" sz="1200">
              <a:solidFill>
                <a:srgbClr val="7F7F7F"/>
              </a:solidFill>
              <a:latin typeface="Calibri"/>
              <a:ea typeface="Calibri"/>
              <a:cs typeface="Calibri"/>
              <a:sym typeface="Calibri"/>
            </a:endParaRPr>
          </a:p>
        </p:txBody>
      </p:sp>
      <p:pic>
        <p:nvPicPr>
          <p:cNvPr id="18" name="Google Shape;18;p1"/>
          <p:cNvPicPr preferRelativeResize="0"/>
          <p:nvPr/>
        </p:nvPicPr>
        <p:blipFill rotWithShape="1">
          <a:blip r:embed="rId1">
            <a:alphaModFix/>
          </a:blip>
          <a:srcRect b="0" l="0" r="0" t="0"/>
          <a:stretch/>
        </p:blipFill>
        <p:spPr>
          <a:xfrm>
            <a:off x="10557565" y="6479137"/>
            <a:ext cx="1634435" cy="32552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7" name="Shape 37"/>
        <p:cNvGrpSpPr/>
        <p:nvPr/>
      </p:nvGrpSpPr>
      <p:grpSpPr>
        <a:xfrm>
          <a:off x="0" y="0"/>
          <a:ext cx="0" cy="0"/>
          <a:chOff x="0" y="0"/>
          <a:chExt cx="0" cy="0"/>
        </a:xfrm>
      </p:grpSpPr>
      <p:sp>
        <p:nvSpPr>
          <p:cNvPr id="38" name="Google Shape;38;p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p:txBody>
      </p:sp>
      <p:sp>
        <p:nvSpPr>
          <p:cNvPr id="39" name="Google Shape;39;p7"/>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Clr>
                <a:schemeClr val="dk2"/>
              </a:buClr>
              <a:buSzPts val="2400"/>
              <a:buChar char="●"/>
              <a:defRPr sz="2400">
                <a:solidFill>
                  <a:schemeClr val="dk2"/>
                </a:solidFill>
              </a:defRPr>
            </a:lvl1pPr>
            <a:lvl2pPr indent="-349250" lvl="1" marL="914400" rtl="0">
              <a:lnSpc>
                <a:spcPct val="115000"/>
              </a:lnSpc>
              <a:spcBef>
                <a:spcPts val="2100"/>
              </a:spcBef>
              <a:spcAft>
                <a:spcPts val="0"/>
              </a:spcAft>
              <a:buClr>
                <a:schemeClr val="dk2"/>
              </a:buClr>
              <a:buSzPts val="1900"/>
              <a:buChar char="○"/>
              <a:defRPr sz="1900">
                <a:solidFill>
                  <a:schemeClr val="dk2"/>
                </a:solidFill>
              </a:defRPr>
            </a:lvl2pPr>
            <a:lvl3pPr indent="-349250" lvl="2" marL="1371600" rtl="0">
              <a:lnSpc>
                <a:spcPct val="115000"/>
              </a:lnSpc>
              <a:spcBef>
                <a:spcPts val="2100"/>
              </a:spcBef>
              <a:spcAft>
                <a:spcPts val="0"/>
              </a:spcAft>
              <a:buClr>
                <a:schemeClr val="dk2"/>
              </a:buClr>
              <a:buSzPts val="1900"/>
              <a:buChar char="■"/>
              <a:defRPr sz="1900">
                <a:solidFill>
                  <a:schemeClr val="dk2"/>
                </a:solidFill>
              </a:defRPr>
            </a:lvl3pPr>
            <a:lvl4pPr indent="-349250" lvl="3" marL="1828800" rtl="0">
              <a:lnSpc>
                <a:spcPct val="115000"/>
              </a:lnSpc>
              <a:spcBef>
                <a:spcPts val="2100"/>
              </a:spcBef>
              <a:spcAft>
                <a:spcPts val="0"/>
              </a:spcAft>
              <a:buClr>
                <a:schemeClr val="dk2"/>
              </a:buClr>
              <a:buSzPts val="1900"/>
              <a:buChar char="●"/>
              <a:defRPr sz="1900">
                <a:solidFill>
                  <a:schemeClr val="dk2"/>
                </a:solidFill>
              </a:defRPr>
            </a:lvl4pPr>
            <a:lvl5pPr indent="-349250" lvl="4" marL="2286000" rtl="0">
              <a:lnSpc>
                <a:spcPct val="115000"/>
              </a:lnSpc>
              <a:spcBef>
                <a:spcPts val="2100"/>
              </a:spcBef>
              <a:spcAft>
                <a:spcPts val="0"/>
              </a:spcAft>
              <a:buClr>
                <a:schemeClr val="dk2"/>
              </a:buClr>
              <a:buSzPts val="1900"/>
              <a:buChar char="○"/>
              <a:defRPr sz="1900">
                <a:solidFill>
                  <a:schemeClr val="dk2"/>
                </a:solidFill>
              </a:defRPr>
            </a:lvl5pPr>
            <a:lvl6pPr indent="-349250" lvl="5" marL="2743200" rtl="0">
              <a:lnSpc>
                <a:spcPct val="115000"/>
              </a:lnSpc>
              <a:spcBef>
                <a:spcPts val="2100"/>
              </a:spcBef>
              <a:spcAft>
                <a:spcPts val="0"/>
              </a:spcAft>
              <a:buClr>
                <a:schemeClr val="dk2"/>
              </a:buClr>
              <a:buSzPts val="1900"/>
              <a:buChar char="■"/>
              <a:defRPr sz="1900">
                <a:solidFill>
                  <a:schemeClr val="dk2"/>
                </a:solidFill>
              </a:defRPr>
            </a:lvl6pPr>
            <a:lvl7pPr indent="-349250" lvl="6" marL="3200400" rtl="0">
              <a:lnSpc>
                <a:spcPct val="115000"/>
              </a:lnSpc>
              <a:spcBef>
                <a:spcPts val="2100"/>
              </a:spcBef>
              <a:spcAft>
                <a:spcPts val="0"/>
              </a:spcAft>
              <a:buClr>
                <a:schemeClr val="dk2"/>
              </a:buClr>
              <a:buSzPts val="1900"/>
              <a:buChar char="●"/>
              <a:defRPr sz="1900">
                <a:solidFill>
                  <a:schemeClr val="dk2"/>
                </a:solidFill>
              </a:defRPr>
            </a:lvl7pPr>
            <a:lvl8pPr indent="-349250" lvl="7" marL="3657600" rtl="0">
              <a:lnSpc>
                <a:spcPct val="115000"/>
              </a:lnSpc>
              <a:spcBef>
                <a:spcPts val="2100"/>
              </a:spcBef>
              <a:spcAft>
                <a:spcPts val="0"/>
              </a:spcAft>
              <a:buClr>
                <a:schemeClr val="dk2"/>
              </a:buClr>
              <a:buSzPts val="1900"/>
              <a:buChar char="○"/>
              <a:defRPr sz="1900">
                <a:solidFill>
                  <a:schemeClr val="dk2"/>
                </a:solidFill>
              </a:defRPr>
            </a:lvl8pPr>
            <a:lvl9pPr indent="-349250" lvl="8" marL="4114800" rtl="0">
              <a:lnSpc>
                <a:spcPct val="115000"/>
              </a:lnSpc>
              <a:spcBef>
                <a:spcPts val="2100"/>
              </a:spcBef>
              <a:spcAft>
                <a:spcPts val="2100"/>
              </a:spcAft>
              <a:buClr>
                <a:schemeClr val="dk2"/>
              </a:buClr>
              <a:buSzPts val="1900"/>
              <a:buChar char="■"/>
              <a:defRPr sz="1900">
                <a:solidFill>
                  <a:schemeClr val="dk2"/>
                </a:solidFill>
              </a:defRPr>
            </a:lvl9pPr>
          </a:lstStyle>
          <a:p/>
        </p:txBody>
      </p:sp>
      <p:sp>
        <p:nvSpPr>
          <p:cNvPr id="40" name="Google Shape;40;p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9"/>
          <p:cNvSpPr/>
          <p:nvPr/>
        </p:nvSpPr>
        <p:spPr>
          <a:xfrm>
            <a:off x="6" y="138027"/>
            <a:ext cx="12192000" cy="33900"/>
          </a:xfrm>
          <a:prstGeom prst="rect">
            <a:avLst/>
          </a:prstGeom>
          <a:solidFill>
            <a:srgbClr val="75A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84" name="Google Shape;84;p19"/>
          <p:cNvSpPr txBox="1"/>
          <p:nvPr>
            <p:ph type="title"/>
          </p:nvPr>
        </p:nvSpPr>
        <p:spPr>
          <a:xfrm>
            <a:off x="621970" y="279048"/>
            <a:ext cx="10960500" cy="1026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mbria"/>
              <a:buNone/>
              <a:defRPr b="1" i="0" sz="4000" u="none" cap="none" strike="noStrike">
                <a:solidFill>
                  <a:schemeClr val="accent2"/>
                </a:solidFill>
                <a:latin typeface="Cambria"/>
                <a:ea typeface="Cambria"/>
                <a:cs typeface="Cambria"/>
                <a:sym typeface="Cambria"/>
              </a:defRPr>
            </a:lvl1pPr>
            <a:lvl2pPr lvl="1"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2pPr>
            <a:lvl3pPr lvl="2"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3pPr>
            <a:lvl4pPr lvl="3"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4pPr>
            <a:lvl5pPr lvl="4"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5pPr>
            <a:lvl6pPr lvl="5"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6pPr>
            <a:lvl7pPr lvl="6"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7pPr>
            <a:lvl8pPr lvl="7"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8pPr>
            <a:lvl9pPr lvl="8"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9pPr>
          </a:lstStyle>
          <a:p/>
        </p:txBody>
      </p:sp>
      <p:sp>
        <p:nvSpPr>
          <p:cNvPr id="85" name="Google Shape;85;p19"/>
          <p:cNvSpPr txBox="1"/>
          <p:nvPr>
            <p:ph idx="1" type="body"/>
          </p:nvPr>
        </p:nvSpPr>
        <p:spPr>
          <a:xfrm>
            <a:off x="621971" y="1430409"/>
            <a:ext cx="10960500" cy="4941600"/>
          </a:xfrm>
          <a:prstGeom prst="rect">
            <a:avLst/>
          </a:prstGeom>
          <a:noFill/>
          <a:ln>
            <a:noFill/>
          </a:ln>
        </p:spPr>
        <p:txBody>
          <a:bodyPr anchorCtr="0" anchor="t" bIns="91425" lIns="91425" spcFirstLastPara="1" rIns="91425" wrap="square" tIns="91425">
            <a:noAutofit/>
          </a:bodyPr>
          <a:lstStyle>
            <a:lvl1pPr indent="-374650" lvl="0" marL="4572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1pPr>
            <a:lvl2pPr indent="-374650" lvl="1" marL="9144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2pPr>
            <a:lvl3pPr indent="-374650" lvl="2" marL="13716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3pPr>
            <a:lvl4pPr indent="-374650" lvl="3" marL="18288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4pPr>
            <a:lvl5pPr indent="-374650" lvl="4" marL="22860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5pPr>
            <a:lvl6pPr indent="-228600" lvl="5" marL="27432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6pPr>
            <a:lvl7pPr indent="-228600" lvl="6" marL="32004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7pPr>
            <a:lvl8pPr indent="-228600" lvl="7" marL="36576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8pPr>
            <a:lvl9pPr indent="-228600" lvl="8" marL="41148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9pPr>
          </a:lstStyle>
          <a:p/>
        </p:txBody>
      </p:sp>
      <p:sp>
        <p:nvSpPr>
          <p:cNvPr id="86" name="Google Shape;86;p19"/>
          <p:cNvSpPr/>
          <p:nvPr/>
        </p:nvSpPr>
        <p:spPr>
          <a:xfrm>
            <a:off x="-1" y="3"/>
            <a:ext cx="121920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87" name="Google Shape;87;p19"/>
          <p:cNvSpPr/>
          <p:nvPr/>
        </p:nvSpPr>
        <p:spPr>
          <a:xfrm>
            <a:off x="6" y="6809120"/>
            <a:ext cx="121920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88" name="Google Shape;88;p19"/>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30"/>
          <p:cNvSpPr/>
          <p:nvPr/>
        </p:nvSpPr>
        <p:spPr>
          <a:xfrm>
            <a:off x="6" y="138027"/>
            <a:ext cx="12192000" cy="33900"/>
          </a:xfrm>
          <a:prstGeom prst="rect">
            <a:avLst/>
          </a:prstGeom>
          <a:solidFill>
            <a:srgbClr val="75A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149" name="Google Shape;149;p30"/>
          <p:cNvSpPr txBox="1"/>
          <p:nvPr>
            <p:ph type="title"/>
          </p:nvPr>
        </p:nvSpPr>
        <p:spPr>
          <a:xfrm>
            <a:off x="621970" y="279048"/>
            <a:ext cx="10960500" cy="1026900"/>
          </a:xfrm>
          <a:prstGeom prst="rect">
            <a:avLst/>
          </a:prstGeom>
          <a:noFill/>
          <a:ln>
            <a:noFill/>
          </a:ln>
        </p:spPr>
        <p:txBody>
          <a:bodyPr anchorCtr="0" anchor="ctr" bIns="91425" lIns="0" spcFirstLastPara="1" rIns="91425" wrap="square" tIns="91425">
            <a:noAutofit/>
          </a:bodyPr>
          <a:lstStyle>
            <a:lvl1pPr lvl="0" marR="0" rtl="0" algn="l">
              <a:lnSpc>
                <a:spcPct val="100000"/>
              </a:lnSpc>
              <a:spcBef>
                <a:spcPts val="0"/>
              </a:spcBef>
              <a:spcAft>
                <a:spcPts val="0"/>
              </a:spcAft>
              <a:buClr>
                <a:schemeClr val="accent2"/>
              </a:buClr>
              <a:buSzPts val="4000"/>
              <a:buFont typeface="Cambria"/>
              <a:buNone/>
              <a:defRPr b="1" i="0" sz="4000" u="none" cap="none" strike="noStrike">
                <a:solidFill>
                  <a:schemeClr val="accent2"/>
                </a:solidFill>
                <a:latin typeface="Cambria"/>
                <a:ea typeface="Cambria"/>
                <a:cs typeface="Cambria"/>
                <a:sym typeface="Cambria"/>
              </a:defRPr>
            </a:lvl1pPr>
            <a:lvl2pPr lvl="1"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2pPr>
            <a:lvl3pPr lvl="2"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3pPr>
            <a:lvl4pPr lvl="3"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4pPr>
            <a:lvl5pPr lvl="4"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5pPr>
            <a:lvl6pPr lvl="5"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6pPr>
            <a:lvl7pPr lvl="6"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7pPr>
            <a:lvl8pPr lvl="7"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8pPr>
            <a:lvl9pPr lvl="8" marR="0" rtl="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9pPr>
          </a:lstStyle>
          <a:p/>
        </p:txBody>
      </p:sp>
      <p:sp>
        <p:nvSpPr>
          <p:cNvPr id="150" name="Google Shape;150;p30"/>
          <p:cNvSpPr txBox="1"/>
          <p:nvPr>
            <p:ph idx="1" type="body"/>
          </p:nvPr>
        </p:nvSpPr>
        <p:spPr>
          <a:xfrm>
            <a:off x="621971" y="1430409"/>
            <a:ext cx="10960500" cy="4941600"/>
          </a:xfrm>
          <a:prstGeom prst="rect">
            <a:avLst/>
          </a:prstGeom>
          <a:noFill/>
          <a:ln>
            <a:noFill/>
          </a:ln>
        </p:spPr>
        <p:txBody>
          <a:bodyPr anchorCtr="0" anchor="t" bIns="91425" lIns="91425" spcFirstLastPara="1" rIns="91425" wrap="square" tIns="91425">
            <a:noAutofit/>
          </a:bodyPr>
          <a:lstStyle>
            <a:lvl1pPr indent="-374650" lvl="0" marL="4572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1pPr>
            <a:lvl2pPr indent="-374650" lvl="1" marL="9144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2pPr>
            <a:lvl3pPr indent="-374650" lvl="2" marL="13716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3pPr>
            <a:lvl4pPr indent="-374650" lvl="3" marL="18288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4pPr>
            <a:lvl5pPr indent="-374650" lvl="4" marL="2286000" marR="0" rtl="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5pPr>
            <a:lvl6pPr indent="-228600" lvl="5" marL="27432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6pPr>
            <a:lvl7pPr indent="-228600" lvl="6" marL="32004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7pPr>
            <a:lvl8pPr indent="-228600" lvl="7" marL="36576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8pPr>
            <a:lvl9pPr indent="-228600" lvl="8" marL="4114800" marR="0" rtl="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9pPr>
          </a:lstStyle>
          <a:p/>
        </p:txBody>
      </p:sp>
      <p:sp>
        <p:nvSpPr>
          <p:cNvPr id="151" name="Google Shape;151;p30"/>
          <p:cNvSpPr/>
          <p:nvPr/>
        </p:nvSpPr>
        <p:spPr>
          <a:xfrm>
            <a:off x="-1" y="3"/>
            <a:ext cx="121920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152" name="Google Shape;152;p30"/>
          <p:cNvSpPr/>
          <p:nvPr/>
        </p:nvSpPr>
        <p:spPr>
          <a:xfrm>
            <a:off x="6" y="6809120"/>
            <a:ext cx="121920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153" name="Google Shape;153;p30"/>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42"/>
          <p:cNvSpPr/>
          <p:nvPr/>
        </p:nvSpPr>
        <p:spPr>
          <a:xfrm>
            <a:off x="6" y="138027"/>
            <a:ext cx="12192000" cy="33900"/>
          </a:xfrm>
          <a:prstGeom prst="rect">
            <a:avLst/>
          </a:prstGeom>
          <a:solidFill>
            <a:srgbClr val="75A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218" name="Google Shape;218;p42"/>
          <p:cNvSpPr txBox="1"/>
          <p:nvPr>
            <p:ph type="title"/>
          </p:nvPr>
        </p:nvSpPr>
        <p:spPr>
          <a:xfrm>
            <a:off x="621970" y="279048"/>
            <a:ext cx="10960500" cy="1026900"/>
          </a:xfrm>
          <a:prstGeom prst="rect">
            <a:avLst/>
          </a:prstGeom>
          <a:noFill/>
          <a:ln>
            <a:noFill/>
          </a:ln>
        </p:spPr>
        <p:txBody>
          <a:bodyPr anchorCtr="0" anchor="ctr" bIns="91425" lIns="0" spcFirstLastPara="1" rIns="91425" wrap="square" tIns="91425">
            <a:noAutofit/>
          </a:bodyPr>
          <a:lstStyle>
            <a:lvl1pPr lvl="0" marR="0" algn="l">
              <a:lnSpc>
                <a:spcPct val="100000"/>
              </a:lnSpc>
              <a:spcBef>
                <a:spcPts val="0"/>
              </a:spcBef>
              <a:spcAft>
                <a:spcPts val="0"/>
              </a:spcAft>
              <a:buClr>
                <a:schemeClr val="accent2"/>
              </a:buClr>
              <a:buSzPts val="4000"/>
              <a:buFont typeface="Cambria"/>
              <a:buNone/>
              <a:defRPr b="1" i="0" sz="4000" u="none" cap="none" strike="noStrike">
                <a:solidFill>
                  <a:schemeClr val="accent2"/>
                </a:solidFill>
                <a:latin typeface="Cambria"/>
                <a:ea typeface="Cambria"/>
                <a:cs typeface="Cambria"/>
                <a:sym typeface="Cambria"/>
              </a:defRPr>
            </a:lvl1pPr>
            <a:lvl2pPr lvl="1"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2pPr>
            <a:lvl3pPr lvl="2"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3pPr>
            <a:lvl4pPr lvl="3"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4pPr>
            <a:lvl5pPr lvl="4"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5pPr>
            <a:lvl6pPr lvl="5"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6pPr>
            <a:lvl7pPr lvl="6"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7pPr>
            <a:lvl8pPr lvl="7"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8pPr>
            <a:lvl9pPr lvl="8" marR="0" algn="l">
              <a:lnSpc>
                <a:spcPct val="100000"/>
              </a:lnSpc>
              <a:spcBef>
                <a:spcPts val="0"/>
              </a:spcBef>
              <a:spcAft>
                <a:spcPts val="0"/>
              </a:spcAft>
              <a:buClr>
                <a:srgbClr val="1EA307"/>
              </a:buClr>
              <a:buSzPts val="4000"/>
              <a:buFont typeface="Arial"/>
              <a:buNone/>
              <a:defRPr b="0" i="0" sz="4000" u="none" cap="none" strike="noStrike">
                <a:solidFill>
                  <a:srgbClr val="1EA307"/>
                </a:solidFill>
                <a:latin typeface="Arial"/>
                <a:ea typeface="Arial"/>
                <a:cs typeface="Arial"/>
                <a:sym typeface="Arial"/>
              </a:defRPr>
            </a:lvl9pPr>
          </a:lstStyle>
          <a:p/>
        </p:txBody>
      </p:sp>
      <p:sp>
        <p:nvSpPr>
          <p:cNvPr id="219" name="Google Shape;219;p42"/>
          <p:cNvSpPr txBox="1"/>
          <p:nvPr>
            <p:ph idx="1" type="body"/>
          </p:nvPr>
        </p:nvSpPr>
        <p:spPr>
          <a:xfrm>
            <a:off x="621971" y="1430409"/>
            <a:ext cx="10960500" cy="4941600"/>
          </a:xfrm>
          <a:prstGeom prst="rect">
            <a:avLst/>
          </a:prstGeom>
          <a:noFill/>
          <a:ln>
            <a:noFill/>
          </a:ln>
        </p:spPr>
        <p:txBody>
          <a:bodyPr anchorCtr="0" anchor="t" bIns="91425" lIns="91425" spcFirstLastPara="1" rIns="91425" wrap="square" tIns="91425">
            <a:noAutofit/>
          </a:bodyPr>
          <a:lstStyle>
            <a:lvl1pPr indent="-374650" lvl="0" marL="4572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1pPr>
            <a:lvl2pPr indent="-374650" lvl="1" marL="9144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2pPr>
            <a:lvl3pPr indent="-374650" lvl="2" marL="13716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3pPr>
            <a:lvl4pPr indent="-374650" lvl="3" marL="18288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4pPr>
            <a:lvl5pPr indent="-374650" lvl="4" marL="2286000" marR="0" algn="l">
              <a:lnSpc>
                <a:spcPct val="100000"/>
              </a:lnSpc>
              <a:spcBef>
                <a:spcPts val="1150"/>
              </a:spcBef>
              <a:spcAft>
                <a:spcPts val="0"/>
              </a:spcAft>
              <a:buClr>
                <a:srgbClr val="606060"/>
              </a:buClr>
              <a:buSzPts val="2300"/>
              <a:buFont typeface="Calibri"/>
              <a:buChar char="»"/>
              <a:defRPr b="0" i="0" sz="2300" u="none" cap="none" strike="noStrike">
                <a:solidFill>
                  <a:srgbClr val="606060"/>
                </a:solidFill>
                <a:latin typeface="Calibri"/>
                <a:ea typeface="Calibri"/>
                <a:cs typeface="Calibri"/>
                <a:sym typeface="Calibri"/>
              </a:defRPr>
            </a:lvl5pPr>
            <a:lvl6pPr indent="-228600" lvl="5" marL="2743200" marR="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6pPr>
            <a:lvl7pPr indent="-228600" lvl="6" marL="3200400" marR="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7pPr>
            <a:lvl8pPr indent="-228600" lvl="7" marL="3657600" marR="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8pPr>
            <a:lvl9pPr indent="-228600" lvl="8" marL="4114800" marR="0" algn="l">
              <a:lnSpc>
                <a:spcPct val="100000"/>
              </a:lnSpc>
              <a:spcBef>
                <a:spcPts val="1174"/>
              </a:spcBef>
              <a:spcAft>
                <a:spcPts val="0"/>
              </a:spcAft>
              <a:buClr>
                <a:schemeClr val="lt2"/>
              </a:buClr>
              <a:buSzPts val="2347"/>
              <a:buFont typeface="Calibri"/>
              <a:buNone/>
              <a:defRPr b="0" i="0" sz="2347" u="none" cap="none" strike="noStrike">
                <a:solidFill>
                  <a:schemeClr val="lt2"/>
                </a:solidFill>
                <a:latin typeface="Calibri"/>
                <a:ea typeface="Calibri"/>
                <a:cs typeface="Calibri"/>
                <a:sym typeface="Calibri"/>
              </a:defRPr>
            </a:lvl9pPr>
          </a:lstStyle>
          <a:p/>
        </p:txBody>
      </p:sp>
      <p:sp>
        <p:nvSpPr>
          <p:cNvPr id="220" name="Google Shape;220;p42"/>
          <p:cNvSpPr/>
          <p:nvPr/>
        </p:nvSpPr>
        <p:spPr>
          <a:xfrm>
            <a:off x="-1" y="3"/>
            <a:ext cx="12192000" cy="1545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221" name="Google Shape;221;p42"/>
          <p:cNvSpPr/>
          <p:nvPr/>
        </p:nvSpPr>
        <p:spPr>
          <a:xfrm>
            <a:off x="6" y="6809120"/>
            <a:ext cx="12192000" cy="489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222" name="Google Shape;222;p42"/>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lvl1pPr indent="0" lvl="0"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chemeClr val="lt1"/>
              </a:buClr>
              <a:buSzPts val="400"/>
              <a:buFont typeface="Calibri"/>
              <a:buNone/>
              <a:defRPr b="0" i="0" sz="17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5.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1" Type="http://schemas.openxmlformats.org/officeDocument/2006/relationships/image" Target="../media/image45.png"/><Relationship Id="rId10" Type="http://schemas.openxmlformats.org/officeDocument/2006/relationships/image" Target="../media/image26.png"/><Relationship Id="rId12" Type="http://schemas.openxmlformats.org/officeDocument/2006/relationships/image" Target="../media/image49.png"/><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image" Target="../media/image69.png"/><Relationship Id="rId4" Type="http://schemas.openxmlformats.org/officeDocument/2006/relationships/image" Target="../media/image96.png"/><Relationship Id="rId9" Type="http://schemas.openxmlformats.org/officeDocument/2006/relationships/image" Target="../media/image46.png"/><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20.png"/><Relationship Id="rId8"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72.png"/><Relationship Id="rId4" Type="http://schemas.openxmlformats.org/officeDocument/2006/relationships/image" Target="../media/image70.png"/><Relationship Id="rId9" Type="http://schemas.openxmlformats.org/officeDocument/2006/relationships/image" Target="../media/image84.png"/><Relationship Id="rId5" Type="http://schemas.openxmlformats.org/officeDocument/2006/relationships/image" Target="../media/image65.png"/><Relationship Id="rId6" Type="http://schemas.openxmlformats.org/officeDocument/2006/relationships/image" Target="../media/image88.png"/><Relationship Id="rId7" Type="http://schemas.openxmlformats.org/officeDocument/2006/relationships/image" Target="../media/image74.jpg"/><Relationship Id="rId8" Type="http://schemas.openxmlformats.org/officeDocument/2006/relationships/image" Target="../media/image8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image" Target="../media/image72.png"/><Relationship Id="rId4" Type="http://schemas.openxmlformats.org/officeDocument/2006/relationships/image" Target="../media/image70.png"/><Relationship Id="rId9" Type="http://schemas.openxmlformats.org/officeDocument/2006/relationships/image" Target="../media/image83.png"/><Relationship Id="rId5" Type="http://schemas.openxmlformats.org/officeDocument/2006/relationships/image" Target="../media/image65.png"/><Relationship Id="rId6" Type="http://schemas.openxmlformats.org/officeDocument/2006/relationships/image" Target="../media/image88.png"/><Relationship Id="rId7" Type="http://schemas.openxmlformats.org/officeDocument/2006/relationships/image" Target="../media/image74.jpg"/><Relationship Id="rId8" Type="http://schemas.openxmlformats.org/officeDocument/2006/relationships/image" Target="../media/image87.png"/></Relationships>
</file>

<file path=ppt/slides/_rels/slide14.xml.rels><?xml version="1.0" encoding="UTF-8" standalone="yes"?><Relationships xmlns="http://schemas.openxmlformats.org/package/2006/relationships"><Relationship Id="rId11" Type="http://schemas.openxmlformats.org/officeDocument/2006/relationships/image" Target="../media/image98.png"/><Relationship Id="rId10" Type="http://schemas.openxmlformats.org/officeDocument/2006/relationships/image" Target="../media/image90.png"/><Relationship Id="rId12" Type="http://schemas.openxmlformats.org/officeDocument/2006/relationships/image" Target="../media/image92.png"/><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72.png"/><Relationship Id="rId4" Type="http://schemas.openxmlformats.org/officeDocument/2006/relationships/image" Target="../media/image65.png"/><Relationship Id="rId9" Type="http://schemas.openxmlformats.org/officeDocument/2006/relationships/image" Target="../media/image108.png"/><Relationship Id="rId5" Type="http://schemas.openxmlformats.org/officeDocument/2006/relationships/image" Target="../media/image86.png"/><Relationship Id="rId6" Type="http://schemas.openxmlformats.org/officeDocument/2006/relationships/image" Target="../media/image91.png"/><Relationship Id="rId7" Type="http://schemas.openxmlformats.org/officeDocument/2006/relationships/image" Target="../media/image102.png"/><Relationship Id="rId8" Type="http://schemas.openxmlformats.org/officeDocument/2006/relationships/image" Target="../media/image89.png"/></Relationships>
</file>

<file path=ppt/slides/_rels/slide15.xml.rels><?xml version="1.0" encoding="UTF-8" standalone="yes"?><Relationships xmlns="http://schemas.openxmlformats.org/package/2006/relationships"><Relationship Id="rId11" Type="http://schemas.openxmlformats.org/officeDocument/2006/relationships/image" Target="../media/image103.png"/><Relationship Id="rId10" Type="http://schemas.openxmlformats.org/officeDocument/2006/relationships/image" Target="../media/image116.png"/><Relationship Id="rId12" Type="http://schemas.openxmlformats.org/officeDocument/2006/relationships/image" Target="../media/image112.png"/><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image" Target="../media/image70.png"/><Relationship Id="rId4" Type="http://schemas.openxmlformats.org/officeDocument/2006/relationships/image" Target="../media/image93.png"/><Relationship Id="rId9" Type="http://schemas.openxmlformats.org/officeDocument/2006/relationships/image" Target="../media/image114.png"/><Relationship Id="rId5" Type="http://schemas.openxmlformats.org/officeDocument/2006/relationships/image" Target="../media/image105.png"/><Relationship Id="rId6" Type="http://schemas.openxmlformats.org/officeDocument/2006/relationships/image" Target="../media/image99.png"/><Relationship Id="rId7" Type="http://schemas.openxmlformats.org/officeDocument/2006/relationships/image" Target="../media/image106.png"/><Relationship Id="rId8" Type="http://schemas.openxmlformats.org/officeDocument/2006/relationships/image" Target="../media/image104.png"/></Relationships>
</file>

<file path=ppt/slides/_rels/slide16.xml.rels><?xml version="1.0" encoding="UTF-8" standalone="yes"?><Relationships xmlns="http://schemas.openxmlformats.org/package/2006/relationships"><Relationship Id="rId11" Type="http://schemas.openxmlformats.org/officeDocument/2006/relationships/image" Target="../media/image109.png"/><Relationship Id="rId10" Type="http://schemas.openxmlformats.org/officeDocument/2006/relationships/image" Target="../media/image115.png"/><Relationship Id="rId12" Type="http://schemas.openxmlformats.org/officeDocument/2006/relationships/image" Target="../media/image120.png"/><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image" Target="../media/image88.png"/><Relationship Id="rId4" Type="http://schemas.openxmlformats.org/officeDocument/2006/relationships/image" Target="../media/image74.jpg"/><Relationship Id="rId9" Type="http://schemas.openxmlformats.org/officeDocument/2006/relationships/image" Target="../media/image124.png"/><Relationship Id="rId5" Type="http://schemas.openxmlformats.org/officeDocument/2006/relationships/image" Target="../media/image87.png"/><Relationship Id="rId6" Type="http://schemas.openxmlformats.org/officeDocument/2006/relationships/image" Target="../media/image123.png"/><Relationship Id="rId7" Type="http://schemas.openxmlformats.org/officeDocument/2006/relationships/image" Target="../media/image110.png"/><Relationship Id="rId8" Type="http://schemas.openxmlformats.org/officeDocument/2006/relationships/image" Target="../media/image1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xml"/><Relationship Id="rId3" Type="http://schemas.openxmlformats.org/officeDocument/2006/relationships/image" Target="../media/image117.png"/><Relationship Id="rId4" Type="http://schemas.openxmlformats.org/officeDocument/2006/relationships/image" Target="../media/image119.png"/><Relationship Id="rId5" Type="http://schemas.openxmlformats.org/officeDocument/2006/relationships/image" Target="../media/image122.png"/><Relationship Id="rId6" Type="http://schemas.openxmlformats.org/officeDocument/2006/relationships/image" Target="../media/image1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image" Target="../media/image126.png"/><Relationship Id="rId10" Type="http://schemas.openxmlformats.org/officeDocument/2006/relationships/image" Target="../media/image138.png"/><Relationship Id="rId13" Type="http://schemas.openxmlformats.org/officeDocument/2006/relationships/image" Target="../media/image137.png"/><Relationship Id="rId12" Type="http://schemas.openxmlformats.org/officeDocument/2006/relationships/image" Target="../media/image134.png"/><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21.png"/><Relationship Id="rId4" Type="http://schemas.openxmlformats.org/officeDocument/2006/relationships/image" Target="../media/image35.png"/><Relationship Id="rId9" Type="http://schemas.openxmlformats.org/officeDocument/2006/relationships/image" Target="../media/image127.png"/><Relationship Id="rId15" Type="http://schemas.openxmlformats.org/officeDocument/2006/relationships/image" Target="../media/image128.png"/><Relationship Id="rId14" Type="http://schemas.openxmlformats.org/officeDocument/2006/relationships/image" Target="../media/image142.jpg"/><Relationship Id="rId17" Type="http://schemas.openxmlformats.org/officeDocument/2006/relationships/image" Target="../media/image130.png"/><Relationship Id="rId16" Type="http://schemas.openxmlformats.org/officeDocument/2006/relationships/image" Target="../media/image136.png"/><Relationship Id="rId5" Type="http://schemas.openxmlformats.org/officeDocument/2006/relationships/image" Target="../media/image81.png"/><Relationship Id="rId6" Type="http://schemas.openxmlformats.org/officeDocument/2006/relationships/image" Target="../media/image107.png"/><Relationship Id="rId7" Type="http://schemas.openxmlformats.org/officeDocument/2006/relationships/image" Target="../media/image14.png"/><Relationship Id="rId8" Type="http://schemas.openxmlformats.org/officeDocument/2006/relationships/image" Target="../media/image1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142.jpg"/></Relationships>
</file>

<file path=ppt/slides/_rels/slide21.xml.rels><?xml version="1.0" encoding="UTF-8" standalone="yes"?><Relationships xmlns="http://schemas.openxmlformats.org/package/2006/relationships"><Relationship Id="rId10" Type="http://schemas.openxmlformats.org/officeDocument/2006/relationships/hyperlink" Target="https://platform.tracxn.com/a/s/practicearea/61c5c366750abe33aed8304c/t/companiescovered/t/all/table?h=bae4b891286e3e4e0c406512e27e1bb3fed53c7c35f93e5a92a3965937759d74&amp;s=sort%3Drelevance%7Corder%3DDEFAULT" TargetMode="External"/><Relationship Id="rId1" Type="http://schemas.openxmlformats.org/officeDocument/2006/relationships/slideLayout" Target="../slideLayouts/slideLayout28.xml"/><Relationship Id="rId2" Type="http://schemas.openxmlformats.org/officeDocument/2006/relationships/notesSlide" Target="../notesSlides/notesSlide21.xml"/><Relationship Id="rId3" Type="http://schemas.openxmlformats.org/officeDocument/2006/relationships/image" Target="../media/image136.png"/><Relationship Id="rId4" Type="http://schemas.openxmlformats.org/officeDocument/2006/relationships/image" Target="../media/image128.png"/><Relationship Id="rId9" Type="http://schemas.openxmlformats.org/officeDocument/2006/relationships/image" Target="../media/image148.png"/><Relationship Id="rId5" Type="http://schemas.openxmlformats.org/officeDocument/2006/relationships/image" Target="../media/image137.png"/><Relationship Id="rId6" Type="http://schemas.openxmlformats.org/officeDocument/2006/relationships/image" Target="../media/image135.png"/><Relationship Id="rId7" Type="http://schemas.openxmlformats.org/officeDocument/2006/relationships/image" Target="../media/image133.png"/><Relationship Id="rId8" Type="http://schemas.openxmlformats.org/officeDocument/2006/relationships/image" Target="../media/image1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2.xml"/><Relationship Id="rId3" Type="http://schemas.openxmlformats.org/officeDocument/2006/relationships/image" Target="../media/image146.png"/><Relationship Id="rId4" Type="http://schemas.openxmlformats.org/officeDocument/2006/relationships/image" Target="../media/image144.png"/><Relationship Id="rId5" Type="http://schemas.openxmlformats.org/officeDocument/2006/relationships/image" Target="../media/image149.png"/><Relationship Id="rId6" Type="http://schemas.openxmlformats.org/officeDocument/2006/relationships/image" Target="../media/image154.png"/><Relationship Id="rId7" Type="http://schemas.openxmlformats.org/officeDocument/2006/relationships/image" Target="../media/image174.png"/><Relationship Id="rId8" Type="http://schemas.openxmlformats.org/officeDocument/2006/relationships/image" Target="../media/image1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0" Type="http://schemas.openxmlformats.org/officeDocument/2006/relationships/image" Target="../media/image169.png"/><Relationship Id="rId11" Type="http://schemas.openxmlformats.org/officeDocument/2006/relationships/image" Target="../media/image155.png"/><Relationship Id="rId22" Type="http://schemas.openxmlformats.org/officeDocument/2006/relationships/hyperlink" Target="https://tinyurl.com/2dbp3lmd" TargetMode="External"/><Relationship Id="rId10" Type="http://schemas.openxmlformats.org/officeDocument/2006/relationships/image" Target="../media/image156.png"/><Relationship Id="rId21" Type="http://schemas.openxmlformats.org/officeDocument/2006/relationships/image" Target="../media/image167.png"/><Relationship Id="rId13" Type="http://schemas.openxmlformats.org/officeDocument/2006/relationships/image" Target="../media/image164.png"/><Relationship Id="rId24" Type="http://schemas.openxmlformats.org/officeDocument/2006/relationships/hyperlink" Target="https://tinyurl.com/2y92delg" TargetMode="External"/><Relationship Id="rId12" Type="http://schemas.openxmlformats.org/officeDocument/2006/relationships/image" Target="../media/image159.png"/><Relationship Id="rId23" Type="http://schemas.openxmlformats.org/officeDocument/2006/relationships/hyperlink" Target="https://tinyurl.com/2d7fl4uz" TargetMode="External"/><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97.png"/><Relationship Id="rId4" Type="http://schemas.openxmlformats.org/officeDocument/2006/relationships/image" Target="../media/image121.png"/><Relationship Id="rId9" Type="http://schemas.openxmlformats.org/officeDocument/2006/relationships/image" Target="../media/image150.png"/><Relationship Id="rId15" Type="http://schemas.openxmlformats.org/officeDocument/2006/relationships/image" Target="../media/image165.png"/><Relationship Id="rId14" Type="http://schemas.openxmlformats.org/officeDocument/2006/relationships/image" Target="../media/image160.png"/><Relationship Id="rId17" Type="http://schemas.openxmlformats.org/officeDocument/2006/relationships/image" Target="../media/image162.png"/><Relationship Id="rId16" Type="http://schemas.openxmlformats.org/officeDocument/2006/relationships/image" Target="../media/image70.png"/><Relationship Id="rId5" Type="http://schemas.openxmlformats.org/officeDocument/2006/relationships/image" Target="../media/image35.png"/><Relationship Id="rId19" Type="http://schemas.openxmlformats.org/officeDocument/2006/relationships/image" Target="../media/image177.png"/><Relationship Id="rId6" Type="http://schemas.openxmlformats.org/officeDocument/2006/relationships/image" Target="../media/image81.png"/><Relationship Id="rId18" Type="http://schemas.openxmlformats.org/officeDocument/2006/relationships/image" Target="../media/image161.png"/><Relationship Id="rId7" Type="http://schemas.openxmlformats.org/officeDocument/2006/relationships/image" Target="../media/image145.png"/><Relationship Id="rId8" Type="http://schemas.openxmlformats.org/officeDocument/2006/relationships/image" Target="../media/image1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5.xml"/><Relationship Id="rId3" Type="http://schemas.openxmlformats.org/officeDocument/2006/relationships/image" Target="../media/image69.png"/><Relationship Id="rId4" Type="http://schemas.openxmlformats.org/officeDocument/2006/relationships/hyperlink" Target="https://platform.tracxn.com/a/s/practicearea//t/companiescovered/t/all/card?h=87d1de95ceb5c022251fdf1bd9a593dcd3cabd549b1a0320a5b6ecd5a21c4777&amp;s=sort%3DtracxnScore%7Corder%3DDES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 Id="rId3" Type="http://schemas.openxmlformats.org/officeDocument/2006/relationships/image" Target="../media/image17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1" Type="http://schemas.openxmlformats.org/officeDocument/2006/relationships/image" Target="../media/image187.png"/><Relationship Id="rId10" Type="http://schemas.openxmlformats.org/officeDocument/2006/relationships/image" Target="../media/image191.jpg"/><Relationship Id="rId13" Type="http://schemas.openxmlformats.org/officeDocument/2006/relationships/image" Target="../media/image189.png"/><Relationship Id="rId12" Type="http://schemas.openxmlformats.org/officeDocument/2006/relationships/image" Target="../media/image49.png"/><Relationship Id="rId1" Type="http://schemas.openxmlformats.org/officeDocument/2006/relationships/slideLayout" Target="../slideLayouts/slideLayout28.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184.png"/><Relationship Id="rId15" Type="http://schemas.openxmlformats.org/officeDocument/2006/relationships/image" Target="../media/image182.png"/><Relationship Id="rId14" Type="http://schemas.openxmlformats.org/officeDocument/2006/relationships/image" Target="../media/image180.png"/><Relationship Id="rId5" Type="http://schemas.openxmlformats.org/officeDocument/2006/relationships/image" Target="../media/image178.png"/><Relationship Id="rId6" Type="http://schemas.openxmlformats.org/officeDocument/2006/relationships/image" Target="../media/image176.png"/><Relationship Id="rId7" Type="http://schemas.openxmlformats.org/officeDocument/2006/relationships/image" Target="../media/image197.png"/><Relationship Id="rId8" Type="http://schemas.openxmlformats.org/officeDocument/2006/relationships/image" Target="../media/image173.png"/></Relationships>
</file>

<file path=ppt/slides/_rels/slide29.xml.rels><?xml version="1.0" encoding="UTF-8" standalone="yes"?><Relationships xmlns="http://schemas.openxmlformats.org/package/2006/relationships"><Relationship Id="rId11" Type="http://schemas.openxmlformats.org/officeDocument/2006/relationships/image" Target="../media/image176.png"/><Relationship Id="rId10" Type="http://schemas.openxmlformats.org/officeDocument/2006/relationships/image" Target="../media/image191.jpg"/><Relationship Id="rId13" Type="http://schemas.openxmlformats.org/officeDocument/2006/relationships/image" Target="../media/image192.jpg"/><Relationship Id="rId12" Type="http://schemas.openxmlformats.org/officeDocument/2006/relationships/image" Target="../media/image194.jpg"/><Relationship Id="rId1" Type="http://schemas.openxmlformats.org/officeDocument/2006/relationships/slideLayout" Target="../slideLayouts/slideLayout28.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204.jpg"/><Relationship Id="rId9" Type="http://schemas.openxmlformats.org/officeDocument/2006/relationships/image" Target="../media/image184.png"/><Relationship Id="rId14" Type="http://schemas.openxmlformats.org/officeDocument/2006/relationships/image" Target="../media/image206.jpg"/><Relationship Id="rId5" Type="http://schemas.openxmlformats.org/officeDocument/2006/relationships/image" Target="../media/image186.jpg"/><Relationship Id="rId6" Type="http://schemas.openxmlformats.org/officeDocument/2006/relationships/image" Target="../media/image49.png"/><Relationship Id="rId7" Type="http://schemas.openxmlformats.org/officeDocument/2006/relationships/image" Target="../media/image196.jpg"/><Relationship Id="rId8" Type="http://schemas.openxmlformats.org/officeDocument/2006/relationships/image" Target="../media/image1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image" Target="../media/image209.png"/><Relationship Id="rId10" Type="http://schemas.openxmlformats.org/officeDocument/2006/relationships/image" Target="../media/image200.png"/><Relationship Id="rId13" Type="http://schemas.openxmlformats.org/officeDocument/2006/relationships/image" Target="../media/image210.png"/><Relationship Id="rId12" Type="http://schemas.openxmlformats.org/officeDocument/2006/relationships/image" Target="../media/image211.jpg"/><Relationship Id="rId1" Type="http://schemas.openxmlformats.org/officeDocument/2006/relationships/slideLayout" Target="../slideLayouts/slideLayout28.xml"/><Relationship Id="rId2" Type="http://schemas.openxmlformats.org/officeDocument/2006/relationships/notesSlide" Target="../notesSlides/notesSlide30.xml"/><Relationship Id="rId3" Type="http://schemas.openxmlformats.org/officeDocument/2006/relationships/image" Target="../media/image195.jpg"/><Relationship Id="rId4" Type="http://schemas.openxmlformats.org/officeDocument/2006/relationships/image" Target="../media/image202.png"/><Relationship Id="rId9" Type="http://schemas.openxmlformats.org/officeDocument/2006/relationships/image" Target="../media/image208.png"/><Relationship Id="rId15" Type="http://schemas.openxmlformats.org/officeDocument/2006/relationships/image" Target="../media/image214.jpg"/><Relationship Id="rId14" Type="http://schemas.openxmlformats.org/officeDocument/2006/relationships/image" Target="../media/image213.jpg"/><Relationship Id="rId5" Type="http://schemas.openxmlformats.org/officeDocument/2006/relationships/image" Target="../media/image205.png"/><Relationship Id="rId6" Type="http://schemas.openxmlformats.org/officeDocument/2006/relationships/image" Target="../media/image198.jpg"/><Relationship Id="rId7" Type="http://schemas.openxmlformats.org/officeDocument/2006/relationships/image" Target="../media/image201.png"/><Relationship Id="rId8" Type="http://schemas.openxmlformats.org/officeDocument/2006/relationships/image" Target="../media/image20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20" Type="http://schemas.openxmlformats.org/officeDocument/2006/relationships/hyperlink" Target="https://thepaypers.com/cryptocurrencies/bybit-to-stop-crypto-services-for-french-users-by-january-2025--1271560" TargetMode="External"/><Relationship Id="rId11" Type="http://schemas.openxmlformats.org/officeDocument/2006/relationships/hyperlink" Target="https://www.intelligence360.news/cryptio-has-filed-a-notice-of-an-exempt-offering-of-securities-to-raise-12999975-00-in-new-equity-investment/" TargetMode="External"/><Relationship Id="rId22" Type="http://schemas.openxmlformats.org/officeDocument/2006/relationships/hyperlink" Target="https://www.benzinga.com/pressreleases/24/12/g42548837/aia-chain-leads-turkish-blockchain-innovation-at-taipei-blockchain-week" TargetMode="External"/><Relationship Id="rId10" Type="http://schemas.openxmlformats.org/officeDocument/2006/relationships/hyperlink" Target="https://bitcoinethereumnews.com/crypto/crypto-com-acquires-abu-dhabi-securities-firm-to-expand-global-financial-services/?utm_source=rss&amp;utm_medium=rss&amp;utm_campaign=crypto-com-acquires-abu-dhabi-securities-firm-to-expand-global-financial-services" TargetMode="External"/><Relationship Id="rId21" Type="http://schemas.openxmlformats.org/officeDocument/2006/relationships/hyperlink" Target="https://www.prnewswire.com/news-releases/bybit-upgrades-its-trading-bot-to-support-smarter-automatic-trading-strategies-302334857.html" TargetMode="External"/><Relationship Id="rId13" Type="http://schemas.openxmlformats.org/officeDocument/2006/relationships/hyperlink" Target="https://beincrypto.com/mexc-grows-global-reach-with-17-new-languages/" TargetMode="External"/><Relationship Id="rId12" Type="http://schemas.openxmlformats.org/officeDocument/2006/relationships/hyperlink" Target="https://thepaypers.com/online-mobile-banking/cryptocom-acquires-orion-principals-limited--1271379" TargetMode="External"/><Relationship Id="rId1" Type="http://schemas.openxmlformats.org/officeDocument/2006/relationships/slideLayout" Target="../slideLayouts/slideLayout28.xml"/><Relationship Id="rId2" Type="http://schemas.openxmlformats.org/officeDocument/2006/relationships/notesSlide" Target="../notesSlides/notesSlide32.xml"/><Relationship Id="rId3" Type="http://schemas.openxmlformats.org/officeDocument/2006/relationships/hyperlink" Target="https://tw.tradingview.com/news/panews:282c9021facdf:0/" TargetMode="External"/><Relationship Id="rId4" Type="http://schemas.openxmlformats.org/officeDocument/2006/relationships/hyperlink" Target="https://cryptopotato.com/utxo-stack-completes-series-a-funding-plans-tge-in-q1-2025/" TargetMode="External"/><Relationship Id="rId9" Type="http://schemas.openxmlformats.org/officeDocument/2006/relationships/hyperlink" Target="http://www.businesswire.com/news/home/20241211107696/en/The-Asia-Group-Receives-Strategic-Investment-for-Geographic-and-Service-Expansion/?feedref=JjAwJuNHiystnCoBq_hl-Q-tiwWZwkcswR1UZtV7eGe24xL9TZOyQUMS3J72mJlQ7fxFuNFTHSunhvli30RlBNXya2izy9YOgHlBiZQk2LOzmn6JePCpHPCiYGaEx4DL1Rq8pNwkf3AarimpDzQGuQ==" TargetMode="External"/><Relationship Id="rId15" Type="http://schemas.openxmlformats.org/officeDocument/2006/relationships/hyperlink" Target="https://cryptoslate.com/aelf-introduces-aevatar-intelligence-no-code-no-limits-for-ai-agents/" TargetMode="External"/><Relationship Id="rId14" Type="http://schemas.openxmlformats.org/officeDocument/2006/relationships/hyperlink" Target="https://www.assetservicingtimes.com/assetservicesnews/digitalassetsarticle.php?article_id=16274" TargetMode="External"/><Relationship Id="rId17" Type="http://schemas.openxmlformats.org/officeDocument/2006/relationships/hyperlink" Target="https://www.shareandstocks.com/vechain-simplifies-web3-with-social-login-wallet-management/" TargetMode="External"/><Relationship Id="rId16" Type="http://schemas.openxmlformats.org/officeDocument/2006/relationships/hyperlink" Target="https://bitcoinethereumnews.com/bitcoin/allo-secures-100-million-bitcoin-backed-credit-line-amid-growing-tokenization-opportunities-in-2024/?utm_source=rss&amp;utm_medium=rss&amp;utm_campaign=allo-secures-100-million-bitcoin-backed-credit-line-amid-growing-tokenization-opportunities-in-2024" TargetMode="External"/><Relationship Id="rId5" Type="http://schemas.openxmlformats.org/officeDocument/2006/relationships/hyperlink" Target="https://commercialobserver.com/2024/12/terra-upland-park-dolphin-park-and-ride-terminal/" TargetMode="External"/><Relationship Id="rId19" Type="http://schemas.openxmlformats.org/officeDocument/2006/relationships/hyperlink" Target="https://www.benzinga.com/news/global/24/12/42547663/bybit-suspends-crypto-operations-in-france-amid-rising-regulatory-tensions" TargetMode="External"/><Relationship Id="rId6" Type="http://schemas.openxmlformats.org/officeDocument/2006/relationships/hyperlink" Target="https://bitcoinethereumnews.com/bitcoin/bouncebit-secures-strategic-investment-from-asias-bitcoin-leader/?utm_source=rss&amp;utm_medium=rss&amp;utm_campaign=bouncebit-secures-strategic-investment-from-asias-bitcoin-leader" TargetMode="External"/><Relationship Id="rId18" Type="http://schemas.openxmlformats.org/officeDocument/2006/relationships/hyperlink" Target="https://www.shareandstocks.com/space-id-launches-1st-ton-based-domain-name-on-duckchain-2/" TargetMode="External"/><Relationship Id="rId7" Type="http://schemas.openxmlformats.org/officeDocument/2006/relationships/hyperlink" Target="https://www.ibtimes.com/waterfall-network-raises-116m-most-scalable-decentralized-evm-compatible-layer-1-network-3755124" TargetMode="External"/><Relationship Id="rId8" Type="http://schemas.openxmlformats.org/officeDocument/2006/relationships/hyperlink" Target="https://www.panewslab.com/zh/sqarticledetails/jvpen9wn.html" TargetMode="External"/></Relationships>
</file>

<file path=ppt/slides/_rels/slide33.xml.rels><?xml version="1.0" encoding="UTF-8" standalone="yes"?><Relationships xmlns="http://schemas.openxmlformats.org/package/2006/relationships"><Relationship Id="rId20" Type="http://schemas.openxmlformats.org/officeDocument/2006/relationships/hyperlink" Target="https://www.cointime.ai/flash-news/blockchain-gaming-platform-oasys-reaches-partnership-with-animoca-brands-japan-and-receives-investment-86239" TargetMode="External"/><Relationship Id="rId11" Type="http://schemas.openxmlformats.org/officeDocument/2006/relationships/hyperlink" Target="https://gospodarka.sos.pl/terra-pozwana-na-1-3-mld-usd-przez-three-arrows-capital-20559205.html" TargetMode="External"/><Relationship Id="rId22" Type="http://schemas.openxmlformats.org/officeDocument/2006/relationships/hyperlink" Target="https://ffnews.com/newsarticle/cryptocurrency/triple-a-and-rezo-money-partner-to-enable-crypto-based-mobile-recharges-globally/" TargetMode="External"/><Relationship Id="rId10" Type="http://schemas.openxmlformats.org/officeDocument/2006/relationships/hyperlink" Target="https://www.coinspeaker.com/federal-judge-rejects-secs-motion-in-tron-lawsuit/" TargetMode="External"/><Relationship Id="rId21" Type="http://schemas.openxmlformats.org/officeDocument/2006/relationships/hyperlink" Target="https://www.prnewswire.com/news-releases/plume-partners-with-digift-to-expand-regulated-digital-asset-offerings-302334342.html" TargetMode="External"/><Relationship Id="rId13" Type="http://schemas.openxmlformats.org/officeDocument/2006/relationships/hyperlink" Target="https://breakingthenews.net/Article/Foxconn-to-enhance-its-AI-data-centers/63275535" TargetMode="External"/><Relationship Id="rId12" Type="http://schemas.openxmlformats.org/officeDocument/2006/relationships/hyperlink" Target="https://cryptomode.com/news/three-arrows-terraform-labs/" TargetMode="External"/><Relationship Id="rId1" Type="http://schemas.openxmlformats.org/officeDocument/2006/relationships/slideLayout" Target="../slideLayouts/slideLayout28.xml"/><Relationship Id="rId2" Type="http://schemas.openxmlformats.org/officeDocument/2006/relationships/notesSlide" Target="../notesSlides/notesSlide33.xml"/><Relationship Id="rId3" Type="http://schemas.openxmlformats.org/officeDocument/2006/relationships/hyperlink" Target="https://www.shareandstocks.com/sec-charges-jump-crypto-subsidiary-for-role-in-terras-stablecoin-collapse/" TargetMode="External"/><Relationship Id="rId4" Type="http://schemas.openxmlformats.org/officeDocument/2006/relationships/hyperlink" Target="https://www.financemagnates.com/forex/cysec-flags-multiple-unregistered-websites-with-bybit-and-vtmarkets-named/" TargetMode="External"/><Relationship Id="rId9" Type="http://schemas.openxmlformats.org/officeDocument/2006/relationships/hyperlink" Target="https://www.cointime.ai/flash-news/breaking-sec-sues-do-kwon-and-terraform-labs-for-fraud-55887" TargetMode="External"/><Relationship Id="rId15" Type="http://schemas.openxmlformats.org/officeDocument/2006/relationships/hyperlink" Target="https://thepaypers.com/cryptocurrencies/sygnum-singapore-teams-up-with-moomoo--1271583" TargetMode="External"/><Relationship Id="rId14" Type="http://schemas.openxmlformats.org/officeDocument/2006/relationships/hyperlink" Target="https://www.financemagnates.com/cryptocurrency/cryptocom-renews-partnership-with-formula-1-until-2030-btc-trades-below-100k/" TargetMode="External"/><Relationship Id="rId17" Type="http://schemas.openxmlformats.org/officeDocument/2006/relationships/hyperlink" Target="https://www.neweconomy.jp/posts/440487" TargetMode="External"/><Relationship Id="rId16" Type="http://schemas.openxmlformats.org/officeDocument/2006/relationships/hyperlink" Target="https://cryptoslate.com/bitget-announces-strategic-collaboration-with-the-tron-blockchain-including-the-acquisition-of-10m-of-trx/" TargetMode="External"/><Relationship Id="rId5" Type="http://schemas.openxmlformats.org/officeDocument/2006/relationships/hyperlink" Target="https://cryptoslate.com/bankrupt-ftx-targets-crypto-com-in-11-million-lawsuit-amid-recovery-effort/" TargetMode="External"/><Relationship Id="rId19" Type="http://schemas.openxmlformats.org/officeDocument/2006/relationships/hyperlink" Target="https://thepaypers.com/cryptocurrencies/triple-a-and-rezo-money-partner-to-enable-crypto-based-mobile-recharges-globally--1271557" TargetMode="External"/><Relationship Id="rId6" Type="http://schemas.openxmlformats.org/officeDocument/2006/relationships/hyperlink" Target="https://www.coindesk.com/policy/2024/10/28/ftxs-228m-settlement-with-bybit-brings-conclusion-of-epic-liquidation-closer/?utm_medium=referral&amp;utm_source=rss&amp;utm_campaign=headlines" TargetMode="External"/><Relationship Id="rId18" Type="http://schemas.openxmlformats.org/officeDocument/2006/relationships/hyperlink" Target="https://ffnews.com/newsarticle/cryptocurrency/first-of-its-kind-partnership-between-sygnum-singapore-and-moomoo-singapore-to-offer-crypto-fund-on-trading-platform/" TargetMode="External"/><Relationship Id="rId7" Type="http://schemas.openxmlformats.org/officeDocument/2006/relationships/hyperlink" Target="https://www.businesstimes.com.sg/companies-markets/banking-finance/crypto-com-sues-us-sec-after-receiving-legal-threat-regulator" TargetMode="External"/><Relationship Id="rId8" Type="http://schemas.openxmlformats.org/officeDocument/2006/relationships/hyperlink" Target="https://news.bitcoin.com/crypto-com-files-suit-against-sec-over-expanded-jurisdiction-claims/" TargetMode="External"/></Relationships>
</file>

<file path=ppt/slides/_rels/slide34.xml.rels><?xml version="1.0" encoding="UTF-8" standalone="yes"?><Relationships xmlns="http://schemas.openxmlformats.org/package/2006/relationships"><Relationship Id="rId20" Type="http://schemas.openxmlformats.org/officeDocument/2006/relationships/hyperlink" Target="https://cryptoslate.com/trons-566-million-q3-revenue-surpasses-bitcoin-ethereum-and-solana/" TargetMode="External"/><Relationship Id="rId11" Type="http://schemas.openxmlformats.org/officeDocument/2006/relationships/hyperlink" Target="https://www.globenewswire.com/news-release/2024/09/30/2955286/0/en/Bybit-Bolsters-Compliance-with-Appointment-of-New-Chief-Legal-Compliance-Officer.html" TargetMode="External"/><Relationship Id="rId22" Type="http://schemas.openxmlformats.org/officeDocument/2006/relationships/hyperlink" Target="https://thepaypers.com/cryptocurrencies/sygnum-obtains-a-crypto-licence-in-lichtenstein--1270228" TargetMode="External"/><Relationship Id="rId10" Type="http://schemas.openxmlformats.org/officeDocument/2006/relationships/hyperlink" Target="https://www.financemagnates.com/thought-leadership/bybit-bolsters-compliance-prowess-with-appointment-of-new-chief-legal-compliance-officer/" TargetMode="External"/><Relationship Id="rId21" Type="http://schemas.openxmlformats.org/officeDocument/2006/relationships/hyperlink" Target="https://www.globenewswire.com/news-release/2024/09/27/2954605/0/en/Bybit-Receives-Full-License-in-Kazakhstan.html" TargetMode="External"/><Relationship Id="rId13" Type="http://schemas.openxmlformats.org/officeDocument/2006/relationships/hyperlink" Target="https://cryptonews.net/news/finance/30226260/" TargetMode="External"/><Relationship Id="rId12" Type="http://schemas.openxmlformats.org/officeDocument/2006/relationships/hyperlink" Target="https://www.finextra.com/pressarticle/102314/climate-impact-x-appoints-new-ceo-and-chairman?utm_medium=rssfinextra&amp;utm_source=finextrafeed" TargetMode="External"/><Relationship Id="rId1" Type="http://schemas.openxmlformats.org/officeDocument/2006/relationships/slideLayout" Target="../slideLayouts/slideLayout28.xml"/><Relationship Id="rId2" Type="http://schemas.openxmlformats.org/officeDocument/2006/relationships/notesSlide" Target="../notesSlides/notesSlide34.xml"/><Relationship Id="rId3" Type="http://schemas.openxmlformats.org/officeDocument/2006/relationships/hyperlink" Target="https://www.hubbis.com/news/pgim-investments-names-new-head-for-southeast-asia" TargetMode="External"/><Relationship Id="rId4" Type="http://schemas.openxmlformats.org/officeDocument/2006/relationships/hyperlink" Target="https://news.bitcoin.com/justin-sun-joins-trump-backed-crypto-project-as-advisor-after-30-million-investment/" TargetMode="External"/><Relationship Id="rId9" Type="http://schemas.openxmlformats.org/officeDocument/2006/relationships/hyperlink" Target="https://www.fintechinshorts.com/singapore-gulf-bank-strengthens-c-suite-ahead-of-launch/" TargetMode="External"/><Relationship Id="rId15" Type="http://schemas.openxmlformats.org/officeDocument/2006/relationships/hyperlink" Target="https://www.prnewswire.com/news-releases/alchemy-pay-expands-us-compliance-with-four-new-money-transmitter-licenses-302299977.html" TargetMode="External"/><Relationship Id="rId14" Type="http://schemas.openxmlformats.org/officeDocument/2006/relationships/hyperlink" Target="https://www.newswire.ca/news-releases/grvt-secures-bermuda-license-becoming-world-s-first-regulated-dex-a-milestone-for-defi-to-go-mainstream-824626623.html" TargetMode="External"/><Relationship Id="rId17" Type="http://schemas.openxmlformats.org/officeDocument/2006/relationships/hyperlink" Target="https://www.globenewswire.com/news-release/2024/11/05/2974679/0/en/Bybit-Receives-Georgian-VASP-License-Strengthening-Global-Regulatory-Presence.html" TargetMode="External"/><Relationship Id="rId16" Type="http://schemas.openxmlformats.org/officeDocument/2006/relationships/hyperlink" Target="https://www.globenewswire.com/news-release/2024/11/08/2977822/0/en/MEXC-recognized-for-top-Liquidity-performance-in-reports-by-TokenInsight-and-Simplicity-Group.html" TargetMode="External"/><Relationship Id="rId5" Type="http://schemas.openxmlformats.org/officeDocument/2006/relationships/hyperlink" Target="https://vir.com.vn/vietnamese-startup-sky-mavis-slashes-21-per-cent-of-workforce-118596.html" TargetMode="External"/><Relationship Id="rId19" Type="http://schemas.openxmlformats.org/officeDocument/2006/relationships/hyperlink" Target="https://www.financemagnates.com/cryptocurrency/bybit-seeks-crypto-license-in-austria-following-kazakhstan-approval/" TargetMode="External"/><Relationship Id="rId6" Type="http://schemas.openxmlformats.org/officeDocument/2006/relationships/hyperlink" Target="https://cryptotvplus.com/2024/11/sky-mavis-to-cut-staff-by-21-plans-new-axie-infinity-game/" TargetMode="External"/><Relationship Id="rId18" Type="http://schemas.openxmlformats.org/officeDocument/2006/relationships/hyperlink" Target="https://www.newswire.ca/news-releases/bybit-named-best-blockchain-company-of-the-year-at-future-enterprise-awards-2024-824107477.html" TargetMode="External"/><Relationship Id="rId7" Type="http://schemas.openxmlformats.org/officeDocument/2006/relationships/hyperlink" Target="https://www.benzinga.com/pressreleases/24/11/g41836424/bybit-expands-shunyet-jans-role-to-drive-institutional-growth" TargetMode="External"/><Relationship Id="rId8" Type="http://schemas.openxmlformats.org/officeDocument/2006/relationships/hyperlink" Target="https://www.globenewswire.com/news-release/2024/10/07/2958854/0/en/TradFi-Veteran-Shunyet-Jan-Joins-Bybit-as-New-Head-of-Derivatives-Business.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6.xml"/><Relationship Id="rId3" Type="http://schemas.openxmlformats.org/officeDocument/2006/relationships/image" Target="../media/image2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20" Type="http://schemas.openxmlformats.org/officeDocument/2006/relationships/hyperlink" Target="https://tracxn.com/a/companies/U6tj_yKQpk38P4hsJjSE9yN5g0Zp7-EPPz5y7a2I7Zg/transferwise.com/captables" TargetMode="External"/><Relationship Id="rId22" Type="http://schemas.openxmlformats.org/officeDocument/2006/relationships/hyperlink" Target="https://tracxn.com/a/s/query/t/teamsize/t/employeecount#%7Cdomain%3Drevolut.com%7Csort%3DlatestEmployeeCountGrowthAbsoluteValue%7Corder%3DDEFAULT" TargetMode="External"/><Relationship Id="rId21" Type="http://schemas.openxmlformats.org/officeDocument/2006/relationships/hyperlink" Target="https://tracxn.com/a/companies/X9pzP8PENT9otRQh2RzOIM0rOoblQXZowmouBlG1vKU/olacabs.com/financialstatements/4nX1CtqsC9RjBg8lE-aKbkVJ1dO4pXOqpYIg2IqaK48" TargetMode="External"/><Relationship Id="rId24" Type="http://schemas.openxmlformats.org/officeDocument/2006/relationships/hyperlink" Target="https://tracxn.com/a/s/query/t/companiescovered/t/acquired/card#%7CspecialFlags%5Etech%3Dyes%7Csort%3Drelevance%7Corder%3DDEFAULT" TargetMode="External"/><Relationship Id="rId23" Type="http://schemas.openxmlformats.org/officeDocument/2006/relationships/hyperlink" Target="https://tracxn.com/a/s/query/t/companiescovered/t/public/card#%7CspecialFlags%5Etech%3Dyes%7Csort%3Drelevance%7Corder%3DDEFAULT" TargetMode="External"/><Relationship Id="rId1" Type="http://schemas.openxmlformats.org/officeDocument/2006/relationships/slideLayout" Target="../slideLayouts/slideLayout28.xml"/><Relationship Id="rId2" Type="http://schemas.openxmlformats.org/officeDocument/2006/relationships/notesSlide" Target="../notesSlides/notesSlide38.xml"/><Relationship Id="rId3" Type="http://schemas.openxmlformats.org/officeDocument/2006/relationships/hyperlink" Target="https://tracxn.com/a/s/query/t/investments/t/transactions/card#%7CspecialFlags%5Etech%3Dyes%7CtransactionFundingRoundCategory%3DEquity%7Csort%3DtransactionFundingRoundDate%7Corder%3DDEFAULT" TargetMode="External"/><Relationship Id="rId4" Type="http://schemas.openxmlformats.org/officeDocument/2006/relationships/hyperlink" Target="https://tracxn.com/a/s/query/t/investments/t/investmenttrends#%7CspecialFlags%5Etech%3Dyes%7CtransactionFundingRoundCategory%3DEquity%7Cuichart%3DtransactionFundingRoundDate-transactionFundingRoundAmount__sum!bar%252Blinear%253Aannual*transactionFundingRoundDate-numTransaction__count!line%252Blinear%253Aannual" TargetMode="External"/><Relationship Id="rId9" Type="http://schemas.openxmlformats.org/officeDocument/2006/relationships/hyperlink" Target="https://tracxn.com/a/s/query/t/companiescovered/t/all/card#%7CfeedName%3DOnline%2520Travel%7Csort%3Drelevance%7Corder%3DDEFAULT" TargetMode="External"/><Relationship Id="rId26" Type="http://schemas.openxmlformats.org/officeDocument/2006/relationships/hyperlink" Target="https://tracxn.com/a/s/query/t/reports/t/company#%7CreporteditionsReportInfoCompanyId%3D52c04056e4b09a1f9f132c7f%253ADelhivery%7Csort%3DgeneratedDate%7Corder%3DDEFAULT" TargetMode="External"/><Relationship Id="rId25" Type="http://schemas.openxmlformats.org/officeDocument/2006/relationships/hyperlink" Target="https://tracxn.com/a/s/query/t/acquisitions/t/activeacquirers#%7CspecialFlags%5Etech%3Dyes" TargetMode="External"/><Relationship Id="rId28" Type="http://schemas.openxmlformats.org/officeDocument/2006/relationships/hyperlink" Target="https://tracxn.com/a/s/feed/538ca013e4b01fd726a7b617/t/reports/t/overview?s=sort%3DgeneratedDate%7Corder%3DDEFAULT" TargetMode="External"/><Relationship Id="rId27" Type="http://schemas.openxmlformats.org/officeDocument/2006/relationships/hyperlink" Target="https://tracxn.com/a/reports/f_i-aWU_bqhezOXS5JZeGMNYUjv-Ji2M58M4XSqiyUs/Novel%20Foods%20-%20Business%20Model%20Report/reportDetails" TargetMode="External"/><Relationship Id="rId5" Type="http://schemas.openxmlformats.org/officeDocument/2006/relationships/hyperlink" Target="https://tracxn.com/a/s/query/t/investments/t/activeinvestors#%7CspecialFlags%5Etech%3Dyes%7Cuichart%3DtransactionFundingRoundDate-transactionFundingRoundAmount__sum!bar%252Blinear%253Aannual*transactionFundingRoundDate-numTransaction__count!line%252Blinear%253Aannual" TargetMode="External"/><Relationship Id="rId6" Type="http://schemas.openxmlformats.org/officeDocument/2006/relationships/hyperlink" Target="https://tracxn.com/a/s/query/t/market/t/topfundedbm#%7CspecialFlags%5Etech%3Dyes%7CfundingRoundCategory%3DEquity%7Cinterval%3D2years%7Cmetrics%3DsumFunding" TargetMode="External"/><Relationship Id="rId29" Type="http://schemas.openxmlformats.org/officeDocument/2006/relationships/hyperlink" Target="https://tracxn.com/a/reports/IJrug2GIk9U7DqzPyo6LieQpyC4i2A1I_K1lmZ7zCKo/Top%20Business%20Models%20in%20FinTech%20Report/reportDetails" TargetMode="External"/><Relationship Id="rId7" Type="http://schemas.openxmlformats.org/officeDocument/2006/relationships/hyperlink" Target="https://tracxn.com/a/s/query/t/companiescovered/t/all/card#%7CspecialFlags%5Etech%3Dyes%7Csort%3Drelevance%7Corder%3DDEFAULT" TargetMode="External"/><Relationship Id="rId8" Type="http://schemas.openxmlformats.org/officeDocument/2006/relationships/hyperlink" Target="https://tracxn.com/a/s/query/t/companiescovered/t/all/card#%7CpracticeAreaId%3D5b8e05fd4f0ca1fbcd643344%253AGeo%2520-%2520US%2520Tech%7Csort%3Drelevance%7Corder%3DDEFAULT" TargetMode="External"/><Relationship Id="rId30" Type="http://schemas.openxmlformats.org/officeDocument/2006/relationships/hyperlink" Target="https://tracxn.com/a/reports/CKUMsYTSPV00H5icvu0S_SmxHfd5kSZDwh-p-he6WkU/Top%20Business%20Models%20in%20India%20Tech%20Report/reportDetails" TargetMode="External"/><Relationship Id="rId11" Type="http://schemas.openxmlformats.org/officeDocument/2006/relationships/hyperlink" Target="https://tracxn.com/a/s/feed/5cb852f887870757cafbbd5f/t/companiescovered/t/all/card#%7Csort%3DpublishDate%7Corder%3DDEFAULT" TargetMode="External"/><Relationship Id="rId10" Type="http://schemas.openxmlformats.org/officeDocument/2006/relationships/hyperlink" Target="https://tracxn.com/a/s/feed/5b5877064f0c826f10d61bc1/t/companiescovered/t/all/card#%7Csort%3DpublishDate%7Corder%3DDEFAULT" TargetMode="External"/><Relationship Id="rId13" Type="http://schemas.openxmlformats.org/officeDocument/2006/relationships/hyperlink" Target="https://tracxn.com/a/s/query/t/companiescovered/t/all/card#%7CeditorRating%3Dt_all%7CpracticeAreaId%3D583410b1e4b0581f6ce7a8b3%253AGeo%2520-%2520Israel%2520Tech%7Csort%3Drelevance%7Corder%3DDEFAULT" TargetMode="External"/><Relationship Id="rId12" Type="http://schemas.openxmlformats.org/officeDocument/2006/relationships/hyperlink" Target="https://tracxn.com/a/s/query/t/companiescovered/t/all/card#%7CsoonicornFlag%3Dt_all%7CpracticeAreaId%3D5409cf05e4b0831de3527d64%253AFinTech%7Csort%3Drelevance%7Corder%3DDEFAULT" TargetMode="External"/><Relationship Id="rId15" Type="http://schemas.openxmlformats.org/officeDocument/2006/relationships/hyperlink" Target="https://tracxn.com/a/s/events/t/upcoming#%7CeventCity%3DBay%2520Area%7Csort%3DeventDate%7Corder%3DREVERSE" TargetMode="External"/><Relationship Id="rId14" Type="http://schemas.openxmlformats.org/officeDocument/2006/relationships/hyperlink" Target="https://tracxn.com/a/s/query/t/news/t/keynews#%7CpracticeAreaId%3D5409cf05e4b0831de3527d64%253AFinTech%7Csort%3DnewsPublishedDate%7Corder%3DDEFAULT" TargetMode="External"/><Relationship Id="rId17" Type="http://schemas.openxmlformats.org/officeDocument/2006/relationships/hyperlink" Target="https://tracxn.com/a/s/bluebox/t/practiceareas" TargetMode="External"/><Relationship Id="rId16" Type="http://schemas.openxmlformats.org/officeDocument/2006/relationships/hyperlink" Target="https://tracxn.com/a/s/query/t/people/t/angelinvestors#%7ClocationCountry%3DUnited%2520States%7Csort%3DpeopleCreatedDate%7Corder%3DDEFAULT" TargetMode="External"/><Relationship Id="rId19" Type="http://schemas.openxmlformats.org/officeDocument/2006/relationships/hyperlink" Target="https://tracxn.com/a/companies/8_Dap026fSSKgaP7xjgCpMxQw6f76HWVsOj13UUJtgU/freshworks.com/competitors" TargetMode="External"/><Relationship Id="rId18" Type="http://schemas.openxmlformats.org/officeDocument/2006/relationships/hyperlink" Target="https://tracxn.com/a/companies/pK4Rlz7NtqK5lbtwaJhPYxsRp9n1O-RKEJ46jAnbdnM/doordash.com" TargetMode="External"/></Relationships>
</file>

<file path=ppt/slides/_rels/slide39.xml.rels><?xml version="1.0" encoding="UTF-8" standalone="yes"?><Relationships xmlns="http://schemas.openxmlformats.org/package/2006/relationships"><Relationship Id="rId40" Type="http://schemas.openxmlformats.org/officeDocument/2006/relationships/hyperlink" Target="https://tracxn.com/a/s/feed/5b483cc54f0c2dced11e9f79/t/reports/t/all?s=sort%3DgeneratedDate%7Corder%3DDEFAULT" TargetMode="External"/><Relationship Id="rId20" Type="http://schemas.openxmlformats.org/officeDocument/2006/relationships/hyperlink" Target="https://tracxn.com/a/s/businessmodel/5d08b74c977ce81e35b3cebf/5d08b8bb87870739ae5daeac/t/reports?s=sort%3DgeneratedDate%7Corder%3DDEFAULT" TargetMode="External"/><Relationship Id="rId22" Type="http://schemas.openxmlformats.org/officeDocument/2006/relationships/hyperlink" Target="https://tracxn.com/a/reports/4WwMfsM26r7MCtgOyIVpo8SRryCnw-OYLKghNJQ9oTc/FinTech%20Europe%20-%20Feed%20Geo%20Report/reportDetails" TargetMode="External"/><Relationship Id="rId21" Type="http://schemas.openxmlformats.org/officeDocument/2006/relationships/hyperlink" Target="https://tracxn.com/a/reports/XubBsQHjobrc_j5-jGrpS63dLFUd93VpL0hpf_0ITps/P2P%20Online%20Remittance%20-%20Business%20Model%20Report/reportDetails" TargetMode="External"/><Relationship Id="rId24" Type="http://schemas.openxmlformats.org/officeDocument/2006/relationships/hyperlink" Target="https://tracxn.com/a/reports/JQjh6SSuXi7EDKql3qiC2zqPfMoU-OmAkco0LE2ANZs/HiTech%20US%20-%20Feed%20Geo%20Report/reportDetails" TargetMode="External"/><Relationship Id="rId23" Type="http://schemas.openxmlformats.org/officeDocument/2006/relationships/hyperlink" Target="https://tracxn.com/a/reports/vjZgVUMnz262Xt0fzNMOUzwASHmkTTFsjb14H0sViD0/Consumer%20Digital%20SEA%20-%20Feed%20Geo%20Report/reportDetails" TargetMode="External"/><Relationship Id="rId1" Type="http://schemas.openxmlformats.org/officeDocument/2006/relationships/slideLayout" Target="../slideLayouts/slideLayout28.xml"/><Relationship Id="rId2" Type="http://schemas.openxmlformats.org/officeDocument/2006/relationships/notesSlide" Target="../notesSlides/notesSlide39.xml"/><Relationship Id="rId3" Type="http://schemas.openxmlformats.org/officeDocument/2006/relationships/hyperlink" Target="https://tracxn.com/a/s/query/t/reports/t/bm#%7CreportBusinessModelName%3DNovel%2520Foods%7Csort%3DgeneratedDate%7Corder%3DDEFAULT" TargetMode="External"/><Relationship Id="rId4" Type="http://schemas.openxmlformats.org/officeDocument/2006/relationships/hyperlink" Target="https://tracxn.com/a/s/query/t/reports/t/bm#%7CreportBusinessModelName%3DBlockchain%2520Network%7Csort%3DgeneratedDate%7Corder%3DDEFAULT" TargetMode="External"/><Relationship Id="rId9" Type="http://schemas.openxmlformats.org/officeDocument/2006/relationships/hyperlink" Target="https://tracxn.com/a/s/query/t/reports/t/monthlyunicorn#%7CreportCategory%3DMonthly%2520Unicorn%2520Report%7CreportEditionName%3DMonthly%2520Unicorn%2520Report%7Csort%3DgeneratedDate%7Corder%3DDEFAULT" TargetMode="External"/><Relationship Id="rId26" Type="http://schemas.openxmlformats.org/officeDocument/2006/relationships/hyperlink" Target="https://tracxn.com/a/reports/0RXOOA-q2iS-6fMjWr8LGLC9s4gA2TKicPQQUhSBYfI/Transferwise%20-%20Company%20Report/reportDetails" TargetMode="External"/><Relationship Id="rId25" Type="http://schemas.openxmlformats.org/officeDocument/2006/relationships/hyperlink" Target="https://tracxn.com/a/reports/iX9XwY5MbAxxLnjnQtjUV5awNrYpaVD-dX8AMzGFk3M/Monthly%20Unicorn%20Report/reportDetails" TargetMode="External"/><Relationship Id="rId28" Type="http://schemas.openxmlformats.org/officeDocument/2006/relationships/hyperlink" Target="https://tracxn.com/a/reports/fkm9zihULdE4BinD3CAR-FS9L583tLKn111nYJ_ucjM/bigbasket%20-%20Company%20Report" TargetMode="External"/><Relationship Id="rId27" Type="http://schemas.openxmlformats.org/officeDocument/2006/relationships/hyperlink" Target="https://tracxn.com/a/reports/gtYVoO4HRu6yOyjJlAuUblpZm_61h8Uyuy-_qx488VM/Coursera%20-%20Company%20Report" TargetMode="External"/><Relationship Id="rId5" Type="http://schemas.openxmlformats.org/officeDocument/2006/relationships/hyperlink" Target="https://tracxn.com/a/s/query/t/reports/t/bm#%7CreportBusinessModelName%3DP2P%2520Remittance%7Csort%3DgeneratedDate%7Corder%3DDEFAULT" TargetMode="External"/><Relationship Id="rId6" Type="http://schemas.openxmlformats.org/officeDocument/2006/relationships/hyperlink" Target="https://tracxn.com/a/s/query/t/reports/t/feedgeo#%7CreportFeedName%3DFinTech%2520-%2520Europe%7Csort%3DgeneratedDate%7Corder%3DDEFAULT" TargetMode="External"/><Relationship Id="rId29" Type="http://schemas.openxmlformats.org/officeDocument/2006/relationships/hyperlink" Target="https://tracxn.com/a/s/practicearea/5b8e05fd4f0ca1fbcd643344/t/reports/t/overview?s=sort%3DgeneratedDate%7Corder%3DDEFAULT" TargetMode="External"/><Relationship Id="rId7" Type="http://schemas.openxmlformats.org/officeDocument/2006/relationships/hyperlink" Target="https://tracxn.com/a/s/query/t/reports/t/feedgeo#%7CreportFeedName%3DConsumer%2520Digital%2520-%2520SEA%7Csort%3DgeneratedDate%7Corder%3DDEFAULT" TargetMode="External"/><Relationship Id="rId8" Type="http://schemas.openxmlformats.org/officeDocument/2006/relationships/hyperlink" Target="https://tracxn.com/a/s/query/t/reports/t/feedgeo#%7CreportFeedName%3DHiTech%2520-%2520US%7Csort%3DgeneratedDate%7Corder%3DDEFAULT" TargetMode="External"/><Relationship Id="rId31" Type="http://schemas.openxmlformats.org/officeDocument/2006/relationships/hyperlink" Target="https://tracxn.com/a/s/practicearea/541fb07fe4b077d38a84403b/t/reports/t/overview?s=sort%3DgeneratedDate%7Corder%3DDEFAULT" TargetMode="External"/><Relationship Id="rId30" Type="http://schemas.openxmlformats.org/officeDocument/2006/relationships/hyperlink" Target="https://tracxn.com/a/s/practicearea/5788ea29e4b0eea30dd408b3/t/reports/t/overview?s=sort%3DgeneratedDate%7Corder%3DDEFAULT" TargetMode="External"/><Relationship Id="rId11" Type="http://schemas.openxmlformats.org/officeDocument/2006/relationships/hyperlink" Target="https://tracxn.com/a/s/query/t/reports/t/company#%7CreporteditionsReportInfoCompanyId%3D52c3567be4b03a1193597d6c%253ACoursera%7Csort%3DgeneratedDate%7Corder%3DDEFAULT" TargetMode="External"/><Relationship Id="rId33" Type="http://schemas.openxmlformats.org/officeDocument/2006/relationships/hyperlink" Target="https://tracxn.com/a/s/practicearea/583410b1e4b0581f6ce7a8b3/t/reports/t/overview?s=sort%3DgeneratedDate%7Corder%3DDEFAULT" TargetMode="External"/><Relationship Id="rId10" Type="http://schemas.openxmlformats.org/officeDocument/2006/relationships/hyperlink" Target="https://tracxn.com/a/s/query/t/reports/t/company#%7CreporteditionsReportInfoCompanyId%3D52d12035e4b00c95d62755c1%253ATransferWise%7Csort%3DgeneratedDate%7Corder%3DDEFAULT" TargetMode="External"/><Relationship Id="rId32" Type="http://schemas.openxmlformats.org/officeDocument/2006/relationships/hyperlink" Target="https://tracxn.com/a/s/practicearea/563098e2e4b0a21c87b2c9b2/t/reports/t/overview?s=sort%3DgeneratedDate%7Corder%3DDEFAULT" TargetMode="External"/><Relationship Id="rId13" Type="http://schemas.openxmlformats.org/officeDocument/2006/relationships/hyperlink" Target="https://tracxn.com/a/s/query/t/reports/t/geomonthly#%7CreportPracticeAreaName%3DGeo%2520-%2520US%2520Tech%7Csort%3DgeneratedDate%7Corder%3DDEFAULT" TargetMode="External"/><Relationship Id="rId35" Type="http://schemas.openxmlformats.org/officeDocument/2006/relationships/hyperlink" Target="https://tracxn.com/a/s/feed/538ca013e4b01fd726a7b617/t/reports/t/overview?s=sort%3DgeneratedDate%7Corder%3DDEFAULT" TargetMode="External"/><Relationship Id="rId12" Type="http://schemas.openxmlformats.org/officeDocument/2006/relationships/hyperlink" Target="https://tracxn.com/a/s/query/t/reports/t/company#%7CreporteditionsReportInfoCompanyId%3D52c036e5e4b09a1f9f132c7c%253ABigBasket%7Csort%3DgeneratedDate%7Corder%3DDEFAULT" TargetMode="External"/><Relationship Id="rId34" Type="http://schemas.openxmlformats.org/officeDocument/2006/relationships/hyperlink" Target="https://tracxn.com/a/s/practicearea/5b8e73bd4f0ca1fbcd67145c/t/reports/t/overview?s=sort%3DgeneratedDate%7Corder%3DDEFAULT" TargetMode="External"/><Relationship Id="rId15" Type="http://schemas.openxmlformats.org/officeDocument/2006/relationships/hyperlink" Target="https://tracxn.com/a/s/query/t/reports/t/geomonthly#%7CreportPracticeAreaName%3DGeo%2520-%2520China%2520Tech%7Csort%3DgeneratedDate%7Corder%3DDEFAULT" TargetMode="External"/><Relationship Id="rId37" Type="http://schemas.openxmlformats.org/officeDocument/2006/relationships/hyperlink" Target="https://tracxn.com/a/s/feed/539aa8bae4b0d74685202596/t/reports/t/overview?s=sort%3DgeneratedDate%7Corder%3DDEFAULT" TargetMode="External"/><Relationship Id="rId14" Type="http://schemas.openxmlformats.org/officeDocument/2006/relationships/hyperlink" Target="https://tracxn.com/a/s/query/t/reports/t/geomonthly#%7CreportPracticeAreaName%3DGeo%2520-%2520Europe%2520Tech%7Csort%3DgeneratedDate%7Corder%3DDEFAULT" TargetMode="External"/><Relationship Id="rId36" Type="http://schemas.openxmlformats.org/officeDocument/2006/relationships/hyperlink" Target="https://tracxn.com/a/s/feed/52ff2cfce4b0b193ed664d1a/t/reports/t/overview?s=sort%3DgeneratedDate%7Corder%3DDEFAULT" TargetMode="External"/><Relationship Id="rId17" Type="http://schemas.openxmlformats.org/officeDocument/2006/relationships/hyperlink" Target="https://tracxn.com/a/s/query/t/reports/t/bmgeo#%7CreportPracticeAreaName%3DGeo%2520-%2520Israel%2520Tech%7Csort%3DgeneratedDate%7Corder%3DDEFAULT" TargetMode="External"/><Relationship Id="rId39" Type="http://schemas.openxmlformats.org/officeDocument/2006/relationships/hyperlink" Target="https://tracxn.com/a/reports/tTOw8Ucv9DU6hr1RFDpmuRRaxMjF2rCHvPMYRNLLqkk/Top%20Business%20Models%20in%20Enterprise%20Applications%20Report/reportDetails" TargetMode="External"/><Relationship Id="rId16" Type="http://schemas.openxmlformats.org/officeDocument/2006/relationships/hyperlink" Target="https://tracxn.com/a/s/query/t/reports/t/bmgeo#%7CreportPracticeAreaName%3DGeo%2520-%2520India%2520Tech%7Csort%3DgeneratedDate%7Corder%3DDEFAULT" TargetMode="External"/><Relationship Id="rId38" Type="http://schemas.openxmlformats.org/officeDocument/2006/relationships/hyperlink" Target="https://tracxn.com/a/s/practicearea/5409cf05e4b0831de3527d64/t/reports/t/overview?s=sort%3DgeneratedDate%7Corder%3DDEFAULT" TargetMode="External"/><Relationship Id="rId19" Type="http://schemas.openxmlformats.org/officeDocument/2006/relationships/hyperlink" Target="https://tracxn.com/a/reports/f_i-aWU_bqhezOXS5JZeGMNYUjv-Ji2M58M4XSqiyUs/Novel%20Foods%20-%20Business%20Model%20Report/reportDetails" TargetMode="External"/><Relationship Id="rId18" Type="http://schemas.openxmlformats.org/officeDocument/2006/relationships/hyperlink" Target="https://tracxn.com/a/s/query/t/reports/t/bmgeo#%7CreportPracticeAreaName%3DGeo%2520-%2520UK%2520%2526%2520Ireland%2520Tech%7Csort%3DgeneratedDate%7Corder%3DDEFAULT" TargetMode="External"/></Relationships>
</file>

<file path=ppt/slides/_rels/slide4.xml.rels><?xml version="1.0" encoding="UTF-8" standalone="yes"?><Relationships xmlns="http://schemas.openxmlformats.org/package/2006/relationships"><Relationship Id="rId11" Type="http://schemas.openxmlformats.org/officeDocument/2006/relationships/image" Target="../media/image81.png"/><Relationship Id="rId10" Type="http://schemas.openxmlformats.org/officeDocument/2006/relationships/image" Target="../media/image14.png"/><Relationship Id="rId13" Type="http://schemas.openxmlformats.org/officeDocument/2006/relationships/image" Target="../media/image80.png"/><Relationship Id="rId12"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2.png"/><Relationship Id="rId15" Type="http://schemas.openxmlformats.org/officeDocument/2006/relationships/image" Target="../media/image107.png"/><Relationship Id="rId14" Type="http://schemas.openxmlformats.org/officeDocument/2006/relationships/image" Target="../media/image97.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20.png"/><Relationship Id="rId8" Type="http://schemas.openxmlformats.org/officeDocument/2006/relationships/image" Target="../media/image3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0.xml"/><Relationship Id="rId3" Type="http://schemas.openxmlformats.org/officeDocument/2006/relationships/hyperlink" Target="http://www.tracxn.com/" TargetMode="External"/><Relationship Id="rId4" Type="http://schemas.openxmlformats.org/officeDocument/2006/relationships/hyperlink" Target="http://www.tracxn.com/" TargetMode="External"/><Relationship Id="rId5" Type="http://schemas.openxmlformats.org/officeDocument/2006/relationships/image" Target="../media/image19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4.png"/><Relationship Id="rId4" Type="http://schemas.openxmlformats.org/officeDocument/2006/relationships/image" Target="../media/image23.png"/><Relationship Id="rId9" Type="http://schemas.openxmlformats.org/officeDocument/2006/relationships/image" Target="../media/image21.png"/><Relationship Id="rId5" Type="http://schemas.openxmlformats.org/officeDocument/2006/relationships/image" Target="../media/image44.png"/><Relationship Id="rId6" Type="http://schemas.openxmlformats.org/officeDocument/2006/relationships/image" Target="../media/image26.png"/><Relationship Id="rId7" Type="http://schemas.openxmlformats.org/officeDocument/2006/relationships/image" Target="../media/image28.png"/><Relationship Id="rId8" Type="http://schemas.openxmlformats.org/officeDocument/2006/relationships/image" Target="../media/image4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0" Type="http://schemas.openxmlformats.org/officeDocument/2006/relationships/image" Target="../media/image66.jpg"/><Relationship Id="rId11" Type="http://schemas.openxmlformats.org/officeDocument/2006/relationships/image" Target="../media/image26.png"/><Relationship Id="rId10" Type="http://schemas.openxmlformats.org/officeDocument/2006/relationships/image" Target="../media/image39.png"/><Relationship Id="rId21" Type="http://schemas.openxmlformats.org/officeDocument/2006/relationships/image" Target="../media/image40.png"/><Relationship Id="rId13" Type="http://schemas.openxmlformats.org/officeDocument/2006/relationships/image" Target="../media/image43.jpg"/><Relationship Id="rId12" Type="http://schemas.openxmlformats.org/officeDocument/2006/relationships/image" Target="../media/image29.png"/><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hyperlink" Target="https://platform.tracxn.com/a/s/query/t/investments/t/transactions/card#%7Cdomain%3Dstakestone.io%7CtransactionFundingRoundDate%5Emin%3D11%252F11%252F2024%5Emax%3D11%252F11%252F2024%7Csort%3DtransactionFundingRoundDate%7Corder%3DDEFAULT" TargetMode="External"/><Relationship Id="rId4" Type="http://schemas.openxmlformats.org/officeDocument/2006/relationships/hyperlink" Target="https://platform.tracxn.com/a/s/query/t/investments/t/transactions/card#%7Cdomain%3Dpolyhedra.network%7CtransactionFundingRoundDate%5Emin%3D14%252F03%252F2024%5Emax%3D14%252F03%252F2024%7Csort%3DtransactionFundingRoundDate%7Corder%3DDEFAULT" TargetMode="External"/><Relationship Id="rId9" Type="http://schemas.openxmlformats.org/officeDocument/2006/relationships/hyperlink" Target="https://platform.tracxn.com/a/s/query/t/investments/t/transactions/card#%7Cdomain%3Dchainbase.com%7CtransactionFundingRoundDate%5Emin%3D18%252F07%252F2024%5Emax%3D18%252F07%252F2024%7Csort%3DtransactionFundingRoundDate%7Corder%3DDEFAULT" TargetMode="External"/><Relationship Id="rId15" Type="http://schemas.openxmlformats.org/officeDocument/2006/relationships/image" Target="../media/image46.png"/><Relationship Id="rId14" Type="http://schemas.openxmlformats.org/officeDocument/2006/relationships/image" Target="../media/image38.jpg"/><Relationship Id="rId17" Type="http://schemas.openxmlformats.org/officeDocument/2006/relationships/image" Target="../media/image45.png"/><Relationship Id="rId16" Type="http://schemas.openxmlformats.org/officeDocument/2006/relationships/image" Target="../media/image63.jpg"/><Relationship Id="rId5" Type="http://schemas.openxmlformats.org/officeDocument/2006/relationships/hyperlink" Target="https://platform.tracxn.com/a/s/query/t/investments/t/transactions/card#%7Cdomain%3Dmorphl2.io%7CtransactionFundingRoundDate%5Emin%3D20%252F03%252F2024%5Emax%3D20%252F03%252F2024%7Csort%3DtransactionFundingRoundDate%7Corder%3DDEFAULT" TargetMode="External"/><Relationship Id="rId19" Type="http://schemas.openxmlformats.org/officeDocument/2006/relationships/image" Target="../media/image41.png"/><Relationship Id="rId6" Type="http://schemas.openxmlformats.org/officeDocument/2006/relationships/hyperlink" Target="https://platform.tracxn.com/a/s/query/t/investments/t/transactions/card#%7Cdomain%3Dmystiko.network%7CtransactionFundingRoundDate%5Emin%3D20%252F03%252F2024%5Emax%3D20%252F03%252F2024%7Csort%3DtransactionFundingRoundDate%7Corder%3DDEFAULT" TargetMode="External"/><Relationship Id="rId18" Type="http://schemas.openxmlformats.org/officeDocument/2006/relationships/image" Target="../media/image42.jpg"/><Relationship Id="rId7" Type="http://schemas.openxmlformats.org/officeDocument/2006/relationships/hyperlink" Target="https://platform.tracxn.com/a/s/query/t/investments/t/transactions/card#%7Cdomain%3Ddappos.com%7CtransactionFundingRoundDate%5Emin%3D03%252F04%252F2024%5Emax%3D03%252F04%252F2024%7Csort%3DtransactionFundingRoundDate%7Corder%3DDEFAULT" TargetMode="External"/><Relationship Id="rId8" Type="http://schemas.openxmlformats.org/officeDocument/2006/relationships/hyperlink" Target="https://platform.tracxn.com/a/s/query/t/investments/t/transactions/card#%7Cdomain%3Dparticle.network%7CtransactionFundingRoundDate%5Emin%3D20%252F06%252F2024%5Emax%3D20%252F06%252F2024%7Csort%3DtransactionFundingRoundDate%7Corder%3DDEFAULT" TargetMode="External"/></Relationships>
</file>

<file path=ppt/slides/_rels/slide9.xml.rels><?xml version="1.0" encoding="UTF-8" standalone="yes"?><Relationships xmlns="http://schemas.openxmlformats.org/package/2006/relationships"><Relationship Id="rId20" Type="http://schemas.openxmlformats.org/officeDocument/2006/relationships/image" Target="../media/image62.png"/><Relationship Id="rId11" Type="http://schemas.openxmlformats.org/officeDocument/2006/relationships/image" Target="../media/image47.png"/><Relationship Id="rId10" Type="http://schemas.openxmlformats.org/officeDocument/2006/relationships/image" Target="../media/image51.jpg"/><Relationship Id="rId21" Type="http://schemas.openxmlformats.org/officeDocument/2006/relationships/hyperlink" Target="https://platform.tracxn.com/a/s/practicearea/61c5c366750abe33aed8304c/t/investments/t/transactions/table?h=8c3a2c1e167d2aee171b815ecbc1062dc484c981c3fdb50da881a454b68c4d13&amp;s=sort%3DtransactionFundingRoundDate%7Corder%3DDEFAULT#%7CchartString%3Dview_transactions_fundingRoundDate--yearly%2524fundingAmount--sum--none--none--bar--linear--left--hide%2524numberOfRounds--count--none--none--line--linear--right--hide" TargetMode="External"/><Relationship Id="rId13" Type="http://schemas.openxmlformats.org/officeDocument/2006/relationships/image" Target="../media/image50.png"/><Relationship Id="rId12" Type="http://schemas.openxmlformats.org/officeDocument/2006/relationships/image" Target="../media/image49.png"/><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hyperlink" Target="https://platform.tracxn.com/a/s/query/t/investments/t/transactions/card#%7Cdomain%3Daltlayer.io%7CtransactionFundingRoundDate%5Emin%3D19%252F02%252F2024%5Emax%3D19%252F02%252F2024%7Csort%3DtransactionFundingRoundDate%7Corder%3DDEFAULT" TargetMode="External"/><Relationship Id="rId4" Type="http://schemas.openxmlformats.org/officeDocument/2006/relationships/hyperlink" Target="https://platform.tracxn.com/a/s/query/t/investments/t/transactions/card#%7Cdomain%3Du2u.xyz%7CtransactionFundingRoundDate%5Emin%3D29%252F11%252F2024%5Emax%3D29%252F11%252F2024%7Csort%3DtransactionFundingRoundDate%7Corder%3DDEFAULT" TargetMode="External"/><Relationship Id="rId9" Type="http://schemas.openxmlformats.org/officeDocument/2006/relationships/hyperlink" Target="https://platform.tracxn.com/a/s/query/t/investments/t/transactions/card#%7Cdomain%3Duxlink.io%7CtransactionFundingRoundDate%5Emin%3D13%252F03%252F2024%5Emax%3D13%252F03%252F2024%7Csort%3DtransactionFundingRoundDate%7Corder%3DDEFAULT" TargetMode="External"/><Relationship Id="rId15" Type="http://schemas.openxmlformats.org/officeDocument/2006/relationships/image" Target="../media/image73.jpg"/><Relationship Id="rId14" Type="http://schemas.openxmlformats.org/officeDocument/2006/relationships/image" Target="../media/image61.jpg"/><Relationship Id="rId17" Type="http://schemas.openxmlformats.org/officeDocument/2006/relationships/image" Target="../media/image59.png"/><Relationship Id="rId16" Type="http://schemas.openxmlformats.org/officeDocument/2006/relationships/image" Target="../media/image64.png"/><Relationship Id="rId5" Type="http://schemas.openxmlformats.org/officeDocument/2006/relationships/hyperlink" Target="https://platform.tracxn.com/a/s/query/t/investments/t/transactions/card#%7Cdomain%3Dbitlayer.org%7CtransactionFundingRoundDate%5Emin%3D23%252F07%252F2024%5Emax%3D23%252F07%252F2024%7Csort%3DtransactionFundingRoundDate%7Corder%3DDEFAULT" TargetMode="External"/><Relationship Id="rId19" Type="http://schemas.openxmlformats.org/officeDocument/2006/relationships/image" Target="../media/image56.png"/><Relationship Id="rId6" Type="http://schemas.openxmlformats.org/officeDocument/2006/relationships/hyperlink" Target="https://platform.tracxn.com/a/s/query/t/investments/t/transactions/card#%7Cdomain%3Dmetacene.io%7CtransactionFundingRoundDate%5Emin%3D11%252F03%252F2024%5Emax%3D11%252F03%252F2024%7Csort%3DtransactionFundingRoundDate%7Corder%3DDEFAULT" TargetMode="External"/><Relationship Id="rId18" Type="http://schemas.openxmlformats.org/officeDocument/2006/relationships/image" Target="../media/image54.jpg"/><Relationship Id="rId7" Type="http://schemas.openxmlformats.org/officeDocument/2006/relationships/hyperlink" Target="https://platform.tracxn.com/a/s/query/t/investments/t/transactions/card#%7Cdomain%3Dbevm.io%7CtransactionFundingRoundDate%5Emin%3D25%252F03%252F2024%5Emax%3D25%252F03%252F2024%7Csort%3DtransactionFundingRoundDate%7Corder%3DDEFAULT" TargetMode="External"/><Relationship Id="rId8" Type="http://schemas.openxmlformats.org/officeDocument/2006/relationships/hyperlink" Target="https://platform.tracxn.com/a/s/query/t/investments/t/transactions/card#%7Cdomain%3Dbitlayer.org%7CtransactionFundingRoundDate%5Emin%3D08%252F10%252F2024%5Emax%3D08%252F10%252F2024%7Csort%3DtransactionFundingRoundDate%7Corder%3DDEFAUL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53" title="image"/>
          <p:cNvPicPr preferRelativeResize="0"/>
          <p:nvPr/>
        </p:nvPicPr>
        <p:blipFill>
          <a:blip r:embed="rId3">
            <a:alphaModFix/>
          </a:blip>
          <a:stretch>
            <a:fillRect/>
          </a:stretch>
        </p:blipFill>
        <p:spPr>
          <a:xfrm>
            <a:off x="0" y="-5937"/>
            <a:ext cx="12192001" cy="6863937"/>
          </a:xfrm>
          <a:prstGeom prst="rect">
            <a:avLst/>
          </a:prstGeom>
          <a:noFill/>
          <a:ln>
            <a:noFill/>
          </a:ln>
        </p:spPr>
      </p:pic>
      <p:sp>
        <p:nvSpPr>
          <p:cNvPr id="286" name="Google Shape;286;p53"/>
          <p:cNvSpPr/>
          <p:nvPr/>
        </p:nvSpPr>
        <p:spPr>
          <a:xfrm>
            <a:off x="0" y="-6332"/>
            <a:ext cx="6100033" cy="6861904"/>
          </a:xfrm>
          <a:custGeom>
            <a:rect b="b" l="l" r="r" t="t"/>
            <a:pathLst>
              <a:path extrusionOk="0" h="6879102" w="6161649">
                <a:moveTo>
                  <a:pt x="0" y="0"/>
                </a:moveTo>
                <a:lnTo>
                  <a:pt x="2082018" y="0"/>
                </a:lnTo>
                <a:lnTo>
                  <a:pt x="6161649" y="6879102"/>
                </a:lnTo>
                <a:lnTo>
                  <a:pt x="0" y="6879102"/>
                </a:lnTo>
                <a:lnTo>
                  <a:pt x="0" y="0"/>
                </a:lnTo>
                <a:close/>
              </a:path>
            </a:pathLst>
          </a:custGeom>
          <a:solidFill>
            <a:srgbClr val="000000">
              <a:alpha val="6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mbria"/>
              <a:ea typeface="Cambria"/>
              <a:cs typeface="Cambria"/>
              <a:sym typeface="Cambria"/>
            </a:endParaRPr>
          </a:p>
        </p:txBody>
      </p:sp>
      <p:sp>
        <p:nvSpPr>
          <p:cNvPr id="287" name="Google Shape;287;p53"/>
          <p:cNvSpPr/>
          <p:nvPr/>
        </p:nvSpPr>
        <p:spPr>
          <a:xfrm flipH="1" rot="10800000">
            <a:off x="5203031" y="5348009"/>
            <a:ext cx="896901" cy="238401"/>
          </a:xfrm>
          <a:custGeom>
            <a:rect b="b" l="l" r="r" t="t"/>
            <a:pathLst>
              <a:path extrusionOk="0" h="268621" w="626109">
                <a:moveTo>
                  <a:pt x="0" y="267985"/>
                </a:moveTo>
                <a:lnTo>
                  <a:pt x="91514" y="0"/>
                </a:lnTo>
                <a:lnTo>
                  <a:pt x="626109" y="268621"/>
                </a:lnTo>
                <a:lnTo>
                  <a:pt x="0" y="267985"/>
                </a:lnTo>
                <a:close/>
              </a:path>
            </a:pathLst>
          </a:custGeom>
          <a:solidFill>
            <a:srgbClr val="BB791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88" name="Google Shape;288;p53"/>
          <p:cNvSpPr/>
          <p:nvPr/>
        </p:nvSpPr>
        <p:spPr>
          <a:xfrm>
            <a:off x="-13100" y="4444529"/>
            <a:ext cx="6119589" cy="917590"/>
          </a:xfrm>
          <a:custGeom>
            <a:rect b="b" l="l" r="r" t="t"/>
            <a:pathLst>
              <a:path extrusionOk="0" h="915302" w="6074034">
                <a:moveTo>
                  <a:pt x="0" y="28436"/>
                </a:moveTo>
                <a:lnTo>
                  <a:pt x="6074034" y="0"/>
                </a:lnTo>
                <a:cubicBezTo>
                  <a:pt x="6072373" y="298951"/>
                  <a:pt x="6065319" y="608536"/>
                  <a:pt x="6063658" y="907487"/>
                </a:cubicBezTo>
                <a:lnTo>
                  <a:pt x="0" y="915302"/>
                </a:lnTo>
                <a:lnTo>
                  <a:pt x="0" y="28436"/>
                </a:lnTo>
                <a:close/>
              </a:path>
            </a:pathLst>
          </a:custGeom>
          <a:solidFill>
            <a:srgbClr val="F9A11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89" name="Google Shape;289;p53"/>
          <p:cNvPicPr preferRelativeResize="0"/>
          <p:nvPr/>
        </p:nvPicPr>
        <p:blipFill rotWithShape="1">
          <a:blip r:embed="rId4">
            <a:alphaModFix/>
          </a:blip>
          <a:srcRect b="0" l="0" r="0" t="0"/>
          <a:stretch/>
        </p:blipFill>
        <p:spPr>
          <a:xfrm>
            <a:off x="161550" y="215846"/>
            <a:ext cx="1484613" cy="310419"/>
          </a:xfrm>
          <a:prstGeom prst="rect">
            <a:avLst/>
          </a:prstGeom>
          <a:noFill/>
          <a:ln>
            <a:noFill/>
          </a:ln>
        </p:spPr>
      </p:pic>
      <p:sp>
        <p:nvSpPr>
          <p:cNvPr id="290" name="Google Shape;290;p53"/>
          <p:cNvSpPr txBox="1"/>
          <p:nvPr/>
        </p:nvSpPr>
        <p:spPr>
          <a:xfrm>
            <a:off x="161550" y="3981450"/>
            <a:ext cx="61497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FFFFFF"/>
                </a:solidFill>
                <a:latin typeface="Calibri"/>
                <a:ea typeface="Calibri"/>
                <a:cs typeface="Calibri"/>
                <a:sym typeface="Calibri"/>
              </a:rPr>
              <a:t>TRACXN </a:t>
            </a:r>
            <a:r>
              <a:rPr b="1" lang="en-US" sz="1800">
                <a:solidFill>
                  <a:srgbClr val="FFFFFF"/>
                </a:solidFill>
                <a:latin typeface="Calibri"/>
                <a:ea typeface="Calibri"/>
                <a:cs typeface="Calibri"/>
                <a:sym typeface="Calibri"/>
              </a:rPr>
              <a:t>GEO ANNUAL  </a:t>
            </a:r>
            <a:r>
              <a:rPr b="1" i="0" lang="en-US" sz="1800" u="none" cap="none" strike="noStrike">
                <a:solidFill>
                  <a:srgbClr val="FFFFFF"/>
                </a:solidFill>
                <a:latin typeface="Calibri"/>
                <a:ea typeface="Calibri"/>
                <a:cs typeface="Calibri"/>
                <a:sym typeface="Calibri"/>
              </a:rPr>
              <a:t>REPORT</a:t>
            </a:r>
            <a:endParaRPr/>
          </a:p>
        </p:txBody>
      </p:sp>
      <p:sp>
        <p:nvSpPr>
          <p:cNvPr id="291" name="Google Shape;291;p53" title="Title"/>
          <p:cNvSpPr txBox="1"/>
          <p:nvPr/>
        </p:nvSpPr>
        <p:spPr>
          <a:xfrm>
            <a:off x="161550" y="4444525"/>
            <a:ext cx="5772300" cy="918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2500"/>
              <a:buNone/>
            </a:pPr>
            <a:r>
              <a:rPr b="1" lang="en-US" sz="2200">
                <a:latin typeface="Open Sans"/>
                <a:ea typeface="Open Sans"/>
                <a:cs typeface="Open Sans"/>
                <a:sym typeface="Open Sans"/>
              </a:rPr>
              <a:t>BLOCKCHAIN TECHNOLOGY </a:t>
            </a:r>
            <a:r>
              <a:rPr b="1" lang="en-US" sz="2200">
                <a:latin typeface="Open Sans"/>
                <a:ea typeface="Open Sans"/>
                <a:cs typeface="Open Sans"/>
                <a:sym typeface="Open Sans"/>
              </a:rPr>
              <a:t>- SEA - 2024</a:t>
            </a:r>
            <a:endParaRPr b="1" sz="21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2" title="Heading"/>
          <p:cNvSpPr txBox="1"/>
          <p:nvPr>
            <p:ph type="title"/>
          </p:nvPr>
        </p:nvSpPr>
        <p:spPr>
          <a:xfrm>
            <a:off x="612810"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200"/>
              <a:buFont typeface="Cambria"/>
              <a:buNone/>
            </a:pPr>
            <a:r>
              <a:rPr lang="en-US">
                <a:solidFill>
                  <a:srgbClr val="08528C"/>
                </a:solidFill>
              </a:rPr>
              <a:t>Top Funded Business Models 2024</a:t>
            </a:r>
            <a:endParaRPr>
              <a:solidFill>
                <a:srgbClr val="08528C"/>
              </a:solidFill>
            </a:endParaRPr>
          </a:p>
        </p:txBody>
      </p:sp>
      <p:sp>
        <p:nvSpPr>
          <p:cNvPr id="477" name="Google Shape;477;p62"/>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478" name="Google Shape;478;p62" title="Top BM List"/>
          <p:cNvGraphicFramePr/>
          <p:nvPr/>
        </p:nvGraphicFramePr>
        <p:xfrm>
          <a:off x="607263" y="1000265"/>
          <a:ext cx="3000000" cy="3000000"/>
        </p:xfrm>
        <a:graphic>
          <a:graphicData uri="http://schemas.openxmlformats.org/drawingml/2006/table">
            <a:tbl>
              <a:tblPr>
                <a:noFill/>
                <a:tableStyleId>{A6F51BB1-AA66-42AD-B995-B53057032932}</a:tableStyleId>
              </a:tblPr>
              <a:tblGrid>
                <a:gridCol w="585175"/>
                <a:gridCol w="503575"/>
                <a:gridCol w="3495525"/>
                <a:gridCol w="1157800"/>
                <a:gridCol w="1157800"/>
                <a:gridCol w="3242225"/>
              </a:tblGrid>
              <a:tr h="396800">
                <a:tc gridSpan="2">
                  <a:txBody>
                    <a:bodyPr/>
                    <a:lstStyle/>
                    <a:p>
                      <a:pPr indent="0" lvl="0" marL="0" marR="0" rtl="0" algn="l">
                        <a:lnSpc>
                          <a:spcPct val="100000"/>
                        </a:lnSpc>
                        <a:spcBef>
                          <a:spcPts val="0"/>
                        </a:spcBef>
                        <a:spcAft>
                          <a:spcPts val="0"/>
                        </a:spcAft>
                        <a:buClr>
                          <a:srgbClr val="FFFFFF"/>
                        </a:buClr>
                        <a:buSzPts val="1400"/>
                        <a:buFont typeface="Calibri"/>
                        <a:buNone/>
                      </a:pPr>
                      <a:r>
                        <a:rPr b="1" i="0" lang="en-US" sz="1500" u="none" cap="none" strike="noStrike">
                          <a:solidFill>
                            <a:srgbClr val="08528C"/>
                          </a:solidFill>
                          <a:latin typeface="Calibri"/>
                          <a:ea typeface="Calibri"/>
                          <a:cs typeface="Calibri"/>
                          <a:sym typeface="Calibri"/>
                        </a:rPr>
                        <a:t>Rank</a:t>
                      </a:r>
                      <a:endParaRPr sz="1500">
                        <a:solidFill>
                          <a:srgbClr val="08528C"/>
                        </a:solidFill>
                        <a:latin typeface="Calibri"/>
                        <a:ea typeface="Calibri"/>
                        <a:cs typeface="Calibri"/>
                        <a:sym typeface="Calibri"/>
                      </a:endParaRPr>
                    </a:p>
                  </a:txBody>
                  <a:tcPr marT="0" marB="27425" marR="36000" marL="228600"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9525">
                      <a:solidFill>
                        <a:schemeClr val="dk2"/>
                      </a:solidFill>
                      <a:prstDash val="solid"/>
                      <a:round/>
                      <a:headEnd len="sm" w="sm" type="none"/>
                      <a:tailEnd len="sm" w="sm" type="none"/>
                    </a:lnB>
                    <a:solidFill>
                      <a:srgbClr val="000000">
                        <a:alpha val="0"/>
                      </a:srgbClr>
                    </a:solidFill>
                  </a:tcPr>
                </a:tc>
                <a:tc hMerge="1"/>
                <a:tc>
                  <a:txBody>
                    <a:bodyPr/>
                    <a:lstStyle/>
                    <a:p>
                      <a:pPr indent="0" lvl="0" marL="0" marR="0" rtl="0" algn="l">
                        <a:lnSpc>
                          <a:spcPct val="100000"/>
                        </a:lnSpc>
                        <a:spcBef>
                          <a:spcPts val="0"/>
                        </a:spcBef>
                        <a:spcAft>
                          <a:spcPts val="0"/>
                        </a:spcAft>
                        <a:buClr>
                          <a:srgbClr val="FFFFFF"/>
                        </a:buClr>
                        <a:buSzPts val="1400"/>
                        <a:buFont typeface="Calibri"/>
                        <a:buNone/>
                      </a:pPr>
                      <a:r>
                        <a:rPr b="1" i="0" lang="en-US" sz="1500" u="none" cap="none" strike="noStrike">
                          <a:solidFill>
                            <a:srgbClr val="08528C"/>
                          </a:solidFill>
                          <a:latin typeface="Calibri"/>
                          <a:ea typeface="Calibri"/>
                          <a:cs typeface="Calibri"/>
                          <a:sym typeface="Calibri"/>
                        </a:rPr>
                        <a:t>Business Model</a:t>
                      </a:r>
                      <a:endParaRPr sz="1500">
                        <a:solidFill>
                          <a:srgbClr val="08528C"/>
                        </a:solidFill>
                        <a:latin typeface="Calibri"/>
                        <a:ea typeface="Calibri"/>
                        <a:cs typeface="Calibri"/>
                        <a:sym typeface="Calibri"/>
                      </a:endParaRPr>
                    </a:p>
                  </a:txBody>
                  <a:tcPr marT="28800" marB="27425" marR="91450" marL="90000"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9525">
                      <a:solidFill>
                        <a:schemeClr val="dk2"/>
                      </a:solidFill>
                      <a:prstDash val="solid"/>
                      <a:round/>
                      <a:headEnd len="sm" w="sm" type="none"/>
                      <a:tailEnd len="sm" w="sm" type="none"/>
                    </a:lnB>
                    <a:solidFill>
                      <a:srgbClr val="000000">
                        <a:alpha val="0"/>
                      </a:srgbClr>
                    </a:solidFill>
                  </a:tcPr>
                </a:tc>
                <a:tc>
                  <a:txBody>
                    <a:bodyPr/>
                    <a:lstStyle/>
                    <a:p>
                      <a:pPr indent="0" lvl="0" marL="0" marR="0" rtl="0" algn="ctr">
                        <a:lnSpc>
                          <a:spcPct val="90000"/>
                        </a:lnSpc>
                        <a:spcBef>
                          <a:spcPts val="0"/>
                        </a:spcBef>
                        <a:spcAft>
                          <a:spcPts val="0"/>
                        </a:spcAft>
                        <a:buClr>
                          <a:srgbClr val="FFFFFF"/>
                        </a:buClr>
                        <a:buSzPts val="1200"/>
                        <a:buFont typeface="Cambria"/>
                        <a:buNone/>
                      </a:pPr>
                      <a:r>
                        <a:rPr b="1" lang="en-US" sz="1500">
                          <a:solidFill>
                            <a:srgbClr val="08528C"/>
                          </a:solidFill>
                          <a:latin typeface="Calibri"/>
                          <a:ea typeface="Calibri"/>
                          <a:cs typeface="Calibri"/>
                          <a:sym typeface="Calibri"/>
                        </a:rPr>
                        <a:t>$ Funding</a:t>
                      </a:r>
                      <a:r>
                        <a:rPr lang="en-US" sz="1500">
                          <a:solidFill>
                            <a:srgbClr val="08528C"/>
                          </a:solidFill>
                          <a:latin typeface="Calibri"/>
                          <a:ea typeface="Calibri"/>
                          <a:cs typeface="Calibri"/>
                          <a:sym typeface="Calibri"/>
                        </a:rPr>
                        <a:t> </a:t>
                      </a:r>
                      <a:endParaRPr b="1" sz="1200" u="none" cap="none" strike="noStrike">
                        <a:solidFill>
                          <a:srgbClr val="08528C"/>
                        </a:solidFill>
                        <a:latin typeface="Calibri"/>
                        <a:ea typeface="Calibri"/>
                        <a:cs typeface="Calibri"/>
                        <a:sym typeface="Calibri"/>
                      </a:endParaRPr>
                    </a:p>
                  </a:txBody>
                  <a:tcPr marT="0" marB="27425" marR="164575" marL="36575"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solidFill>
                      <a:srgbClr val="000000">
                        <a:alpha val="0"/>
                      </a:srgbClr>
                    </a:solidFill>
                  </a:tcPr>
                </a:tc>
                <a:tc>
                  <a:txBody>
                    <a:bodyPr/>
                    <a:lstStyle/>
                    <a:p>
                      <a:pPr indent="0" lvl="0" marL="0" marR="0" rtl="0" algn="ctr">
                        <a:lnSpc>
                          <a:spcPct val="90000"/>
                        </a:lnSpc>
                        <a:spcBef>
                          <a:spcPts val="0"/>
                        </a:spcBef>
                        <a:spcAft>
                          <a:spcPts val="0"/>
                        </a:spcAft>
                        <a:buClr>
                          <a:srgbClr val="FFFFFF"/>
                        </a:buClr>
                        <a:buSzPts val="1200"/>
                        <a:buFont typeface="Cambria"/>
                        <a:buNone/>
                      </a:pPr>
                      <a:r>
                        <a:rPr b="1" lang="en-US" sz="1500">
                          <a:solidFill>
                            <a:srgbClr val="08528C"/>
                          </a:solidFill>
                          <a:latin typeface="Calibri"/>
                          <a:ea typeface="Calibri"/>
                          <a:cs typeface="Calibri"/>
                          <a:sym typeface="Calibri"/>
                        </a:rPr>
                        <a:t># </a:t>
                      </a:r>
                      <a:r>
                        <a:rPr b="1" lang="en-US" sz="1500" u="none" cap="none" strike="noStrike">
                          <a:solidFill>
                            <a:srgbClr val="08528C"/>
                          </a:solidFill>
                          <a:latin typeface="Calibri"/>
                          <a:ea typeface="Calibri"/>
                          <a:cs typeface="Calibri"/>
                          <a:sym typeface="Calibri"/>
                        </a:rPr>
                        <a:t>Rounds</a:t>
                      </a:r>
                      <a:endParaRPr b="1" sz="1500">
                        <a:solidFill>
                          <a:srgbClr val="08528C"/>
                        </a:solidFill>
                        <a:latin typeface="Calibri"/>
                        <a:ea typeface="Calibri"/>
                        <a:cs typeface="Calibri"/>
                        <a:sym typeface="Calibri"/>
                      </a:endParaRPr>
                    </a:p>
                  </a:txBody>
                  <a:tcPr marT="0" marB="27425" marR="91450" marL="91450"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b="1" lang="en-US" sz="1500">
                          <a:solidFill>
                            <a:srgbClr val="08528C"/>
                          </a:solidFill>
                          <a:latin typeface="Calibri"/>
                          <a:ea typeface="Calibri"/>
                          <a:cs typeface="Calibri"/>
                          <a:sym typeface="Calibri"/>
                        </a:rPr>
                        <a:t> Top Funding Round</a:t>
                      </a:r>
                      <a:endParaRPr b="1" sz="1500">
                        <a:solidFill>
                          <a:srgbClr val="08528C"/>
                        </a:solidFill>
                        <a:latin typeface="Calibri"/>
                        <a:ea typeface="Calibri"/>
                        <a:cs typeface="Calibri"/>
                        <a:sym typeface="Calibri"/>
                      </a:endParaRPr>
                    </a:p>
                  </a:txBody>
                  <a:tcPr marT="28800" marB="27425" marR="91450" marL="274300" anchor="b">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9525">
                      <a:solidFill>
                        <a:schemeClr val="dk2"/>
                      </a:solidFill>
                      <a:prstDash val="solid"/>
                      <a:round/>
                      <a:headEnd len="sm" w="sm" type="none"/>
                      <a:tailEnd len="sm" w="sm" type="none"/>
                    </a:lnB>
                    <a:solidFill>
                      <a:srgbClr val="000000">
                        <a:alpha val="0"/>
                      </a:srgbClr>
                    </a:solidFill>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1</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&lt;&gt; 0</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606060"/>
                        </a:buClr>
                        <a:buSzPts val="1200"/>
                        <a:buFont typeface="Calibri"/>
                        <a:buNone/>
                      </a:pPr>
                      <a:r>
                        <a:rPr lang="en-US" sz="1200">
                          <a:latin typeface="Calibri"/>
                          <a:ea typeface="Calibri"/>
                          <a:cs typeface="Calibri"/>
                          <a:sym typeface="Calibri"/>
                        </a:rPr>
                        <a:t>Blockchain Protocols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$122M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30</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Polyhedra Ne..</a:t>
                      </a:r>
                      <a:endParaRPr sz="12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$20.0M - Series B</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2</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00B050"/>
                          </a:solidFill>
                          <a:latin typeface="Calibri"/>
                          <a:ea typeface="Calibri"/>
                          <a:cs typeface="Calibri"/>
                          <a:sym typeface="Calibri"/>
                        </a:rPr>
                        <a:t>▲11</a:t>
                      </a:r>
                      <a:endParaRPr sz="1000">
                        <a:solidFill>
                          <a:srgbClr val="00B050"/>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Cryptocurrency Exchanges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$80.6M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8</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SDAX</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$50.0M - Series B</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3</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FF0000"/>
                          </a:solidFill>
                          <a:latin typeface="Calibri"/>
                          <a:ea typeface="Calibri"/>
                          <a:cs typeface="Calibri"/>
                          <a:sym typeface="Calibri"/>
                        </a:rPr>
                        <a:t>▼1</a:t>
                      </a:r>
                      <a:endParaRPr sz="1000">
                        <a:solidFill>
                          <a:srgbClr val="FF0000"/>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Crypto-based Financial Services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$63.0M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11</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Oobit</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$25.0M - Series A</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4</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Cryptocurrency Mining</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$44.2M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10</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StakeStone</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$22.0M - Seed</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5</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Clr>
                          <a:srgbClr val="00B050"/>
                        </a:buClr>
                        <a:buSzPts val="225"/>
                        <a:buFont typeface="Calibri"/>
                        <a:buNone/>
                      </a:pPr>
                      <a:r>
                        <a:rPr lang="en-US" sz="1000">
                          <a:solidFill>
                            <a:srgbClr val="00B050"/>
                          </a:solidFill>
                          <a:latin typeface="Calibri"/>
                          <a:ea typeface="Calibri"/>
                          <a:cs typeface="Calibri"/>
                          <a:sym typeface="Calibri"/>
                        </a:rPr>
                        <a:t>▲4</a:t>
                      </a:r>
                      <a:endParaRPr sz="1000">
                        <a:solidFill>
                          <a:srgbClr val="00B050"/>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606060"/>
                        </a:buClr>
                        <a:buSzPts val="1200"/>
                        <a:buFont typeface="Calibri"/>
                        <a:buNone/>
                      </a:pPr>
                      <a:r>
                        <a:rPr lang="en-US" sz="1200">
                          <a:latin typeface="Calibri"/>
                          <a:ea typeface="Calibri"/>
                          <a:cs typeface="Calibri"/>
                          <a:sym typeface="Calibri"/>
                        </a:rPr>
                        <a:t>Cryptocurrency Banking</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$40.0M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Sygnum</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$40.0M - Series B</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6</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FF0000"/>
                          </a:solidFill>
                          <a:latin typeface="Calibri"/>
                          <a:ea typeface="Calibri"/>
                          <a:cs typeface="Calibri"/>
                          <a:sym typeface="Calibri"/>
                        </a:rPr>
                        <a:t>▼4</a:t>
                      </a:r>
                      <a:endParaRPr sz="1000">
                        <a:solidFill>
                          <a:srgbClr val="FF0000"/>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606060"/>
                        </a:buClr>
                        <a:buSzPts val="1200"/>
                        <a:buFont typeface="Calibri"/>
                        <a:buNone/>
                      </a:pPr>
                      <a:r>
                        <a:rPr lang="en-US" sz="1200">
                          <a:latin typeface="Calibri"/>
                          <a:ea typeface="Calibri"/>
                          <a:cs typeface="Calibri"/>
                          <a:sym typeface="Calibri"/>
                        </a:rPr>
                        <a:t>Cryptocurrency Trading Platforms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$38.4M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8</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Climate Impa..</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$22.3M - Series B</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7</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FF0000"/>
                          </a:solidFill>
                          <a:latin typeface="Calibri"/>
                          <a:ea typeface="Calibri"/>
                          <a:cs typeface="Calibri"/>
                          <a:sym typeface="Calibri"/>
                        </a:rPr>
                        <a:t>▼3</a:t>
                      </a:r>
                      <a:endParaRPr sz="1000">
                        <a:solidFill>
                          <a:srgbClr val="FF0000"/>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Mobile Crypto Wallets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$36.7M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WadzPay</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$36.7M - Series C</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8</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&lt;&gt; 0</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Dapp Development Platforms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$23.0M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Chainbase</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$15.0M - Series A</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9</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7F7F7F"/>
                          </a:solidFill>
                          <a:latin typeface="Calibri"/>
                          <a:ea typeface="Calibri"/>
                          <a:cs typeface="Calibri"/>
                          <a:sym typeface="Calibri"/>
                        </a:rPr>
                        <a:t>--</a:t>
                      </a:r>
                      <a:endParaRPr sz="1000">
                        <a:solidFill>
                          <a:srgbClr val="7F7F7F"/>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Optimistic Rollups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$20.3M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Morph</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$19.0M - Seed</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77175">
                <a:tc>
                  <a:txBody>
                    <a:bodyPr/>
                    <a:lstStyle/>
                    <a:p>
                      <a:pPr indent="0" lvl="0" marL="0" marR="0" rtl="0" algn="r">
                        <a:lnSpc>
                          <a:spcPct val="100000"/>
                        </a:lnSpc>
                        <a:spcBef>
                          <a:spcPts val="0"/>
                        </a:spcBef>
                        <a:spcAft>
                          <a:spcPts val="0"/>
                        </a:spcAft>
                        <a:buClr>
                          <a:srgbClr val="002060"/>
                        </a:buClr>
                        <a:buSzPts val="750"/>
                        <a:buFont typeface="Calibri"/>
                        <a:buNone/>
                      </a:pPr>
                      <a:r>
                        <a:rPr b="1" lang="en-US" sz="2500">
                          <a:latin typeface="Calibri"/>
                          <a:ea typeface="Calibri"/>
                          <a:cs typeface="Calibri"/>
                          <a:sym typeface="Calibri"/>
                        </a:rPr>
                        <a:t>10</a:t>
                      </a:r>
                      <a:endParaRPr sz="2500">
                        <a:solidFill>
                          <a:srgbClr val="000000"/>
                        </a:solidFill>
                        <a:latin typeface="Calibri"/>
                        <a:ea typeface="Calibri"/>
                        <a:cs typeface="Calibri"/>
                        <a:sym typeface="Calibri"/>
                      </a:endParaRPr>
                    </a:p>
                  </a:txBody>
                  <a:tcPr marT="7200" marB="7200" marR="457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B050"/>
                        </a:buClr>
                        <a:buSzPts val="225"/>
                        <a:buFont typeface="Calibri"/>
                        <a:buNone/>
                      </a:pPr>
                      <a:r>
                        <a:rPr lang="en-US" sz="1000">
                          <a:solidFill>
                            <a:srgbClr val="FF0000"/>
                          </a:solidFill>
                          <a:latin typeface="Calibri"/>
                          <a:ea typeface="Calibri"/>
                          <a:cs typeface="Calibri"/>
                          <a:sym typeface="Calibri"/>
                        </a:rPr>
                        <a:t>▼7</a:t>
                      </a:r>
                      <a:endParaRPr sz="1000">
                        <a:solidFill>
                          <a:srgbClr val="FF0000"/>
                        </a:solidFill>
                        <a:latin typeface="Calibri"/>
                        <a:ea typeface="Calibri"/>
                        <a:cs typeface="Calibri"/>
                        <a:sym typeface="Calibri"/>
                      </a:endParaRPr>
                    </a:p>
                  </a:txBody>
                  <a:tcPr marT="7200" marB="108000"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General Purpose Cryptocurrencies</a:t>
                      </a:r>
                      <a:endParaRPr sz="1200">
                        <a:latin typeface="Calibri"/>
                        <a:ea typeface="Calibri"/>
                        <a:cs typeface="Calibri"/>
                        <a:sym typeface="Calibri"/>
                      </a:endParaRPr>
                    </a:p>
                  </a:txBody>
                  <a:tcPr marT="7200" marB="7200" marR="144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$13.8M</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7200" marB="7200" marR="41147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1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U2U Network</a:t>
                      </a:r>
                      <a:endParaRPr sz="1200">
                        <a:latin typeface="Calibri"/>
                        <a:ea typeface="Calibri"/>
                        <a:cs typeface="Calibri"/>
                        <a:sym typeface="Calibri"/>
                      </a:endParaRPr>
                    </a:p>
                    <a:p>
                      <a:pPr indent="0" lvl="0" marL="0" rtl="0" algn="l">
                        <a:lnSpc>
                          <a:spcPct val="110000"/>
                        </a:lnSpc>
                        <a:spcBef>
                          <a:spcPts val="0"/>
                        </a:spcBef>
                        <a:spcAft>
                          <a:spcPts val="0"/>
                        </a:spcAft>
                        <a:buClr>
                          <a:schemeClr val="dk1"/>
                        </a:buClr>
                        <a:buSzPts val="1100"/>
                        <a:buFont typeface="Arial"/>
                        <a:buNone/>
                      </a:pPr>
                      <a:r>
                        <a:rPr lang="en-US" sz="1200">
                          <a:latin typeface="Calibri"/>
                          <a:ea typeface="Calibri"/>
                          <a:cs typeface="Calibri"/>
                          <a:sym typeface="Calibri"/>
                        </a:rPr>
                        <a:t>$13.8M - Series A</a:t>
                      </a:r>
                      <a:endParaRPr sz="1200">
                        <a:latin typeface="Calibri"/>
                        <a:ea typeface="Calibri"/>
                        <a:cs typeface="Calibri"/>
                        <a:sym typeface="Calibri"/>
                      </a:endParaRPr>
                    </a:p>
                  </a:txBody>
                  <a:tcPr marT="7200" marB="7200" marR="90000" marL="731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479" name="Google Shape;479;p62" title="image1"/>
          <p:cNvPicPr preferRelativeResize="0"/>
          <p:nvPr/>
        </p:nvPicPr>
        <p:blipFill>
          <a:blip r:embed="rId3">
            <a:alphaModFix/>
          </a:blip>
          <a:stretch>
            <a:fillRect/>
          </a:stretch>
        </p:blipFill>
        <p:spPr>
          <a:xfrm>
            <a:off x="7872098" y="1508109"/>
            <a:ext cx="274320" cy="274320"/>
          </a:xfrm>
          <a:prstGeom prst="rect">
            <a:avLst/>
          </a:prstGeom>
          <a:noFill/>
          <a:ln cap="flat" cmpd="sng" w="9525">
            <a:solidFill>
              <a:srgbClr val="D9D9D9"/>
            </a:solidFill>
            <a:prstDash val="solid"/>
            <a:round/>
            <a:headEnd len="sm" w="sm" type="none"/>
            <a:tailEnd len="sm" w="sm" type="none"/>
          </a:ln>
        </p:spPr>
      </p:pic>
      <p:pic>
        <p:nvPicPr>
          <p:cNvPr id="480" name="Google Shape;480;p62" title="image8"/>
          <p:cNvPicPr preferRelativeResize="0"/>
          <p:nvPr/>
        </p:nvPicPr>
        <p:blipFill>
          <a:blip r:embed="rId4">
            <a:alphaModFix/>
          </a:blip>
          <a:stretch>
            <a:fillRect/>
          </a:stretch>
        </p:blipFill>
        <p:spPr>
          <a:xfrm>
            <a:off x="7875625" y="4833674"/>
            <a:ext cx="274320" cy="274320"/>
          </a:xfrm>
          <a:prstGeom prst="rect">
            <a:avLst/>
          </a:prstGeom>
          <a:noFill/>
          <a:ln cap="flat" cmpd="sng" w="9525">
            <a:solidFill>
              <a:srgbClr val="D9D9D9"/>
            </a:solidFill>
            <a:prstDash val="solid"/>
            <a:round/>
            <a:headEnd len="sm" w="sm" type="none"/>
            <a:tailEnd len="sm" w="sm" type="none"/>
          </a:ln>
        </p:spPr>
      </p:pic>
      <p:pic>
        <p:nvPicPr>
          <p:cNvPr id="481" name="Google Shape;481;p62" title="image2"/>
          <p:cNvPicPr preferRelativeResize="0"/>
          <p:nvPr/>
        </p:nvPicPr>
        <p:blipFill>
          <a:blip r:embed="rId5">
            <a:alphaModFix/>
          </a:blip>
          <a:stretch>
            <a:fillRect/>
          </a:stretch>
        </p:blipFill>
        <p:spPr>
          <a:xfrm>
            <a:off x="7875625" y="1980746"/>
            <a:ext cx="274320" cy="274320"/>
          </a:xfrm>
          <a:prstGeom prst="rect">
            <a:avLst/>
          </a:prstGeom>
          <a:noFill/>
          <a:ln cap="flat" cmpd="sng" w="9525">
            <a:solidFill>
              <a:srgbClr val="D9D9D9"/>
            </a:solidFill>
            <a:prstDash val="solid"/>
            <a:round/>
            <a:headEnd len="sm" w="sm" type="none"/>
            <a:tailEnd len="sm" w="sm" type="none"/>
          </a:ln>
        </p:spPr>
      </p:pic>
      <p:pic>
        <p:nvPicPr>
          <p:cNvPr id="482" name="Google Shape;482;p62" title="image3"/>
          <p:cNvPicPr preferRelativeResize="0"/>
          <p:nvPr/>
        </p:nvPicPr>
        <p:blipFill>
          <a:blip r:embed="rId6">
            <a:alphaModFix/>
          </a:blip>
          <a:stretch>
            <a:fillRect/>
          </a:stretch>
        </p:blipFill>
        <p:spPr>
          <a:xfrm>
            <a:off x="7875625" y="2458585"/>
            <a:ext cx="274325" cy="274320"/>
          </a:xfrm>
          <a:prstGeom prst="rect">
            <a:avLst/>
          </a:prstGeom>
          <a:noFill/>
          <a:ln cap="flat" cmpd="sng" w="9525">
            <a:solidFill>
              <a:srgbClr val="D9D9D9"/>
            </a:solidFill>
            <a:prstDash val="solid"/>
            <a:round/>
            <a:headEnd len="sm" w="sm" type="none"/>
            <a:tailEnd len="sm" w="sm" type="none"/>
          </a:ln>
        </p:spPr>
      </p:pic>
      <p:pic>
        <p:nvPicPr>
          <p:cNvPr id="483" name="Google Shape;483;p62" title="image6"/>
          <p:cNvPicPr preferRelativeResize="0"/>
          <p:nvPr/>
        </p:nvPicPr>
        <p:blipFill>
          <a:blip r:embed="rId7">
            <a:alphaModFix/>
          </a:blip>
          <a:stretch>
            <a:fillRect/>
          </a:stretch>
        </p:blipFill>
        <p:spPr>
          <a:xfrm>
            <a:off x="7875625" y="3882698"/>
            <a:ext cx="274320" cy="274320"/>
          </a:xfrm>
          <a:prstGeom prst="rect">
            <a:avLst/>
          </a:prstGeom>
          <a:noFill/>
          <a:ln cap="flat" cmpd="sng" w="9525">
            <a:solidFill>
              <a:srgbClr val="D9D9D9"/>
            </a:solidFill>
            <a:prstDash val="solid"/>
            <a:round/>
            <a:headEnd len="sm" w="sm" type="none"/>
            <a:tailEnd len="sm" w="sm" type="none"/>
          </a:ln>
        </p:spPr>
      </p:pic>
      <p:pic>
        <p:nvPicPr>
          <p:cNvPr id="484" name="Google Shape;484;p62" title="image7"/>
          <p:cNvPicPr preferRelativeResize="0"/>
          <p:nvPr/>
        </p:nvPicPr>
        <p:blipFill>
          <a:blip r:embed="rId8">
            <a:alphaModFix/>
          </a:blip>
          <a:stretch>
            <a:fillRect/>
          </a:stretch>
        </p:blipFill>
        <p:spPr>
          <a:xfrm>
            <a:off x="7875625" y="4358186"/>
            <a:ext cx="274320" cy="274320"/>
          </a:xfrm>
          <a:prstGeom prst="rect">
            <a:avLst/>
          </a:prstGeom>
          <a:noFill/>
          <a:ln cap="flat" cmpd="sng" w="9525">
            <a:solidFill>
              <a:srgbClr val="D9D9D9"/>
            </a:solidFill>
            <a:prstDash val="solid"/>
            <a:round/>
            <a:headEnd len="sm" w="sm" type="none"/>
            <a:tailEnd len="sm" w="sm" type="none"/>
          </a:ln>
        </p:spPr>
      </p:pic>
      <p:pic>
        <p:nvPicPr>
          <p:cNvPr id="485" name="Google Shape;485;p62" title="image4"/>
          <p:cNvPicPr preferRelativeResize="0"/>
          <p:nvPr/>
        </p:nvPicPr>
        <p:blipFill>
          <a:blip r:embed="rId9">
            <a:alphaModFix/>
          </a:blip>
          <a:stretch>
            <a:fillRect/>
          </a:stretch>
        </p:blipFill>
        <p:spPr>
          <a:xfrm>
            <a:off x="7872098" y="2933822"/>
            <a:ext cx="274320" cy="274320"/>
          </a:xfrm>
          <a:prstGeom prst="rect">
            <a:avLst/>
          </a:prstGeom>
          <a:noFill/>
          <a:ln cap="flat" cmpd="sng" w="9525">
            <a:solidFill>
              <a:srgbClr val="D9D9D9"/>
            </a:solidFill>
            <a:prstDash val="solid"/>
            <a:round/>
            <a:headEnd len="sm" w="sm" type="none"/>
            <a:tailEnd len="sm" w="sm" type="none"/>
          </a:ln>
        </p:spPr>
      </p:pic>
      <p:pic>
        <p:nvPicPr>
          <p:cNvPr id="486" name="Google Shape;486;p62" title="image5"/>
          <p:cNvPicPr preferRelativeResize="0"/>
          <p:nvPr/>
        </p:nvPicPr>
        <p:blipFill>
          <a:blip r:embed="rId10">
            <a:alphaModFix/>
          </a:blip>
          <a:stretch>
            <a:fillRect/>
          </a:stretch>
        </p:blipFill>
        <p:spPr>
          <a:xfrm>
            <a:off x="7875625" y="3408385"/>
            <a:ext cx="274320" cy="274320"/>
          </a:xfrm>
          <a:prstGeom prst="rect">
            <a:avLst/>
          </a:prstGeom>
          <a:noFill/>
          <a:ln cap="flat" cmpd="sng" w="9525">
            <a:solidFill>
              <a:srgbClr val="D9D9D9"/>
            </a:solidFill>
            <a:prstDash val="solid"/>
            <a:round/>
            <a:headEnd len="sm" w="sm" type="none"/>
            <a:tailEnd len="sm" w="sm" type="none"/>
          </a:ln>
        </p:spPr>
      </p:pic>
      <p:pic>
        <p:nvPicPr>
          <p:cNvPr id="487" name="Google Shape;487;p62" title="image9"/>
          <p:cNvPicPr preferRelativeResize="0"/>
          <p:nvPr/>
        </p:nvPicPr>
        <p:blipFill>
          <a:blip r:embed="rId11">
            <a:alphaModFix/>
          </a:blip>
          <a:stretch>
            <a:fillRect/>
          </a:stretch>
        </p:blipFill>
        <p:spPr>
          <a:xfrm>
            <a:off x="7875625" y="5311974"/>
            <a:ext cx="274320" cy="274320"/>
          </a:xfrm>
          <a:prstGeom prst="rect">
            <a:avLst/>
          </a:prstGeom>
          <a:noFill/>
          <a:ln cap="flat" cmpd="sng" w="9525">
            <a:solidFill>
              <a:srgbClr val="D9D9D9"/>
            </a:solidFill>
            <a:prstDash val="solid"/>
            <a:round/>
            <a:headEnd len="sm" w="sm" type="none"/>
            <a:tailEnd len="sm" w="sm" type="none"/>
          </a:ln>
        </p:spPr>
      </p:pic>
      <p:pic>
        <p:nvPicPr>
          <p:cNvPr id="488" name="Google Shape;488;p62" title="image10"/>
          <p:cNvPicPr preferRelativeResize="0"/>
          <p:nvPr/>
        </p:nvPicPr>
        <p:blipFill>
          <a:blip r:embed="rId12">
            <a:alphaModFix/>
          </a:blip>
          <a:stretch>
            <a:fillRect/>
          </a:stretch>
        </p:blipFill>
        <p:spPr>
          <a:xfrm>
            <a:off x="7875617" y="5790281"/>
            <a:ext cx="274325" cy="276842"/>
          </a:xfrm>
          <a:prstGeom prst="rect">
            <a:avLst/>
          </a:prstGeom>
          <a:noFill/>
          <a:ln cap="flat" cmpd="sng" w="9525">
            <a:solidFill>
              <a:srgbClr val="D9D9D9"/>
            </a:solidFill>
            <a:prstDash val="solid"/>
            <a:round/>
            <a:headEnd len="sm" w="sm" type="none"/>
            <a:tailEnd len="sm" w="sm" type="none"/>
          </a:ln>
        </p:spPr>
      </p:pic>
      <p:sp>
        <p:nvSpPr>
          <p:cNvPr id="489" name="Google Shape;489;p62" title="information_textbox"/>
          <p:cNvSpPr txBox="1"/>
          <p:nvPr/>
        </p:nvSpPr>
        <p:spPr>
          <a:xfrm>
            <a:off x="621975" y="6264717"/>
            <a:ext cx="10248600" cy="2142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sz="900">
                <a:latin typeface="Calibri"/>
                <a:ea typeface="Calibri"/>
                <a:cs typeface="Calibri"/>
                <a:sym typeface="Calibri"/>
              </a:rPr>
              <a:t>*  Rank is based on $Invested in last 1 quarter in the Business Model. ▲- Indicates change in Rank from previous quarter.</a:t>
            </a:r>
            <a:endParaRPr sz="9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graphicFrame>
        <p:nvGraphicFramePr>
          <p:cNvPr id="495" name="Google Shape;495;p63" title="Table 1"/>
          <p:cNvGraphicFramePr/>
          <p:nvPr/>
        </p:nvGraphicFramePr>
        <p:xfrm>
          <a:off x="569163" y="1142873"/>
          <a:ext cx="3000000" cy="3000000"/>
        </p:xfrm>
        <a:graphic>
          <a:graphicData uri="http://schemas.openxmlformats.org/drawingml/2006/table">
            <a:tbl>
              <a:tblPr>
                <a:noFill/>
                <a:tableStyleId>{6ACCD615-E411-4916-BF3E-99142BA9E7CD}</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b="1" lang="en-US" sz="2400">
                          <a:solidFill>
                            <a:srgbClr val="08528C"/>
                          </a:solidFill>
                          <a:latin typeface="Calibri"/>
                          <a:ea typeface="Calibri"/>
                          <a:cs typeface="Calibri"/>
                          <a:sym typeface="Calibri"/>
                        </a:rPr>
                        <a:t>Investors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Y</a:t>
                      </a:r>
                      <a:r>
                        <a:rPr lang="en-US" sz="2000">
                          <a:latin typeface="Calibri"/>
                          <a:ea typeface="Calibri"/>
                          <a:cs typeface="Calibri"/>
                          <a:sym typeface="Calibri"/>
                        </a:rPr>
                        <a:t>-o-Y Investors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Y</a:t>
                      </a:r>
                      <a:r>
                        <a:rPr lang="en-US" sz="2000">
                          <a:latin typeface="Calibri"/>
                          <a:ea typeface="Calibri"/>
                          <a:cs typeface="Calibri"/>
                          <a:sym typeface="Calibri"/>
                        </a:rPr>
                        <a:t>-o-Y Global Investors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Most Active Investors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496" name="Google Shape;496;p63"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497" name="Google Shape;497;p63" title="shape3"/>
          <p:cNvSpPr/>
          <p:nvPr/>
        </p:nvSpPr>
        <p:spPr>
          <a:xfrm rot="5400000">
            <a:off x="5351225" y="2173073"/>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4"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Y</a:t>
            </a:r>
            <a:r>
              <a:rPr lang="en-US">
                <a:solidFill>
                  <a:srgbClr val="08528C"/>
                </a:solidFill>
              </a:rPr>
              <a:t>-o-Y</a:t>
            </a:r>
            <a:r>
              <a:rPr lang="en-US">
                <a:solidFill>
                  <a:srgbClr val="08528C"/>
                </a:solidFill>
              </a:rPr>
              <a:t> Investors</a:t>
            </a:r>
            <a:endParaRPr>
              <a:solidFill>
                <a:srgbClr val="08528C"/>
              </a:solidFill>
            </a:endParaRPr>
          </a:p>
        </p:txBody>
      </p:sp>
      <p:sp>
        <p:nvSpPr>
          <p:cNvPr id="503" name="Google Shape;503;p6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504" name="Google Shape;504;p64"/>
          <p:cNvGraphicFramePr/>
          <p:nvPr/>
        </p:nvGraphicFramePr>
        <p:xfrm>
          <a:off x="7258533" y="1230628"/>
          <a:ext cx="3000000" cy="3000000"/>
        </p:xfrm>
        <a:graphic>
          <a:graphicData uri="http://schemas.openxmlformats.org/drawingml/2006/table">
            <a:tbl>
              <a:tblPr>
                <a:noFill/>
                <a:tableStyleId>{816DEE2E-2F8C-4738-B339-D8948E20591F}</a:tableStyleId>
              </a:tblPr>
              <a:tblGrid>
                <a:gridCol w="941400"/>
                <a:gridCol w="1813425"/>
                <a:gridCol w="1799100"/>
              </a:tblGrid>
              <a:tr h="319200">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Institutional Investors in 2024</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23122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Stage</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Investor name</a:t>
                      </a:r>
                      <a:endParaRPr b="1" sz="1200">
                        <a:solidFill>
                          <a:srgbClr val="000000"/>
                        </a:solidFill>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 Investments in 2024</a:t>
                      </a:r>
                      <a:endParaRPr b="1" sz="1200">
                        <a:solidFill>
                          <a:schemeClr val="dk1"/>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CCCCCC"/>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Seed Stage</a:t>
                      </a:r>
                      <a:endParaRPr sz="1200">
                        <a:solidFill>
                          <a:schemeClr val="dk1"/>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Spartan Group</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HashKey Capital</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r>
                        <a:rPr lang="en-US" sz="1000">
                          <a:solidFill>
                            <a:srgbClr val="00B050"/>
                          </a:solidFill>
                          <a:latin typeface="Calibri"/>
                          <a:ea typeface="Calibri"/>
                          <a:cs typeface="Calibri"/>
                          <a:sym typeface="Calibri"/>
                        </a:rPr>
                        <a:t> (▲100%)</a:t>
                      </a:r>
                      <a:endParaRPr sz="1000">
                        <a:solidFill>
                          <a:srgbClr val="00B05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Alliance DAO</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Early Stage</a:t>
                      </a:r>
                      <a:endParaRPr sz="1200">
                        <a:solidFill>
                          <a:schemeClr val="dk1"/>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UOB</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Taisu</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Samsung NEXT</a:t>
                      </a:r>
                      <a:endParaRPr sz="1200">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05" name="Google Shape;505;p64" title="image1"/>
          <p:cNvPicPr preferRelativeResize="0"/>
          <p:nvPr/>
        </p:nvPicPr>
        <p:blipFill>
          <a:blip r:embed="rId3">
            <a:alphaModFix/>
          </a:blip>
          <a:stretch>
            <a:fillRect/>
          </a:stretch>
        </p:blipFill>
        <p:spPr>
          <a:xfrm>
            <a:off x="8290364" y="1958030"/>
            <a:ext cx="234000" cy="234000"/>
          </a:xfrm>
          <a:prstGeom prst="rect">
            <a:avLst/>
          </a:prstGeom>
          <a:noFill/>
          <a:ln cap="flat" cmpd="sng" w="9525">
            <a:solidFill>
              <a:srgbClr val="D9D9D9"/>
            </a:solidFill>
            <a:prstDash val="solid"/>
            <a:round/>
            <a:headEnd len="sm" w="sm" type="none"/>
            <a:tailEnd len="sm" w="sm" type="none"/>
          </a:ln>
        </p:spPr>
      </p:pic>
      <p:pic>
        <p:nvPicPr>
          <p:cNvPr id="506" name="Google Shape;506;p64" title="image2"/>
          <p:cNvPicPr preferRelativeResize="0"/>
          <p:nvPr/>
        </p:nvPicPr>
        <p:blipFill>
          <a:blip r:embed="rId4">
            <a:alphaModFix/>
          </a:blip>
          <a:stretch>
            <a:fillRect/>
          </a:stretch>
        </p:blipFill>
        <p:spPr>
          <a:xfrm>
            <a:off x="8290362" y="2462086"/>
            <a:ext cx="233993" cy="234000"/>
          </a:xfrm>
          <a:prstGeom prst="rect">
            <a:avLst/>
          </a:prstGeom>
          <a:noFill/>
          <a:ln cap="flat" cmpd="sng" w="9525">
            <a:solidFill>
              <a:srgbClr val="D9D9D9"/>
            </a:solidFill>
            <a:prstDash val="solid"/>
            <a:round/>
            <a:headEnd len="sm" w="sm" type="none"/>
            <a:tailEnd len="sm" w="sm" type="none"/>
          </a:ln>
        </p:spPr>
      </p:pic>
      <p:pic>
        <p:nvPicPr>
          <p:cNvPr id="507" name="Google Shape;507;p64" title="image3"/>
          <p:cNvPicPr preferRelativeResize="0"/>
          <p:nvPr/>
        </p:nvPicPr>
        <p:blipFill>
          <a:blip r:embed="rId5">
            <a:alphaModFix/>
          </a:blip>
          <a:stretch>
            <a:fillRect/>
          </a:stretch>
        </p:blipFill>
        <p:spPr>
          <a:xfrm>
            <a:off x="8290355" y="2849761"/>
            <a:ext cx="233993" cy="234000"/>
          </a:xfrm>
          <a:prstGeom prst="rect">
            <a:avLst/>
          </a:prstGeom>
          <a:noFill/>
          <a:ln>
            <a:noFill/>
          </a:ln>
        </p:spPr>
      </p:pic>
      <p:pic>
        <p:nvPicPr>
          <p:cNvPr id="508" name="Google Shape;508;p64" title="image4"/>
          <p:cNvPicPr preferRelativeResize="0"/>
          <p:nvPr/>
        </p:nvPicPr>
        <p:blipFill>
          <a:blip r:embed="rId6">
            <a:alphaModFix/>
          </a:blip>
          <a:stretch>
            <a:fillRect/>
          </a:stretch>
        </p:blipFill>
        <p:spPr>
          <a:xfrm>
            <a:off x="8297787" y="3295622"/>
            <a:ext cx="233993" cy="234000"/>
          </a:xfrm>
          <a:prstGeom prst="rect">
            <a:avLst/>
          </a:prstGeom>
          <a:noFill/>
          <a:ln cap="flat" cmpd="sng" w="9525">
            <a:solidFill>
              <a:srgbClr val="D9D9D9"/>
            </a:solidFill>
            <a:prstDash val="solid"/>
            <a:round/>
            <a:headEnd len="sm" w="sm" type="none"/>
            <a:tailEnd len="sm" w="sm" type="none"/>
          </a:ln>
        </p:spPr>
      </p:pic>
      <p:pic>
        <p:nvPicPr>
          <p:cNvPr id="509" name="Google Shape;509;p64" title="image5"/>
          <p:cNvPicPr preferRelativeResize="0"/>
          <p:nvPr/>
        </p:nvPicPr>
        <p:blipFill>
          <a:blip r:embed="rId7">
            <a:alphaModFix/>
          </a:blip>
          <a:stretch>
            <a:fillRect/>
          </a:stretch>
        </p:blipFill>
        <p:spPr>
          <a:xfrm>
            <a:off x="8290355" y="3741489"/>
            <a:ext cx="233993" cy="234000"/>
          </a:xfrm>
          <a:prstGeom prst="rect">
            <a:avLst/>
          </a:prstGeom>
          <a:noFill/>
          <a:ln cap="flat" cmpd="sng" w="9525">
            <a:solidFill>
              <a:srgbClr val="D9D9D9"/>
            </a:solidFill>
            <a:prstDash val="solid"/>
            <a:round/>
            <a:headEnd len="sm" w="sm" type="none"/>
            <a:tailEnd len="sm" w="sm" type="none"/>
          </a:ln>
        </p:spPr>
      </p:pic>
      <p:pic>
        <p:nvPicPr>
          <p:cNvPr id="510" name="Google Shape;510;p64" title="image6"/>
          <p:cNvPicPr preferRelativeResize="0"/>
          <p:nvPr/>
        </p:nvPicPr>
        <p:blipFill>
          <a:blip r:embed="rId8">
            <a:alphaModFix/>
          </a:blip>
          <a:stretch>
            <a:fillRect/>
          </a:stretch>
        </p:blipFill>
        <p:spPr>
          <a:xfrm>
            <a:off x="8290362" y="4187354"/>
            <a:ext cx="233993" cy="234000"/>
          </a:xfrm>
          <a:prstGeom prst="rect">
            <a:avLst/>
          </a:prstGeom>
          <a:noFill/>
          <a:ln cap="flat" cmpd="sng" w="9525">
            <a:solidFill>
              <a:srgbClr val="D9D9D9"/>
            </a:solidFill>
            <a:prstDash val="solid"/>
            <a:round/>
            <a:headEnd len="sm" w="sm" type="none"/>
            <a:tailEnd len="sm" w="sm" type="none"/>
          </a:ln>
        </p:spPr>
      </p:pic>
      <p:sp>
        <p:nvSpPr>
          <p:cNvPr id="511" name="Google Shape;511;p64"/>
          <p:cNvSpPr txBox="1"/>
          <p:nvPr/>
        </p:nvSpPr>
        <p:spPr>
          <a:xfrm>
            <a:off x="4092728" y="5880850"/>
            <a:ext cx="1338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Existing Investors</a:t>
            </a:r>
            <a:endParaRPr sz="1200">
              <a:latin typeface="Calibri"/>
              <a:ea typeface="Calibri"/>
              <a:cs typeface="Calibri"/>
              <a:sym typeface="Calibri"/>
            </a:endParaRPr>
          </a:p>
        </p:txBody>
      </p:sp>
      <p:sp>
        <p:nvSpPr>
          <p:cNvPr id="512" name="Google Shape;512;p64"/>
          <p:cNvSpPr/>
          <p:nvPr/>
        </p:nvSpPr>
        <p:spPr>
          <a:xfrm>
            <a:off x="3968904" y="6007099"/>
            <a:ext cx="159300" cy="82500"/>
          </a:xfrm>
          <a:prstGeom prst="rect">
            <a:avLst/>
          </a:prstGeom>
          <a:solidFill>
            <a:srgbClr val="002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sp>
        <p:nvSpPr>
          <p:cNvPr id="513" name="Google Shape;513;p64"/>
          <p:cNvSpPr txBox="1"/>
          <p:nvPr/>
        </p:nvSpPr>
        <p:spPr>
          <a:xfrm>
            <a:off x="2059171" y="5880850"/>
            <a:ext cx="14619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First-time Investors</a:t>
            </a:r>
            <a:endParaRPr sz="1200">
              <a:latin typeface="Calibri"/>
              <a:ea typeface="Calibri"/>
              <a:cs typeface="Calibri"/>
              <a:sym typeface="Calibri"/>
            </a:endParaRPr>
          </a:p>
        </p:txBody>
      </p:sp>
      <p:sp>
        <p:nvSpPr>
          <p:cNvPr id="514" name="Google Shape;514;p64"/>
          <p:cNvSpPr/>
          <p:nvPr/>
        </p:nvSpPr>
        <p:spPr>
          <a:xfrm>
            <a:off x="1935350" y="6007099"/>
            <a:ext cx="159300" cy="82500"/>
          </a:xfrm>
          <a:prstGeom prst="rect">
            <a:avLst/>
          </a:prstGeom>
          <a:solidFill>
            <a:srgbClr val="005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graphicFrame>
        <p:nvGraphicFramePr>
          <p:cNvPr id="515" name="Google Shape;515;p64" title="heading"/>
          <p:cNvGraphicFramePr/>
          <p:nvPr/>
        </p:nvGraphicFramePr>
        <p:xfrm>
          <a:off x="612808" y="1245755"/>
          <a:ext cx="3000000" cy="3000000"/>
        </p:xfrm>
        <a:graphic>
          <a:graphicData uri="http://schemas.openxmlformats.org/drawingml/2006/table">
            <a:tbl>
              <a:tblPr>
                <a:noFill/>
                <a:tableStyleId>{816DEE2E-2F8C-4738-B339-D8948E20591F}</a:tableStyleId>
              </a:tblPr>
              <a:tblGrid>
                <a:gridCol w="1401325"/>
                <a:gridCol w="2812675"/>
                <a:gridCol w="1797425"/>
              </a:tblGrid>
              <a:tr h="304075">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Y-o-Y  # of unique Institutional Investors in Blockchain Technology - SEA</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bl>
          </a:graphicData>
        </a:graphic>
      </p:graphicFrame>
      <p:sp>
        <p:nvSpPr>
          <p:cNvPr id="516" name="Google Shape;516;p64" title="Appendix"/>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First-time investors and Existing Investors are calculated from the available Equity Funding Rounds on Tracxn Platform. 1.The numbers in bracket correspond to the change from 2023.</a:t>
            </a:r>
            <a:endParaRPr>
              <a:latin typeface="Calibri"/>
              <a:ea typeface="Calibri"/>
              <a:cs typeface="Calibri"/>
              <a:sym typeface="Calibri"/>
            </a:endParaRPr>
          </a:p>
        </p:txBody>
      </p:sp>
      <p:cxnSp>
        <p:nvCxnSpPr>
          <p:cNvPr id="517" name="Google Shape;517;p64" title="line2"/>
          <p:cNvCxnSpPr/>
          <p:nvPr/>
        </p:nvCxnSpPr>
        <p:spPr>
          <a:xfrm>
            <a:off x="2377000" y="5792250"/>
            <a:ext cx="3169800" cy="4200"/>
          </a:xfrm>
          <a:prstGeom prst="straightConnector1">
            <a:avLst/>
          </a:prstGeom>
          <a:noFill/>
          <a:ln cap="flat" cmpd="sng" w="9525">
            <a:solidFill>
              <a:srgbClr val="000000"/>
            </a:solidFill>
            <a:prstDash val="solid"/>
            <a:round/>
            <a:headEnd len="med" w="med" type="stealth"/>
            <a:tailEnd len="med" w="med" type="stealth"/>
          </a:ln>
        </p:spPr>
      </p:cxnSp>
      <p:sp>
        <p:nvSpPr>
          <p:cNvPr id="518" name="Google Shape;518;p64" title="CAGR5yrs"/>
          <p:cNvSpPr/>
          <p:nvPr/>
        </p:nvSpPr>
        <p:spPr>
          <a:xfrm>
            <a:off x="2649025" y="5454825"/>
            <a:ext cx="2943000" cy="3042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000000"/>
              </a:buClr>
              <a:buSzPts val="1400"/>
              <a:buFont typeface="Cambria"/>
              <a:buNone/>
            </a:pPr>
            <a:r>
              <a:rPr lang="en-US" sz="1000">
                <a:latin typeface="Calibri"/>
                <a:ea typeface="Calibri"/>
                <a:cs typeface="Calibri"/>
                <a:sym typeface="Calibri"/>
              </a:rPr>
              <a:t># First Time Investors (4Y) CAGR = </a:t>
            </a:r>
            <a:r>
              <a:rPr b="1" lang="en-US">
                <a:solidFill>
                  <a:srgbClr val="00B050"/>
                </a:solidFill>
                <a:latin typeface="Calibri"/>
                <a:ea typeface="Calibri"/>
                <a:cs typeface="Calibri"/>
                <a:sym typeface="Calibri"/>
              </a:rPr>
              <a:t> +7%</a:t>
            </a:r>
            <a:endParaRPr b="1">
              <a:solidFill>
                <a:srgbClr val="00B050"/>
              </a:solidFill>
              <a:latin typeface="Calibri"/>
              <a:ea typeface="Calibri"/>
              <a:cs typeface="Calibri"/>
              <a:sym typeface="Calibri"/>
            </a:endParaRPr>
          </a:p>
        </p:txBody>
      </p:sp>
      <p:cxnSp>
        <p:nvCxnSpPr>
          <p:cNvPr id="519" name="Google Shape;519;p64" title="line1"/>
          <p:cNvCxnSpPr/>
          <p:nvPr/>
        </p:nvCxnSpPr>
        <p:spPr>
          <a:xfrm flipH="1" rot="10800000">
            <a:off x="3307000" y="5411200"/>
            <a:ext cx="2344200" cy="18000"/>
          </a:xfrm>
          <a:prstGeom prst="straightConnector1">
            <a:avLst/>
          </a:prstGeom>
          <a:noFill/>
          <a:ln cap="flat" cmpd="sng" w="9525">
            <a:solidFill>
              <a:srgbClr val="000000"/>
            </a:solidFill>
            <a:prstDash val="solid"/>
            <a:round/>
            <a:headEnd len="med" w="med" type="stealth"/>
            <a:tailEnd len="med" w="med" type="stealth"/>
          </a:ln>
        </p:spPr>
      </p:cxnSp>
      <p:sp>
        <p:nvSpPr>
          <p:cNvPr id="520" name="Google Shape;520;p64" title="CAGR3yrs"/>
          <p:cNvSpPr/>
          <p:nvPr/>
        </p:nvSpPr>
        <p:spPr>
          <a:xfrm>
            <a:off x="3447225" y="5079125"/>
            <a:ext cx="2344200" cy="2340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400"/>
              <a:buFont typeface="Cambria"/>
              <a:buNone/>
            </a:pPr>
            <a:r>
              <a:rPr lang="en-US" sz="1000">
                <a:latin typeface="Calibri"/>
                <a:ea typeface="Calibri"/>
                <a:cs typeface="Calibri"/>
                <a:sym typeface="Calibri"/>
              </a:rPr>
              <a:t># First Time Investors (2Y) CAGR = </a:t>
            </a:r>
            <a:r>
              <a:rPr b="1" lang="en-US">
                <a:solidFill>
                  <a:srgbClr val="FF0000"/>
                </a:solidFill>
                <a:latin typeface="Calibri"/>
                <a:ea typeface="Calibri"/>
                <a:cs typeface="Calibri"/>
                <a:sym typeface="Calibri"/>
              </a:rPr>
              <a:t> -45%</a:t>
            </a:r>
            <a:endParaRPr b="1">
              <a:solidFill>
                <a:srgbClr val="FF0000"/>
              </a:solidFill>
              <a:latin typeface="Calibri"/>
              <a:ea typeface="Calibri"/>
              <a:cs typeface="Calibri"/>
              <a:sym typeface="Calibri"/>
            </a:endParaRPr>
          </a:p>
        </p:txBody>
      </p:sp>
      <p:pic>
        <p:nvPicPr>
          <p:cNvPr id="521" name="Google Shape;521;p64" title="Chart"/>
          <p:cNvPicPr preferRelativeResize="0"/>
          <p:nvPr/>
        </p:nvPicPr>
        <p:blipFill>
          <a:blip r:embed="rId9">
            <a:alphaModFix/>
          </a:blip>
          <a:stretch>
            <a:fillRect/>
          </a:stretch>
        </p:blipFill>
        <p:spPr>
          <a:xfrm>
            <a:off x="484632" y="1170432"/>
            <a:ext cx="6400799" cy="40873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65" title="Title"/>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Y-o-Y</a:t>
            </a:r>
            <a:r>
              <a:rPr b="1" lang="en-US" sz="4000">
                <a:solidFill>
                  <a:srgbClr val="08528C"/>
                </a:solidFill>
                <a:latin typeface="Calibri"/>
                <a:ea typeface="Calibri"/>
                <a:cs typeface="Calibri"/>
                <a:sym typeface="Calibri"/>
              </a:rPr>
              <a:t> International Investors</a:t>
            </a:r>
            <a:endParaRPr b="1" sz="4000">
              <a:solidFill>
                <a:srgbClr val="08528C"/>
              </a:solidFill>
              <a:latin typeface="Calibri"/>
              <a:ea typeface="Calibri"/>
              <a:cs typeface="Calibri"/>
              <a:sym typeface="Calibri"/>
            </a:endParaRPr>
          </a:p>
        </p:txBody>
      </p:sp>
      <p:sp>
        <p:nvSpPr>
          <p:cNvPr id="527" name="Google Shape;527;p65"/>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528" name="Google Shape;528;p65"/>
          <p:cNvGraphicFramePr/>
          <p:nvPr/>
        </p:nvGraphicFramePr>
        <p:xfrm>
          <a:off x="7046983" y="1230628"/>
          <a:ext cx="3000000" cy="3000000"/>
        </p:xfrm>
        <a:graphic>
          <a:graphicData uri="http://schemas.openxmlformats.org/drawingml/2006/table">
            <a:tbl>
              <a:tblPr>
                <a:noFill/>
                <a:tableStyleId>{816DEE2E-2F8C-4738-B339-D8948E20591F}</a:tableStyleId>
              </a:tblPr>
              <a:tblGrid>
                <a:gridCol w="830675"/>
                <a:gridCol w="2263600"/>
                <a:gridCol w="1837575"/>
              </a:tblGrid>
              <a:tr h="319200">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International Institutional Investors in 2024</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23122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Stage</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Investor name</a:t>
                      </a:r>
                      <a:endParaRPr b="1" sz="1200">
                        <a:solidFill>
                          <a:srgbClr val="000000"/>
                        </a:solidFill>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b="1" lang="en-US" sz="1200">
                          <a:latin typeface="Calibri"/>
                          <a:ea typeface="Calibri"/>
                          <a:cs typeface="Calibri"/>
                          <a:sym typeface="Calibri"/>
                        </a:rPr>
                        <a:t># Investments in 2024</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rgbClr val="000000"/>
                          </a:solidFill>
                          <a:latin typeface="Calibri"/>
                          <a:ea typeface="Calibri"/>
                          <a:cs typeface="Calibri"/>
                          <a:sym typeface="Calibri"/>
                        </a:rPr>
                        <a:t>Seed Stage</a:t>
                      </a:r>
                      <a:endParaRPr sz="1200">
                        <a:solidFill>
                          <a:srgbClr val="000000"/>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Spartan Group</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HashKey Capital</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r>
                        <a:rPr lang="en-US" sz="1000">
                          <a:solidFill>
                            <a:srgbClr val="00B050"/>
                          </a:solidFill>
                          <a:latin typeface="Calibri"/>
                          <a:ea typeface="Calibri"/>
                          <a:cs typeface="Calibri"/>
                          <a:sym typeface="Calibri"/>
                        </a:rPr>
                        <a:t> (▲100%)</a:t>
                      </a:r>
                      <a:endParaRPr sz="1000">
                        <a:solidFill>
                          <a:srgbClr val="00B05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Alliance DAO</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rowSpan="3">
                  <a:txBody>
                    <a:bodyPr/>
                    <a:lstStyle/>
                    <a:p>
                      <a:pPr indent="0" lvl="0" marL="0" rtl="0" algn="l">
                        <a:spcBef>
                          <a:spcPts val="0"/>
                        </a:spcBef>
                        <a:spcAft>
                          <a:spcPts val="0"/>
                        </a:spcAft>
                        <a:buNone/>
                      </a:pPr>
                      <a:r>
                        <a:rPr lang="en-US" sz="1200">
                          <a:solidFill>
                            <a:srgbClr val="000000"/>
                          </a:solidFill>
                          <a:latin typeface="Calibri"/>
                          <a:ea typeface="Calibri"/>
                          <a:cs typeface="Calibri"/>
                          <a:sym typeface="Calibri"/>
                        </a:rPr>
                        <a:t>Early Stage</a:t>
                      </a:r>
                      <a:endParaRPr sz="1200">
                        <a:solidFill>
                          <a:srgbClr val="000000"/>
                        </a:solidFill>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UOB</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Taisu</a:t>
                      </a:r>
                      <a:endParaRPr sz="1200">
                        <a:solidFill>
                          <a:srgbClr val="000000"/>
                        </a:solidFill>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47175">
                <a:tc vMerge="1"/>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Samsung NEXT</a:t>
                      </a:r>
                      <a:endParaRPr sz="1200">
                        <a:latin typeface="Calibri"/>
                        <a:ea typeface="Calibri"/>
                        <a:cs typeface="Calibri"/>
                        <a:sym typeface="Calibri"/>
                      </a:endParaRPr>
                    </a:p>
                  </a:txBody>
                  <a:tcPr marT="9525" marB="0" marR="9525" marL="46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r>
                        <a:rPr lang="en-US" sz="1000">
                          <a:solidFill>
                            <a:srgbClr val="7F7F7F"/>
                          </a:solidFill>
                          <a:latin typeface="Calibri"/>
                          <a:ea typeface="Calibri"/>
                          <a:cs typeface="Calibri"/>
                          <a:sym typeface="Calibri"/>
                        </a:rPr>
                        <a:t> ( -- )</a:t>
                      </a:r>
                      <a:endParaRPr sz="1000">
                        <a:solidFill>
                          <a:srgbClr val="7F7F7F"/>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29" name="Google Shape;529;p65" title="image1"/>
          <p:cNvPicPr preferRelativeResize="0"/>
          <p:nvPr/>
        </p:nvPicPr>
        <p:blipFill>
          <a:blip r:embed="rId3">
            <a:alphaModFix/>
          </a:blip>
          <a:stretch>
            <a:fillRect/>
          </a:stretch>
        </p:blipFill>
        <p:spPr>
          <a:xfrm>
            <a:off x="8061764" y="1958030"/>
            <a:ext cx="234000" cy="234000"/>
          </a:xfrm>
          <a:prstGeom prst="rect">
            <a:avLst/>
          </a:prstGeom>
          <a:noFill/>
          <a:ln cap="flat" cmpd="sng" w="9525">
            <a:solidFill>
              <a:srgbClr val="D9D9D9"/>
            </a:solidFill>
            <a:prstDash val="solid"/>
            <a:round/>
            <a:headEnd len="sm" w="sm" type="none"/>
            <a:tailEnd len="sm" w="sm" type="none"/>
          </a:ln>
        </p:spPr>
      </p:pic>
      <p:pic>
        <p:nvPicPr>
          <p:cNvPr id="530" name="Google Shape;530;p65" title="image2"/>
          <p:cNvPicPr preferRelativeResize="0"/>
          <p:nvPr/>
        </p:nvPicPr>
        <p:blipFill>
          <a:blip r:embed="rId4">
            <a:alphaModFix/>
          </a:blip>
          <a:stretch>
            <a:fillRect/>
          </a:stretch>
        </p:blipFill>
        <p:spPr>
          <a:xfrm>
            <a:off x="8061762" y="2462086"/>
            <a:ext cx="233993" cy="234000"/>
          </a:xfrm>
          <a:prstGeom prst="rect">
            <a:avLst/>
          </a:prstGeom>
          <a:noFill/>
          <a:ln cap="flat" cmpd="sng" w="9525">
            <a:solidFill>
              <a:srgbClr val="D9D9D9"/>
            </a:solidFill>
            <a:prstDash val="solid"/>
            <a:round/>
            <a:headEnd len="sm" w="sm" type="none"/>
            <a:tailEnd len="sm" w="sm" type="none"/>
          </a:ln>
        </p:spPr>
      </p:pic>
      <p:pic>
        <p:nvPicPr>
          <p:cNvPr id="531" name="Google Shape;531;p65" title="image3"/>
          <p:cNvPicPr preferRelativeResize="0"/>
          <p:nvPr/>
        </p:nvPicPr>
        <p:blipFill>
          <a:blip r:embed="rId5">
            <a:alphaModFix/>
          </a:blip>
          <a:stretch>
            <a:fillRect/>
          </a:stretch>
        </p:blipFill>
        <p:spPr>
          <a:xfrm>
            <a:off x="8061755" y="2849761"/>
            <a:ext cx="233993" cy="234000"/>
          </a:xfrm>
          <a:prstGeom prst="rect">
            <a:avLst/>
          </a:prstGeom>
          <a:noFill/>
          <a:ln>
            <a:noFill/>
          </a:ln>
        </p:spPr>
      </p:pic>
      <p:pic>
        <p:nvPicPr>
          <p:cNvPr id="532" name="Google Shape;532;p65" title="image4"/>
          <p:cNvPicPr preferRelativeResize="0"/>
          <p:nvPr/>
        </p:nvPicPr>
        <p:blipFill>
          <a:blip r:embed="rId6">
            <a:alphaModFix/>
          </a:blip>
          <a:stretch>
            <a:fillRect/>
          </a:stretch>
        </p:blipFill>
        <p:spPr>
          <a:xfrm>
            <a:off x="8069187" y="3295622"/>
            <a:ext cx="233993" cy="234000"/>
          </a:xfrm>
          <a:prstGeom prst="rect">
            <a:avLst/>
          </a:prstGeom>
          <a:noFill/>
          <a:ln cap="flat" cmpd="sng" w="9525">
            <a:solidFill>
              <a:srgbClr val="D9D9D9"/>
            </a:solidFill>
            <a:prstDash val="solid"/>
            <a:round/>
            <a:headEnd len="sm" w="sm" type="none"/>
            <a:tailEnd len="sm" w="sm" type="none"/>
          </a:ln>
        </p:spPr>
      </p:pic>
      <p:pic>
        <p:nvPicPr>
          <p:cNvPr id="533" name="Google Shape;533;p65" title="image5"/>
          <p:cNvPicPr preferRelativeResize="0"/>
          <p:nvPr/>
        </p:nvPicPr>
        <p:blipFill>
          <a:blip r:embed="rId7">
            <a:alphaModFix/>
          </a:blip>
          <a:stretch>
            <a:fillRect/>
          </a:stretch>
        </p:blipFill>
        <p:spPr>
          <a:xfrm>
            <a:off x="8061755" y="3741489"/>
            <a:ext cx="233993" cy="234000"/>
          </a:xfrm>
          <a:prstGeom prst="rect">
            <a:avLst/>
          </a:prstGeom>
          <a:noFill/>
          <a:ln cap="flat" cmpd="sng" w="9525">
            <a:solidFill>
              <a:srgbClr val="D9D9D9"/>
            </a:solidFill>
            <a:prstDash val="solid"/>
            <a:round/>
            <a:headEnd len="sm" w="sm" type="none"/>
            <a:tailEnd len="sm" w="sm" type="none"/>
          </a:ln>
        </p:spPr>
      </p:pic>
      <p:pic>
        <p:nvPicPr>
          <p:cNvPr id="534" name="Google Shape;534;p65" title="image6"/>
          <p:cNvPicPr preferRelativeResize="0"/>
          <p:nvPr/>
        </p:nvPicPr>
        <p:blipFill>
          <a:blip r:embed="rId8">
            <a:alphaModFix/>
          </a:blip>
          <a:stretch>
            <a:fillRect/>
          </a:stretch>
        </p:blipFill>
        <p:spPr>
          <a:xfrm>
            <a:off x="8061762" y="4187354"/>
            <a:ext cx="233993" cy="234000"/>
          </a:xfrm>
          <a:prstGeom prst="rect">
            <a:avLst/>
          </a:prstGeom>
          <a:noFill/>
          <a:ln cap="flat" cmpd="sng" w="9525">
            <a:solidFill>
              <a:srgbClr val="D9D9D9"/>
            </a:solidFill>
            <a:prstDash val="solid"/>
            <a:round/>
            <a:headEnd len="sm" w="sm" type="none"/>
            <a:tailEnd len="sm" w="sm" type="none"/>
          </a:ln>
        </p:spPr>
      </p:pic>
      <p:sp>
        <p:nvSpPr>
          <p:cNvPr id="535" name="Google Shape;535;p65"/>
          <p:cNvSpPr txBox="1"/>
          <p:nvPr/>
        </p:nvSpPr>
        <p:spPr>
          <a:xfrm>
            <a:off x="2973577" y="5880850"/>
            <a:ext cx="19665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International Investors</a:t>
            </a:r>
            <a:endParaRPr sz="1200">
              <a:latin typeface="Calibri"/>
              <a:ea typeface="Calibri"/>
              <a:cs typeface="Calibri"/>
              <a:sym typeface="Calibri"/>
            </a:endParaRPr>
          </a:p>
        </p:txBody>
      </p:sp>
      <p:sp>
        <p:nvSpPr>
          <p:cNvPr id="536" name="Google Shape;536;p65"/>
          <p:cNvSpPr/>
          <p:nvPr/>
        </p:nvSpPr>
        <p:spPr>
          <a:xfrm>
            <a:off x="2849750" y="6007099"/>
            <a:ext cx="159300" cy="82500"/>
          </a:xfrm>
          <a:prstGeom prst="rect">
            <a:avLst/>
          </a:prstGeom>
          <a:solidFill>
            <a:srgbClr val="005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graphicFrame>
        <p:nvGraphicFramePr>
          <p:cNvPr id="537" name="Google Shape;537;p65" title="heading"/>
          <p:cNvGraphicFramePr/>
          <p:nvPr/>
        </p:nvGraphicFramePr>
        <p:xfrm>
          <a:off x="612808" y="1245755"/>
          <a:ext cx="3000000" cy="3000000"/>
        </p:xfrm>
        <a:graphic>
          <a:graphicData uri="http://schemas.openxmlformats.org/drawingml/2006/table">
            <a:tbl>
              <a:tblPr>
                <a:noFill/>
                <a:tableStyleId>{816DEE2E-2F8C-4738-B339-D8948E20591F}</a:tableStyleId>
              </a:tblPr>
              <a:tblGrid>
                <a:gridCol w="1401325"/>
                <a:gridCol w="2812675"/>
                <a:gridCol w="1797425"/>
              </a:tblGrid>
              <a:tr h="304075">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Y-o-Y  # of unique Institutional Investors in Blockchain Technology - SEA</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bl>
          </a:graphicData>
        </a:graphic>
      </p:graphicFrame>
      <p:sp>
        <p:nvSpPr>
          <p:cNvPr id="538" name="Google Shape;538;p65" title="Appendix"/>
          <p:cNvSpPr txBox="1"/>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 International Investors are the investors who are based outside of the Geo mentioned in the report. 1.The numbers in bracket correspond to the change from 2023.</a:t>
            </a:r>
            <a:endParaRPr sz="900">
              <a:latin typeface="Calibri"/>
              <a:ea typeface="Calibri"/>
              <a:cs typeface="Calibri"/>
              <a:sym typeface="Calibri"/>
            </a:endParaRPr>
          </a:p>
        </p:txBody>
      </p:sp>
      <p:pic>
        <p:nvPicPr>
          <p:cNvPr id="539" name="Google Shape;539;p65" title="Chart"/>
          <p:cNvPicPr preferRelativeResize="0"/>
          <p:nvPr/>
        </p:nvPicPr>
        <p:blipFill>
          <a:blip r:embed="rId9">
            <a:alphaModFix/>
          </a:blip>
          <a:stretch>
            <a:fillRect/>
          </a:stretch>
        </p:blipFill>
        <p:spPr>
          <a:xfrm>
            <a:off x="408425" y="1628950"/>
            <a:ext cx="6415589" cy="46255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66"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a:t>
            </a:r>
            <a:r>
              <a:rPr lang="en-US">
                <a:solidFill>
                  <a:srgbClr val="08528C"/>
                </a:solidFill>
              </a:rPr>
              <a:t>Accelerators &amp; Incubators</a:t>
            </a:r>
            <a:endParaRPr>
              <a:solidFill>
                <a:srgbClr val="08528C"/>
              </a:solidFill>
            </a:endParaRPr>
          </a:p>
        </p:txBody>
      </p:sp>
      <p:sp>
        <p:nvSpPr>
          <p:cNvPr id="545" name="Google Shape;545;p66"/>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546" name="Google Shape;546;p66" title="image1"/>
          <p:cNvPicPr preferRelativeResize="0"/>
          <p:nvPr/>
        </p:nvPicPr>
        <p:blipFill>
          <a:blip r:embed="rId3">
            <a:alphaModFix/>
          </a:blip>
          <a:stretch>
            <a:fillRect/>
          </a:stretch>
        </p:blipFill>
        <p:spPr>
          <a:xfrm>
            <a:off x="1115223" y="1682988"/>
            <a:ext cx="216000" cy="216000"/>
          </a:xfrm>
          <a:prstGeom prst="rect">
            <a:avLst/>
          </a:prstGeom>
          <a:noFill/>
          <a:ln cap="flat" cmpd="sng" w="9525">
            <a:solidFill>
              <a:srgbClr val="D9D9D9"/>
            </a:solidFill>
            <a:prstDash val="solid"/>
            <a:round/>
            <a:headEnd len="sm" w="sm" type="none"/>
            <a:tailEnd len="sm" w="sm" type="none"/>
          </a:ln>
        </p:spPr>
      </p:pic>
      <p:pic>
        <p:nvPicPr>
          <p:cNvPr id="547" name="Google Shape;547;p66" title="image2"/>
          <p:cNvPicPr preferRelativeResize="0"/>
          <p:nvPr/>
        </p:nvPicPr>
        <p:blipFill>
          <a:blip r:embed="rId4">
            <a:alphaModFix/>
          </a:blip>
          <a:stretch>
            <a:fillRect/>
          </a:stretch>
        </p:blipFill>
        <p:spPr>
          <a:xfrm>
            <a:off x="1115223" y="2138983"/>
            <a:ext cx="216000" cy="216000"/>
          </a:xfrm>
          <a:prstGeom prst="rect">
            <a:avLst/>
          </a:prstGeom>
          <a:noFill/>
          <a:ln cap="flat" cmpd="sng" w="9525">
            <a:solidFill>
              <a:srgbClr val="D9D9D9"/>
            </a:solidFill>
            <a:prstDash val="solid"/>
            <a:round/>
            <a:headEnd len="sm" w="sm" type="none"/>
            <a:tailEnd len="sm" w="sm" type="none"/>
          </a:ln>
        </p:spPr>
      </p:pic>
      <p:graphicFrame>
        <p:nvGraphicFramePr>
          <p:cNvPr id="548" name="Google Shape;548;p66"/>
          <p:cNvGraphicFramePr/>
          <p:nvPr/>
        </p:nvGraphicFramePr>
        <p:xfrm>
          <a:off x="613183" y="1094151"/>
          <a:ext cx="3000000" cy="3000000"/>
        </p:xfrm>
        <a:graphic>
          <a:graphicData uri="http://schemas.openxmlformats.org/drawingml/2006/table">
            <a:tbl>
              <a:tblPr>
                <a:noFill/>
                <a:tableStyleId>{A6F51BB1-AA66-42AD-B995-B53057032932}</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- 2024</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Spartan Group</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Singapore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161</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Particle Network ($23.8M), Morph ($20.3M), METACENE ($15.0M)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Alliance DAO</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Bitlayer ($25.0M), Hata ($4.2M), Qiro ($1.2M)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Foresight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China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Polyhedra Network ($45.0M), Morph ($20.3M), DappOS ($15.3M)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Skyland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Japan</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StakeStone ($22.0M), REVOX ($7.0M), Cycle Network</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Binance Labs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Malta</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116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Particle Network ($23.8M), StakeStone ($22.0M), UXUY Protocol ($10.2M)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LongHash</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Singapore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Polyhedra Network ($45.0M), Particle Network ($23.8M), Ordzaar ($2.0M)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Jsquare</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Singapore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Oasys ($20.0M), Chainbase ($15.0M), Mint Blockchain ($5.0M)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Plug and Play Tech Center</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1591</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Hata ($4.2M), BuildBear</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Antler</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Vietnam</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1049</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PEXX ($4.5M), Flaex</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Blockchain Founders Fund</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Singapore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133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Beoble ($9.0M), Layer Edge</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49" name="Google Shape;549;p66" title="image3"/>
          <p:cNvPicPr preferRelativeResize="0"/>
          <p:nvPr/>
        </p:nvPicPr>
        <p:blipFill>
          <a:blip r:embed="rId5">
            <a:alphaModFix/>
          </a:blip>
          <a:stretch>
            <a:fillRect/>
          </a:stretch>
        </p:blipFill>
        <p:spPr>
          <a:xfrm>
            <a:off x="1116703" y="2594978"/>
            <a:ext cx="216000" cy="216000"/>
          </a:xfrm>
          <a:prstGeom prst="rect">
            <a:avLst/>
          </a:prstGeom>
          <a:noFill/>
          <a:ln cap="flat" cmpd="sng" w="9525">
            <a:solidFill>
              <a:srgbClr val="D9D9D9"/>
            </a:solidFill>
            <a:prstDash val="solid"/>
            <a:round/>
            <a:headEnd len="sm" w="sm" type="none"/>
            <a:tailEnd len="sm" w="sm" type="none"/>
          </a:ln>
        </p:spPr>
      </p:pic>
      <p:pic>
        <p:nvPicPr>
          <p:cNvPr id="550" name="Google Shape;550;p66" title="image4"/>
          <p:cNvPicPr preferRelativeResize="0"/>
          <p:nvPr/>
        </p:nvPicPr>
        <p:blipFill>
          <a:blip r:embed="rId6">
            <a:alphaModFix/>
          </a:blip>
          <a:stretch>
            <a:fillRect/>
          </a:stretch>
        </p:blipFill>
        <p:spPr>
          <a:xfrm>
            <a:off x="1115223" y="3050973"/>
            <a:ext cx="216000" cy="216000"/>
          </a:xfrm>
          <a:prstGeom prst="rect">
            <a:avLst/>
          </a:prstGeom>
          <a:noFill/>
          <a:ln cap="flat" cmpd="sng" w="9525">
            <a:solidFill>
              <a:srgbClr val="D9D9D9"/>
            </a:solidFill>
            <a:prstDash val="solid"/>
            <a:round/>
            <a:headEnd len="sm" w="sm" type="none"/>
            <a:tailEnd len="sm" w="sm" type="none"/>
          </a:ln>
        </p:spPr>
      </p:pic>
      <p:pic>
        <p:nvPicPr>
          <p:cNvPr id="551" name="Google Shape;551;p66" title="image5"/>
          <p:cNvPicPr preferRelativeResize="0"/>
          <p:nvPr/>
        </p:nvPicPr>
        <p:blipFill>
          <a:blip r:embed="rId7">
            <a:alphaModFix/>
          </a:blip>
          <a:stretch>
            <a:fillRect/>
          </a:stretch>
        </p:blipFill>
        <p:spPr>
          <a:xfrm>
            <a:off x="1117371" y="3506968"/>
            <a:ext cx="216000" cy="216000"/>
          </a:xfrm>
          <a:prstGeom prst="rect">
            <a:avLst/>
          </a:prstGeom>
          <a:noFill/>
          <a:ln cap="flat" cmpd="sng" w="9525">
            <a:solidFill>
              <a:srgbClr val="D9D9D9"/>
            </a:solidFill>
            <a:prstDash val="solid"/>
            <a:round/>
            <a:headEnd len="sm" w="sm" type="none"/>
            <a:tailEnd len="sm" w="sm" type="none"/>
          </a:ln>
        </p:spPr>
      </p:pic>
      <p:pic>
        <p:nvPicPr>
          <p:cNvPr id="552" name="Google Shape;552;p66" title="image6"/>
          <p:cNvPicPr preferRelativeResize="0"/>
          <p:nvPr/>
        </p:nvPicPr>
        <p:blipFill>
          <a:blip r:embed="rId8">
            <a:alphaModFix/>
          </a:blip>
          <a:stretch>
            <a:fillRect/>
          </a:stretch>
        </p:blipFill>
        <p:spPr>
          <a:xfrm>
            <a:off x="1115223" y="3962963"/>
            <a:ext cx="216000" cy="216000"/>
          </a:xfrm>
          <a:prstGeom prst="rect">
            <a:avLst/>
          </a:prstGeom>
          <a:noFill/>
          <a:ln cap="flat" cmpd="sng" w="9525">
            <a:solidFill>
              <a:srgbClr val="D9D9D9"/>
            </a:solidFill>
            <a:prstDash val="solid"/>
            <a:round/>
            <a:headEnd len="sm" w="sm" type="none"/>
            <a:tailEnd len="sm" w="sm" type="none"/>
          </a:ln>
        </p:spPr>
      </p:pic>
      <p:pic>
        <p:nvPicPr>
          <p:cNvPr id="553" name="Google Shape;553;p66" title="image7"/>
          <p:cNvPicPr preferRelativeResize="0"/>
          <p:nvPr/>
        </p:nvPicPr>
        <p:blipFill>
          <a:blip r:embed="rId9">
            <a:alphaModFix/>
          </a:blip>
          <a:stretch>
            <a:fillRect/>
          </a:stretch>
        </p:blipFill>
        <p:spPr>
          <a:xfrm>
            <a:off x="1115223" y="4418957"/>
            <a:ext cx="216000" cy="216000"/>
          </a:xfrm>
          <a:prstGeom prst="rect">
            <a:avLst/>
          </a:prstGeom>
          <a:noFill/>
          <a:ln cap="flat" cmpd="sng" w="9525">
            <a:solidFill>
              <a:srgbClr val="D9D9D9"/>
            </a:solidFill>
            <a:prstDash val="solid"/>
            <a:round/>
            <a:headEnd len="sm" w="sm" type="none"/>
            <a:tailEnd len="sm" w="sm" type="none"/>
          </a:ln>
        </p:spPr>
      </p:pic>
      <p:pic>
        <p:nvPicPr>
          <p:cNvPr id="554" name="Google Shape;554;p66" title="image8"/>
          <p:cNvPicPr preferRelativeResize="0"/>
          <p:nvPr/>
        </p:nvPicPr>
        <p:blipFill>
          <a:blip r:embed="rId10">
            <a:alphaModFix/>
          </a:blip>
          <a:stretch>
            <a:fillRect/>
          </a:stretch>
        </p:blipFill>
        <p:spPr>
          <a:xfrm>
            <a:off x="1114848" y="4874952"/>
            <a:ext cx="216000" cy="216000"/>
          </a:xfrm>
          <a:prstGeom prst="rect">
            <a:avLst/>
          </a:prstGeom>
          <a:noFill/>
          <a:ln cap="flat" cmpd="sng" w="9525">
            <a:solidFill>
              <a:srgbClr val="D9D9D9"/>
            </a:solidFill>
            <a:prstDash val="solid"/>
            <a:round/>
            <a:headEnd len="sm" w="sm" type="none"/>
            <a:tailEnd len="sm" w="sm" type="none"/>
          </a:ln>
        </p:spPr>
      </p:pic>
      <p:pic>
        <p:nvPicPr>
          <p:cNvPr id="555" name="Google Shape;555;p66" title="image9"/>
          <p:cNvPicPr preferRelativeResize="0"/>
          <p:nvPr/>
        </p:nvPicPr>
        <p:blipFill>
          <a:blip r:embed="rId11">
            <a:alphaModFix/>
          </a:blip>
          <a:stretch>
            <a:fillRect/>
          </a:stretch>
        </p:blipFill>
        <p:spPr>
          <a:xfrm>
            <a:off x="1115223" y="5330942"/>
            <a:ext cx="216000" cy="216000"/>
          </a:xfrm>
          <a:prstGeom prst="rect">
            <a:avLst/>
          </a:prstGeom>
          <a:noFill/>
          <a:ln cap="flat" cmpd="sng" w="9525">
            <a:solidFill>
              <a:srgbClr val="D9D9D9"/>
            </a:solidFill>
            <a:prstDash val="solid"/>
            <a:round/>
            <a:headEnd len="sm" w="sm" type="none"/>
            <a:tailEnd len="sm" w="sm" type="none"/>
          </a:ln>
        </p:spPr>
      </p:pic>
      <p:pic>
        <p:nvPicPr>
          <p:cNvPr id="556" name="Google Shape;556;p66" title="image10"/>
          <p:cNvPicPr preferRelativeResize="0"/>
          <p:nvPr/>
        </p:nvPicPr>
        <p:blipFill>
          <a:blip r:embed="rId12">
            <a:alphaModFix/>
          </a:blip>
          <a:stretch>
            <a:fillRect/>
          </a:stretch>
        </p:blipFill>
        <p:spPr>
          <a:xfrm>
            <a:off x="1115223" y="5746554"/>
            <a:ext cx="216000" cy="216000"/>
          </a:xfrm>
          <a:prstGeom prst="rect">
            <a:avLst/>
          </a:prstGeom>
          <a:noFill/>
          <a:ln cap="flat" cmpd="sng" w="9525">
            <a:solidFill>
              <a:srgbClr val="D9D9D9"/>
            </a:solidFill>
            <a:prstDash val="solid"/>
            <a:round/>
            <a:headEnd len="sm" w="sm" type="none"/>
            <a:tailEnd len="sm" w="sm" type="none"/>
          </a:ln>
        </p:spPr>
      </p:pic>
      <p:sp>
        <p:nvSpPr>
          <p:cNvPr id="557" name="Google Shape;557;p66" title="NoteGe"/>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a:t>
            </a:r>
            <a:r>
              <a:rPr lang="en-US">
                <a:latin typeface="Calibri"/>
                <a:ea typeface="Calibri"/>
                <a:cs typeface="Calibri"/>
                <a:sym typeface="Calibri"/>
              </a:rPr>
              <a:t>Blockchain Technology - SEA</a:t>
            </a:r>
            <a:r>
              <a:rPr lang="en-US">
                <a:latin typeface="Calibri"/>
                <a:ea typeface="Calibri"/>
                <a:cs typeface="Calibri"/>
                <a:sym typeface="Calibri"/>
              </a:rPr>
              <a:t>. The number in bracket refers to the total funding raised by the company.</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7"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a:t>
            </a:r>
            <a:r>
              <a:rPr lang="en-US">
                <a:solidFill>
                  <a:srgbClr val="08528C"/>
                </a:solidFill>
              </a:rPr>
              <a:t>VC - Seed</a:t>
            </a:r>
            <a:endParaRPr>
              <a:solidFill>
                <a:srgbClr val="08528C"/>
              </a:solidFill>
            </a:endParaRPr>
          </a:p>
        </p:txBody>
      </p:sp>
      <p:sp>
        <p:nvSpPr>
          <p:cNvPr id="563" name="Google Shape;563;p67"/>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564" name="Google Shape;564;p67" title="image1"/>
          <p:cNvPicPr preferRelativeResize="0"/>
          <p:nvPr/>
        </p:nvPicPr>
        <p:blipFill>
          <a:blip r:embed="rId3">
            <a:alphaModFix/>
          </a:blip>
          <a:stretch>
            <a:fillRect/>
          </a:stretch>
        </p:blipFill>
        <p:spPr>
          <a:xfrm>
            <a:off x="1115223" y="1790417"/>
            <a:ext cx="216000" cy="216000"/>
          </a:xfrm>
          <a:prstGeom prst="rect">
            <a:avLst/>
          </a:prstGeom>
          <a:noFill/>
          <a:ln cap="flat" cmpd="sng" w="9525">
            <a:solidFill>
              <a:srgbClr val="D9D9D9"/>
            </a:solidFill>
            <a:prstDash val="solid"/>
            <a:round/>
            <a:headEnd len="sm" w="sm" type="none"/>
            <a:tailEnd len="sm" w="sm" type="none"/>
          </a:ln>
        </p:spPr>
      </p:pic>
      <p:pic>
        <p:nvPicPr>
          <p:cNvPr id="565" name="Google Shape;565;p67" title="image2"/>
          <p:cNvPicPr preferRelativeResize="0"/>
          <p:nvPr/>
        </p:nvPicPr>
        <p:blipFill>
          <a:blip r:embed="rId4">
            <a:alphaModFix/>
          </a:blip>
          <a:stretch>
            <a:fillRect/>
          </a:stretch>
        </p:blipFill>
        <p:spPr>
          <a:xfrm>
            <a:off x="1115223" y="2141983"/>
            <a:ext cx="216000" cy="216000"/>
          </a:xfrm>
          <a:prstGeom prst="rect">
            <a:avLst/>
          </a:prstGeom>
          <a:noFill/>
          <a:ln cap="flat" cmpd="sng" w="9525">
            <a:solidFill>
              <a:srgbClr val="D9D9D9"/>
            </a:solidFill>
            <a:prstDash val="solid"/>
            <a:round/>
            <a:headEnd len="sm" w="sm" type="none"/>
            <a:tailEnd len="sm" w="sm" type="none"/>
          </a:ln>
        </p:spPr>
      </p:pic>
      <p:graphicFrame>
        <p:nvGraphicFramePr>
          <p:cNvPr id="566" name="Google Shape;566;p67"/>
          <p:cNvGraphicFramePr/>
          <p:nvPr/>
        </p:nvGraphicFramePr>
        <p:xfrm>
          <a:off x="613183" y="1094151"/>
          <a:ext cx="3000000" cy="3000000"/>
        </p:xfrm>
        <a:graphic>
          <a:graphicData uri="http://schemas.openxmlformats.org/drawingml/2006/table">
            <a:tbl>
              <a:tblPr>
                <a:noFill/>
                <a:tableStyleId>{A6F51BB1-AA66-42AD-B995-B53057032932}</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- 2024</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HashKey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Singapore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Polyhedra Network ($45.0M), Particle Network ($23.8M), StakeStone ($22.0M)</a:t>
                      </a:r>
                      <a:endParaRPr sz="11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MH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Kingdom</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136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Polyhedra Network ($45.0M), Morph ($20.3M), Pontem Network ($10.5M)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Mirana</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China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76</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Oasys ($20.0M), Mystiko ($18.0M), DappOS ($15.3M)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Morningstar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Arab Emirates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130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Particle Network ($23.8M), zkLink ($18.5M), Mystiko ($18.0M)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Waterdrip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China</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90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DappOS ($15.3M), UXUY Protocol ($10.2M), BEVM ($10.0M)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Symbolic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Polyhedra Network ($45.0M), StakeStone ($22.0M), Morph ($20.3M)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dao5</a:t>
                      </a:r>
                      <a:endParaRPr>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Kingdom</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StakeStone ($22.0M), BounceBit ($6.0M), Tomo ($3.5M)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NGC</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China</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304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Oasys ($20.0M), zkLink ($18.5M), Pontem Network ($10.5M)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Tribe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178</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Mystiko ($18.0M), Saakuru Labs ($14.9M), KIP ($5.0M)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Signum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Singapore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181</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Polyhedra Network ($45.0M), Mystiko ($18.0M), UXLINK ($14.0M)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67" name="Google Shape;567;p67" title="image3"/>
          <p:cNvPicPr preferRelativeResize="0"/>
          <p:nvPr/>
        </p:nvPicPr>
        <p:blipFill>
          <a:blip r:embed="rId5">
            <a:alphaModFix/>
          </a:blip>
          <a:stretch>
            <a:fillRect/>
          </a:stretch>
        </p:blipFill>
        <p:spPr>
          <a:xfrm>
            <a:off x="1115223" y="2594978"/>
            <a:ext cx="216000" cy="216000"/>
          </a:xfrm>
          <a:prstGeom prst="rect">
            <a:avLst/>
          </a:prstGeom>
          <a:noFill/>
          <a:ln cap="flat" cmpd="sng" w="9525">
            <a:solidFill>
              <a:srgbClr val="D9D9D9"/>
            </a:solidFill>
            <a:prstDash val="solid"/>
            <a:round/>
            <a:headEnd len="sm" w="sm" type="none"/>
            <a:tailEnd len="sm" w="sm" type="none"/>
          </a:ln>
        </p:spPr>
      </p:pic>
      <p:pic>
        <p:nvPicPr>
          <p:cNvPr id="568" name="Google Shape;568;p67" title="image4"/>
          <p:cNvPicPr preferRelativeResize="0"/>
          <p:nvPr/>
        </p:nvPicPr>
        <p:blipFill>
          <a:blip r:embed="rId6">
            <a:alphaModFix/>
          </a:blip>
          <a:stretch>
            <a:fillRect/>
          </a:stretch>
        </p:blipFill>
        <p:spPr>
          <a:xfrm>
            <a:off x="1115223" y="3050973"/>
            <a:ext cx="216000" cy="216000"/>
          </a:xfrm>
          <a:prstGeom prst="rect">
            <a:avLst/>
          </a:prstGeom>
          <a:noFill/>
          <a:ln cap="flat" cmpd="sng" w="9525">
            <a:solidFill>
              <a:srgbClr val="D9D9D9"/>
            </a:solidFill>
            <a:prstDash val="solid"/>
            <a:round/>
            <a:headEnd len="sm" w="sm" type="none"/>
            <a:tailEnd len="sm" w="sm" type="none"/>
          </a:ln>
        </p:spPr>
      </p:pic>
      <p:pic>
        <p:nvPicPr>
          <p:cNvPr id="569" name="Google Shape;569;p67" title="image5"/>
          <p:cNvPicPr preferRelativeResize="0"/>
          <p:nvPr/>
        </p:nvPicPr>
        <p:blipFill>
          <a:blip r:embed="rId7">
            <a:alphaModFix/>
          </a:blip>
          <a:stretch>
            <a:fillRect/>
          </a:stretch>
        </p:blipFill>
        <p:spPr>
          <a:xfrm>
            <a:off x="1115223" y="3520192"/>
            <a:ext cx="215999" cy="216000"/>
          </a:xfrm>
          <a:prstGeom prst="rect">
            <a:avLst/>
          </a:prstGeom>
          <a:noFill/>
          <a:ln cap="flat" cmpd="sng" w="9525">
            <a:solidFill>
              <a:srgbClr val="D9D9D9"/>
            </a:solidFill>
            <a:prstDash val="solid"/>
            <a:round/>
            <a:headEnd len="sm" w="sm" type="none"/>
            <a:tailEnd len="sm" w="sm" type="none"/>
          </a:ln>
        </p:spPr>
      </p:pic>
      <p:pic>
        <p:nvPicPr>
          <p:cNvPr id="570" name="Google Shape;570;p67" title="image6"/>
          <p:cNvPicPr preferRelativeResize="0"/>
          <p:nvPr/>
        </p:nvPicPr>
        <p:blipFill>
          <a:blip r:embed="rId8">
            <a:alphaModFix/>
          </a:blip>
          <a:stretch>
            <a:fillRect/>
          </a:stretch>
        </p:blipFill>
        <p:spPr>
          <a:xfrm>
            <a:off x="1115223" y="3962963"/>
            <a:ext cx="216000" cy="216000"/>
          </a:xfrm>
          <a:prstGeom prst="rect">
            <a:avLst/>
          </a:prstGeom>
          <a:noFill/>
          <a:ln cap="flat" cmpd="sng" w="9525">
            <a:solidFill>
              <a:srgbClr val="D9D9D9"/>
            </a:solidFill>
            <a:prstDash val="solid"/>
            <a:round/>
            <a:headEnd len="sm" w="sm" type="none"/>
            <a:tailEnd len="sm" w="sm" type="none"/>
          </a:ln>
        </p:spPr>
      </p:pic>
      <p:pic>
        <p:nvPicPr>
          <p:cNvPr id="571" name="Google Shape;571;p67" title="image7"/>
          <p:cNvPicPr preferRelativeResize="0"/>
          <p:nvPr/>
        </p:nvPicPr>
        <p:blipFill>
          <a:blip r:embed="rId9">
            <a:alphaModFix/>
          </a:blip>
          <a:stretch>
            <a:fillRect/>
          </a:stretch>
        </p:blipFill>
        <p:spPr>
          <a:xfrm>
            <a:off x="1115223" y="4418957"/>
            <a:ext cx="216000" cy="216000"/>
          </a:xfrm>
          <a:prstGeom prst="rect">
            <a:avLst/>
          </a:prstGeom>
          <a:noFill/>
          <a:ln cap="flat" cmpd="sng" w="9525">
            <a:solidFill>
              <a:srgbClr val="D9D9D9"/>
            </a:solidFill>
            <a:prstDash val="solid"/>
            <a:round/>
            <a:headEnd len="sm" w="sm" type="none"/>
            <a:tailEnd len="sm" w="sm" type="none"/>
          </a:ln>
        </p:spPr>
      </p:pic>
      <p:pic>
        <p:nvPicPr>
          <p:cNvPr id="572" name="Google Shape;572;p67" title="image8"/>
          <p:cNvPicPr preferRelativeResize="0"/>
          <p:nvPr/>
        </p:nvPicPr>
        <p:blipFill>
          <a:blip r:embed="rId10">
            <a:alphaModFix/>
          </a:blip>
          <a:stretch>
            <a:fillRect/>
          </a:stretch>
        </p:blipFill>
        <p:spPr>
          <a:xfrm>
            <a:off x="1114848" y="4874952"/>
            <a:ext cx="216000" cy="216000"/>
          </a:xfrm>
          <a:prstGeom prst="rect">
            <a:avLst/>
          </a:prstGeom>
          <a:noFill/>
          <a:ln cap="flat" cmpd="sng" w="9525">
            <a:solidFill>
              <a:srgbClr val="D9D9D9"/>
            </a:solidFill>
            <a:prstDash val="solid"/>
            <a:round/>
            <a:headEnd len="sm" w="sm" type="none"/>
            <a:tailEnd len="sm" w="sm" type="none"/>
          </a:ln>
        </p:spPr>
      </p:pic>
      <p:pic>
        <p:nvPicPr>
          <p:cNvPr id="573" name="Google Shape;573;p67" title="image9"/>
          <p:cNvPicPr preferRelativeResize="0"/>
          <p:nvPr/>
        </p:nvPicPr>
        <p:blipFill>
          <a:blip r:embed="rId11">
            <a:alphaModFix/>
          </a:blip>
          <a:stretch>
            <a:fillRect/>
          </a:stretch>
        </p:blipFill>
        <p:spPr>
          <a:xfrm>
            <a:off x="1115223" y="5423669"/>
            <a:ext cx="216000" cy="216000"/>
          </a:xfrm>
          <a:prstGeom prst="rect">
            <a:avLst/>
          </a:prstGeom>
          <a:noFill/>
          <a:ln cap="flat" cmpd="sng" w="9525">
            <a:solidFill>
              <a:srgbClr val="D9D9D9"/>
            </a:solidFill>
            <a:prstDash val="solid"/>
            <a:round/>
            <a:headEnd len="sm" w="sm" type="none"/>
            <a:tailEnd len="sm" w="sm" type="none"/>
          </a:ln>
        </p:spPr>
      </p:pic>
      <p:pic>
        <p:nvPicPr>
          <p:cNvPr id="574" name="Google Shape;574;p67" title="image10"/>
          <p:cNvPicPr preferRelativeResize="0"/>
          <p:nvPr/>
        </p:nvPicPr>
        <p:blipFill>
          <a:blip r:embed="rId12">
            <a:alphaModFix/>
          </a:blip>
          <a:stretch>
            <a:fillRect/>
          </a:stretch>
        </p:blipFill>
        <p:spPr>
          <a:xfrm>
            <a:off x="1115223" y="5746554"/>
            <a:ext cx="216000" cy="216000"/>
          </a:xfrm>
          <a:prstGeom prst="rect">
            <a:avLst/>
          </a:prstGeom>
          <a:noFill/>
          <a:ln cap="flat" cmpd="sng" w="9525">
            <a:solidFill>
              <a:srgbClr val="D9D9D9"/>
            </a:solidFill>
            <a:prstDash val="solid"/>
            <a:round/>
            <a:headEnd len="sm" w="sm" type="none"/>
            <a:tailEnd len="sm" w="sm" type="none"/>
          </a:ln>
        </p:spPr>
      </p:pic>
      <p:sp>
        <p:nvSpPr>
          <p:cNvPr id="575" name="Google Shape;575;p67" title="NoteGeo"/>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a:t>
            </a:r>
            <a:r>
              <a:rPr lang="en-US">
                <a:latin typeface="Calibri"/>
                <a:ea typeface="Calibri"/>
                <a:cs typeface="Calibri"/>
                <a:sym typeface="Calibri"/>
              </a:rPr>
              <a:t>Blockchain Technology - SEA</a:t>
            </a:r>
            <a:r>
              <a:rPr lang="en-US">
                <a:latin typeface="Calibri"/>
                <a:ea typeface="Calibri"/>
                <a:cs typeface="Calibri"/>
                <a:sym typeface="Calibri"/>
              </a:rPr>
              <a:t>. The number in bracket refers to the total funding raised by the company.</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8" title="Title"/>
          <p:cNvSpPr txBox="1"/>
          <p:nvPr>
            <p:ph type="title"/>
          </p:nvPr>
        </p:nvSpPr>
        <p:spPr>
          <a:xfrm>
            <a:off x="732225" y="160800"/>
            <a:ext cx="108501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VC - Early Stage</a:t>
            </a:r>
            <a:endParaRPr>
              <a:solidFill>
                <a:srgbClr val="08528C"/>
              </a:solidFill>
            </a:endParaRPr>
          </a:p>
        </p:txBody>
      </p:sp>
      <p:sp>
        <p:nvSpPr>
          <p:cNvPr id="581" name="Google Shape;581;p68"/>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582" name="Google Shape;582;p68" title="image1"/>
          <p:cNvPicPr preferRelativeResize="0"/>
          <p:nvPr/>
        </p:nvPicPr>
        <p:blipFill>
          <a:blip r:embed="rId3">
            <a:alphaModFix/>
          </a:blip>
          <a:stretch>
            <a:fillRect/>
          </a:stretch>
        </p:blipFill>
        <p:spPr>
          <a:xfrm>
            <a:off x="1122081" y="1682988"/>
            <a:ext cx="216000" cy="216000"/>
          </a:xfrm>
          <a:prstGeom prst="rect">
            <a:avLst/>
          </a:prstGeom>
          <a:noFill/>
          <a:ln cap="flat" cmpd="sng" w="9525">
            <a:solidFill>
              <a:srgbClr val="D9D9D9"/>
            </a:solidFill>
            <a:prstDash val="solid"/>
            <a:round/>
            <a:headEnd len="sm" w="sm" type="none"/>
            <a:tailEnd len="sm" w="sm" type="none"/>
          </a:ln>
        </p:spPr>
      </p:pic>
      <p:pic>
        <p:nvPicPr>
          <p:cNvPr id="583" name="Google Shape;583;p68" title="image2"/>
          <p:cNvPicPr preferRelativeResize="0"/>
          <p:nvPr/>
        </p:nvPicPr>
        <p:blipFill>
          <a:blip r:embed="rId4">
            <a:alphaModFix/>
          </a:blip>
          <a:stretch>
            <a:fillRect/>
          </a:stretch>
        </p:blipFill>
        <p:spPr>
          <a:xfrm>
            <a:off x="1115223" y="2138983"/>
            <a:ext cx="216000" cy="216000"/>
          </a:xfrm>
          <a:prstGeom prst="rect">
            <a:avLst/>
          </a:prstGeom>
          <a:noFill/>
          <a:ln cap="flat" cmpd="sng" w="9525">
            <a:solidFill>
              <a:srgbClr val="D9D9D9"/>
            </a:solidFill>
            <a:prstDash val="solid"/>
            <a:round/>
            <a:headEnd len="sm" w="sm" type="none"/>
            <a:tailEnd len="sm" w="sm" type="none"/>
          </a:ln>
        </p:spPr>
      </p:pic>
      <p:graphicFrame>
        <p:nvGraphicFramePr>
          <p:cNvPr id="584" name="Google Shape;584;p68"/>
          <p:cNvGraphicFramePr/>
          <p:nvPr/>
        </p:nvGraphicFramePr>
        <p:xfrm>
          <a:off x="613183" y="1094151"/>
          <a:ext cx="3000000" cy="3000000"/>
        </p:xfrm>
        <a:graphic>
          <a:graphicData uri="http://schemas.openxmlformats.org/drawingml/2006/table">
            <a:tbl>
              <a:tblPr>
                <a:noFill/>
                <a:tableStyleId>{A6F51BB1-AA66-42AD-B995-B53057032932}</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- 2024</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UOB</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Singapore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80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Polyhedra Network ($45.0M), UXLINK ($14.0M), BlonkFi</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Taisu</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METACENE ($15.0M), Galaxis ($10.0M), REVOX ($7.0M)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Samsung NEXT</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Germany</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290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Mystiko ($18.0M), Beoble ($9.0M), Startale ($7.0M)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IDG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States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792</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DappOS ($15.3M), BounceBit ($6.0M)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Primitive Ventures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21</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AltLayer ($21.6M), BounceBit ($6.0M)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Selini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Singapore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19</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Bitlayer ($25.0M), GRVT ($9.3M)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Temasek</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Singapore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494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Marketnode</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8</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GGV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493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UXLINK ($14.0M)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9</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Ventech</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France</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150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Chainstack ($6.0M)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10</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Matrix Partners China</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China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460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Chainbase ($15.0M)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585" name="Google Shape;585;p68" title="image3"/>
          <p:cNvPicPr preferRelativeResize="0"/>
          <p:nvPr/>
        </p:nvPicPr>
        <p:blipFill>
          <a:blip r:embed="rId5">
            <a:alphaModFix/>
          </a:blip>
          <a:stretch>
            <a:fillRect/>
          </a:stretch>
        </p:blipFill>
        <p:spPr>
          <a:xfrm>
            <a:off x="1115223" y="2594978"/>
            <a:ext cx="216000" cy="216000"/>
          </a:xfrm>
          <a:prstGeom prst="rect">
            <a:avLst/>
          </a:prstGeom>
          <a:noFill/>
          <a:ln cap="flat" cmpd="sng" w="9525">
            <a:solidFill>
              <a:srgbClr val="D9D9D9"/>
            </a:solidFill>
            <a:prstDash val="solid"/>
            <a:round/>
            <a:headEnd len="sm" w="sm" type="none"/>
            <a:tailEnd len="sm" w="sm" type="none"/>
          </a:ln>
        </p:spPr>
      </p:pic>
      <p:pic>
        <p:nvPicPr>
          <p:cNvPr id="586" name="Google Shape;586;p68" title="image4"/>
          <p:cNvPicPr preferRelativeResize="0"/>
          <p:nvPr/>
        </p:nvPicPr>
        <p:blipFill>
          <a:blip r:embed="rId6">
            <a:alphaModFix/>
          </a:blip>
          <a:stretch>
            <a:fillRect/>
          </a:stretch>
        </p:blipFill>
        <p:spPr>
          <a:xfrm>
            <a:off x="1115223" y="3050973"/>
            <a:ext cx="216000" cy="216000"/>
          </a:xfrm>
          <a:prstGeom prst="rect">
            <a:avLst/>
          </a:prstGeom>
          <a:noFill/>
          <a:ln cap="flat" cmpd="sng" w="9525">
            <a:solidFill>
              <a:srgbClr val="D9D9D9"/>
            </a:solidFill>
            <a:prstDash val="solid"/>
            <a:round/>
            <a:headEnd len="sm" w="sm" type="none"/>
            <a:tailEnd len="sm" w="sm" type="none"/>
          </a:ln>
        </p:spPr>
      </p:pic>
      <p:pic>
        <p:nvPicPr>
          <p:cNvPr id="587" name="Google Shape;587;p68" title="image5"/>
          <p:cNvPicPr preferRelativeResize="0"/>
          <p:nvPr/>
        </p:nvPicPr>
        <p:blipFill>
          <a:blip r:embed="rId7">
            <a:alphaModFix/>
          </a:blip>
          <a:stretch>
            <a:fillRect/>
          </a:stretch>
        </p:blipFill>
        <p:spPr>
          <a:xfrm>
            <a:off x="1115223" y="3506968"/>
            <a:ext cx="216000" cy="216000"/>
          </a:xfrm>
          <a:prstGeom prst="rect">
            <a:avLst/>
          </a:prstGeom>
          <a:noFill/>
          <a:ln cap="flat" cmpd="sng" w="9525">
            <a:solidFill>
              <a:srgbClr val="D9D9D9"/>
            </a:solidFill>
            <a:prstDash val="solid"/>
            <a:round/>
            <a:headEnd len="sm" w="sm" type="none"/>
            <a:tailEnd len="sm" w="sm" type="none"/>
          </a:ln>
        </p:spPr>
      </p:pic>
      <p:pic>
        <p:nvPicPr>
          <p:cNvPr id="588" name="Google Shape;588;p68" title="image6"/>
          <p:cNvPicPr preferRelativeResize="0"/>
          <p:nvPr/>
        </p:nvPicPr>
        <p:blipFill>
          <a:blip r:embed="rId8">
            <a:alphaModFix/>
          </a:blip>
          <a:stretch>
            <a:fillRect/>
          </a:stretch>
        </p:blipFill>
        <p:spPr>
          <a:xfrm>
            <a:off x="1115223" y="4005294"/>
            <a:ext cx="216000" cy="216000"/>
          </a:xfrm>
          <a:prstGeom prst="rect">
            <a:avLst/>
          </a:prstGeom>
          <a:noFill/>
          <a:ln cap="flat" cmpd="sng" w="9525">
            <a:solidFill>
              <a:srgbClr val="D9D9D9"/>
            </a:solidFill>
            <a:prstDash val="solid"/>
            <a:round/>
            <a:headEnd len="sm" w="sm" type="none"/>
            <a:tailEnd len="sm" w="sm" type="none"/>
          </a:ln>
        </p:spPr>
      </p:pic>
      <p:pic>
        <p:nvPicPr>
          <p:cNvPr id="589" name="Google Shape;589;p68" title="image7"/>
          <p:cNvPicPr preferRelativeResize="0"/>
          <p:nvPr/>
        </p:nvPicPr>
        <p:blipFill>
          <a:blip r:embed="rId9">
            <a:alphaModFix/>
          </a:blip>
          <a:stretch>
            <a:fillRect/>
          </a:stretch>
        </p:blipFill>
        <p:spPr>
          <a:xfrm>
            <a:off x="1115223" y="4418957"/>
            <a:ext cx="216000" cy="216000"/>
          </a:xfrm>
          <a:prstGeom prst="rect">
            <a:avLst/>
          </a:prstGeom>
          <a:noFill/>
          <a:ln cap="flat" cmpd="sng" w="9525">
            <a:solidFill>
              <a:srgbClr val="D9D9D9"/>
            </a:solidFill>
            <a:prstDash val="solid"/>
            <a:round/>
            <a:headEnd len="sm" w="sm" type="none"/>
            <a:tailEnd len="sm" w="sm" type="none"/>
          </a:ln>
        </p:spPr>
      </p:pic>
      <p:pic>
        <p:nvPicPr>
          <p:cNvPr id="590" name="Google Shape;590;p68" title="image8"/>
          <p:cNvPicPr preferRelativeResize="0"/>
          <p:nvPr/>
        </p:nvPicPr>
        <p:blipFill>
          <a:blip r:embed="rId10">
            <a:alphaModFix/>
          </a:blip>
          <a:stretch>
            <a:fillRect/>
          </a:stretch>
        </p:blipFill>
        <p:spPr>
          <a:xfrm>
            <a:off x="1114848" y="4874952"/>
            <a:ext cx="216000" cy="216000"/>
          </a:xfrm>
          <a:prstGeom prst="rect">
            <a:avLst/>
          </a:prstGeom>
          <a:noFill/>
          <a:ln cap="flat" cmpd="sng" w="9525">
            <a:solidFill>
              <a:srgbClr val="D9D9D9"/>
            </a:solidFill>
            <a:prstDash val="solid"/>
            <a:round/>
            <a:headEnd len="sm" w="sm" type="none"/>
            <a:tailEnd len="sm" w="sm" type="none"/>
          </a:ln>
        </p:spPr>
      </p:pic>
      <p:pic>
        <p:nvPicPr>
          <p:cNvPr id="591" name="Google Shape;591;p68" title="image9"/>
          <p:cNvPicPr preferRelativeResize="0"/>
          <p:nvPr/>
        </p:nvPicPr>
        <p:blipFill>
          <a:blip r:embed="rId11">
            <a:alphaModFix/>
          </a:blip>
          <a:stretch>
            <a:fillRect/>
          </a:stretch>
        </p:blipFill>
        <p:spPr>
          <a:xfrm>
            <a:off x="1115223" y="5330942"/>
            <a:ext cx="216000" cy="216000"/>
          </a:xfrm>
          <a:prstGeom prst="rect">
            <a:avLst/>
          </a:prstGeom>
          <a:noFill/>
          <a:ln cap="flat" cmpd="sng" w="9525">
            <a:solidFill>
              <a:srgbClr val="D9D9D9"/>
            </a:solidFill>
            <a:prstDash val="solid"/>
            <a:round/>
            <a:headEnd len="sm" w="sm" type="none"/>
            <a:tailEnd len="sm" w="sm" type="none"/>
          </a:ln>
        </p:spPr>
      </p:pic>
      <p:pic>
        <p:nvPicPr>
          <p:cNvPr id="592" name="Google Shape;592;p68" title="image10"/>
          <p:cNvPicPr preferRelativeResize="0"/>
          <p:nvPr/>
        </p:nvPicPr>
        <p:blipFill>
          <a:blip r:embed="rId12">
            <a:alphaModFix/>
          </a:blip>
          <a:stretch>
            <a:fillRect/>
          </a:stretch>
        </p:blipFill>
        <p:spPr>
          <a:xfrm>
            <a:off x="1115223" y="5766493"/>
            <a:ext cx="216000" cy="216000"/>
          </a:xfrm>
          <a:prstGeom prst="rect">
            <a:avLst/>
          </a:prstGeom>
          <a:noFill/>
          <a:ln cap="flat" cmpd="sng" w="9525">
            <a:solidFill>
              <a:srgbClr val="D9D9D9"/>
            </a:solidFill>
            <a:prstDash val="solid"/>
            <a:round/>
            <a:headEnd len="sm" w="sm" type="none"/>
            <a:tailEnd len="sm" w="sm" type="none"/>
          </a:ln>
        </p:spPr>
      </p:pic>
      <p:sp>
        <p:nvSpPr>
          <p:cNvPr id="593" name="Google Shape;593;p68" title="NoteGeo"/>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a:t>
            </a:r>
            <a:r>
              <a:rPr lang="en-US">
                <a:latin typeface="Calibri"/>
                <a:ea typeface="Calibri"/>
                <a:cs typeface="Calibri"/>
                <a:sym typeface="Calibri"/>
              </a:rPr>
              <a:t>Blockchain Technology - SEA</a:t>
            </a:r>
            <a:r>
              <a:rPr lang="en-US">
                <a:latin typeface="Calibri"/>
                <a:ea typeface="Calibri"/>
                <a:cs typeface="Calibri"/>
                <a:sym typeface="Calibri"/>
              </a:rPr>
              <a:t>. The number in bracket refers to the total funding raised by the company.</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9"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Investors: PE</a:t>
            </a:r>
            <a:endParaRPr>
              <a:solidFill>
                <a:srgbClr val="08528C"/>
              </a:solidFill>
            </a:endParaRPr>
          </a:p>
        </p:txBody>
      </p:sp>
      <p:sp>
        <p:nvSpPr>
          <p:cNvPr id="599" name="Google Shape;599;p69"/>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600" name="Google Shape;600;p69" title="image2"/>
          <p:cNvPicPr preferRelativeResize="0"/>
          <p:nvPr/>
        </p:nvPicPr>
        <p:blipFill>
          <a:blip r:embed="rId3">
            <a:alphaModFix/>
          </a:blip>
          <a:stretch>
            <a:fillRect/>
          </a:stretch>
        </p:blipFill>
        <p:spPr>
          <a:xfrm>
            <a:off x="1115223" y="2196566"/>
            <a:ext cx="216000" cy="216000"/>
          </a:xfrm>
          <a:prstGeom prst="rect">
            <a:avLst/>
          </a:prstGeom>
          <a:noFill/>
          <a:ln cap="flat" cmpd="sng" w="9525">
            <a:solidFill>
              <a:srgbClr val="D9D9D9"/>
            </a:solidFill>
            <a:prstDash val="solid"/>
            <a:round/>
            <a:headEnd len="sm" w="sm" type="none"/>
            <a:tailEnd len="sm" w="sm" type="none"/>
          </a:ln>
        </p:spPr>
      </p:pic>
      <p:pic>
        <p:nvPicPr>
          <p:cNvPr id="601" name="Google Shape;601;p69" title="image1"/>
          <p:cNvPicPr preferRelativeResize="0"/>
          <p:nvPr/>
        </p:nvPicPr>
        <p:blipFill>
          <a:blip r:embed="rId4">
            <a:alphaModFix/>
          </a:blip>
          <a:stretch>
            <a:fillRect/>
          </a:stretch>
        </p:blipFill>
        <p:spPr>
          <a:xfrm>
            <a:off x="1115223" y="1682998"/>
            <a:ext cx="216000" cy="216000"/>
          </a:xfrm>
          <a:prstGeom prst="rect">
            <a:avLst/>
          </a:prstGeom>
          <a:noFill/>
          <a:ln cap="flat" cmpd="sng" w="9525">
            <a:solidFill>
              <a:srgbClr val="D9D9D9"/>
            </a:solidFill>
            <a:prstDash val="solid"/>
            <a:round/>
            <a:headEnd len="sm" w="sm" type="none"/>
            <a:tailEnd len="sm" w="sm" type="none"/>
          </a:ln>
        </p:spPr>
      </p:pic>
      <p:pic>
        <p:nvPicPr>
          <p:cNvPr id="602" name="Google Shape;602;p69" title="image3"/>
          <p:cNvPicPr preferRelativeResize="0"/>
          <p:nvPr/>
        </p:nvPicPr>
        <p:blipFill>
          <a:blip r:embed="rId5">
            <a:alphaModFix/>
          </a:blip>
          <a:stretch>
            <a:fillRect/>
          </a:stretch>
        </p:blipFill>
        <p:spPr>
          <a:xfrm>
            <a:off x="1117571" y="2594978"/>
            <a:ext cx="216000" cy="216000"/>
          </a:xfrm>
          <a:prstGeom prst="rect">
            <a:avLst/>
          </a:prstGeom>
          <a:noFill/>
          <a:ln cap="flat" cmpd="sng" w="9525">
            <a:solidFill>
              <a:srgbClr val="D9D9D9"/>
            </a:solidFill>
            <a:prstDash val="solid"/>
            <a:round/>
            <a:headEnd len="sm" w="sm" type="none"/>
            <a:tailEnd len="sm" w="sm" type="none"/>
          </a:ln>
        </p:spPr>
      </p:pic>
      <p:pic>
        <p:nvPicPr>
          <p:cNvPr id="603" name="Google Shape;603;p69" title="image4"/>
          <p:cNvPicPr preferRelativeResize="0"/>
          <p:nvPr/>
        </p:nvPicPr>
        <p:blipFill>
          <a:blip r:embed="rId6">
            <a:alphaModFix/>
          </a:blip>
          <a:stretch>
            <a:fillRect/>
          </a:stretch>
        </p:blipFill>
        <p:spPr>
          <a:xfrm>
            <a:off x="1115223" y="3074291"/>
            <a:ext cx="216000" cy="216000"/>
          </a:xfrm>
          <a:prstGeom prst="rect">
            <a:avLst/>
          </a:prstGeom>
          <a:noFill/>
          <a:ln cap="flat" cmpd="sng" w="9525">
            <a:solidFill>
              <a:srgbClr val="D9D9D9"/>
            </a:solidFill>
            <a:prstDash val="solid"/>
            <a:round/>
            <a:headEnd len="sm" w="sm" type="none"/>
            <a:tailEnd len="sm" w="sm" type="none"/>
          </a:ln>
        </p:spPr>
      </p:pic>
      <p:graphicFrame>
        <p:nvGraphicFramePr>
          <p:cNvPr id="604" name="Google Shape;604;p69"/>
          <p:cNvGraphicFramePr/>
          <p:nvPr/>
        </p:nvGraphicFramePr>
        <p:xfrm>
          <a:off x="613183" y="1094151"/>
          <a:ext cx="3000000" cy="3000000"/>
        </p:xfrm>
        <a:graphic>
          <a:graphicData uri="http://schemas.openxmlformats.org/drawingml/2006/table">
            <a:tbl>
              <a:tblPr>
                <a:noFill/>
                <a:tableStyleId>{A6F51BB1-AA66-42AD-B995-B53057032932}</a:tableStyleId>
              </a:tblPr>
              <a:tblGrid>
                <a:gridCol w="470300"/>
                <a:gridCol w="2172825"/>
                <a:gridCol w="1467375"/>
                <a:gridCol w="1318300"/>
                <a:gridCol w="1284450"/>
                <a:gridCol w="4136825"/>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Investor Name</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Overall investments</a:t>
                      </a:r>
                      <a:endParaRPr b="1">
                        <a:solidFill>
                          <a:srgbClr val="08528C"/>
                        </a:solidFill>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 Investments in Geo* - 2024</a:t>
                      </a:r>
                      <a:endParaRPr b="1">
                        <a:solidFill>
                          <a:srgbClr val="08528C"/>
                        </a:solidFill>
                        <a:latin typeface="Calibri"/>
                        <a:ea typeface="Calibri"/>
                        <a:cs typeface="Calibri"/>
                        <a:sym typeface="Calibri"/>
                      </a:endParaRPr>
                    </a:p>
                  </a:txBody>
                  <a:tcPr marT="18300" marB="18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Notable Investments in Geo*</a:t>
                      </a:r>
                      <a:endParaRPr b="1">
                        <a:solidFill>
                          <a:srgbClr val="08528C"/>
                        </a:solidFill>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SPE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Tunisia</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14</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OpenStamp</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Arena Holdings</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United States</a:t>
                      </a:r>
                      <a:endParaRPr sz="1200">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10</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Reddio</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Vital Capital</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Switzerland</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5</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OpenStamp</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Emirates Consortium</a:t>
                      </a:r>
                      <a:endParaRPr sz="1200">
                        <a:latin typeface="Calibri"/>
                        <a:ea typeface="Calibri"/>
                        <a:cs typeface="Calibri"/>
                        <a:sym typeface="Calibri"/>
                      </a:endParaRPr>
                    </a:p>
                  </a:txBody>
                  <a:tcPr marT="18300" marB="18300" marR="1830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United Arab Emirates</a:t>
                      </a:r>
                      <a:endParaRPr sz="1200" u="none" cap="none" strike="noStrike">
                        <a:latin typeface="Calibri"/>
                        <a:ea typeface="Calibri"/>
                        <a:cs typeface="Calibri"/>
                        <a:sym typeface="Calibri"/>
                      </a:endParaRPr>
                    </a:p>
                  </a:txBody>
                  <a:tcPr marT="18300" marB="183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3</a:t>
                      </a:r>
                      <a:endParaRPr sz="1200" u="none" cap="none" strike="noStrike">
                        <a:latin typeface="Calibri"/>
                        <a:ea typeface="Calibri"/>
                        <a:cs typeface="Calibri"/>
                        <a:sym typeface="Calibri"/>
                      </a:endParaRPr>
                    </a:p>
                  </a:txBody>
                  <a:tcPr marT="18300" marB="18300" marR="252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1</a:t>
                      </a:r>
                      <a:endParaRPr sz="1200" u="none" cap="none" strike="noStrike">
                        <a:latin typeface="Calibri"/>
                        <a:ea typeface="Calibri"/>
                        <a:cs typeface="Calibri"/>
                        <a:sym typeface="Calibri"/>
                      </a:endParaRPr>
                    </a:p>
                  </a:txBody>
                  <a:tcPr marT="18300" marB="18300" marR="18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Polyhedra Network ($45.0M)</a:t>
                      </a:r>
                      <a:endParaRPr sz="1200">
                        <a:latin typeface="Calibri"/>
                        <a:ea typeface="Calibri"/>
                        <a:cs typeface="Calibri"/>
                        <a:sym typeface="Calibri"/>
                      </a:endParaRPr>
                    </a:p>
                  </a:txBody>
                  <a:tcPr marT="18300" marB="18300" marR="18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605" name="Google Shape;605;p69" title="NoteGeo"/>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*Geo = </a:t>
            </a:r>
            <a:r>
              <a:rPr lang="en-US">
                <a:latin typeface="Calibri"/>
                <a:ea typeface="Calibri"/>
                <a:cs typeface="Calibri"/>
                <a:sym typeface="Calibri"/>
              </a:rPr>
              <a:t>Blockchain Technology - SEA</a:t>
            </a:r>
            <a:r>
              <a:rPr lang="en-US">
                <a:latin typeface="Calibri"/>
                <a:ea typeface="Calibri"/>
                <a:cs typeface="Calibri"/>
                <a:sym typeface="Calibri"/>
              </a:rPr>
              <a:t>. The number in bracket refers to the total funding raised by the company.</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graphicFrame>
        <p:nvGraphicFramePr>
          <p:cNvPr id="611" name="Google Shape;611;p70" title="Table 1"/>
          <p:cNvGraphicFramePr/>
          <p:nvPr/>
        </p:nvGraphicFramePr>
        <p:xfrm>
          <a:off x="569163" y="1142873"/>
          <a:ext cx="3000000" cy="3000000"/>
        </p:xfrm>
        <a:graphic>
          <a:graphicData uri="http://schemas.openxmlformats.org/drawingml/2006/table">
            <a:tbl>
              <a:tblPr>
                <a:noFill/>
                <a:tableStyleId>{6ACCD615-E411-4916-BF3E-99142BA9E7CD}</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b="1" lang="en-US" sz="2400">
                          <a:solidFill>
                            <a:srgbClr val="08528C"/>
                          </a:solidFill>
                          <a:latin typeface="Calibri"/>
                          <a:ea typeface="Calibri"/>
                          <a:cs typeface="Calibri"/>
                          <a:sym typeface="Calibri"/>
                        </a:rPr>
                        <a:t>Exits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Exit Snapshot</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List of IPOs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List of Acquisitions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Most Active Acquirers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612" name="Google Shape;612;p70"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613" name="Google Shape;613;p70" title="shape4"/>
          <p:cNvSpPr/>
          <p:nvPr/>
        </p:nvSpPr>
        <p:spPr>
          <a:xfrm rot="5400000">
            <a:off x="5351225" y="2630298"/>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71" title="ExitHeading"/>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Exit Snapshot - 2024</a:t>
            </a:r>
            <a:endParaRPr b="1" sz="4000">
              <a:solidFill>
                <a:srgbClr val="08528C"/>
              </a:solidFill>
              <a:latin typeface="Calibri"/>
              <a:ea typeface="Calibri"/>
              <a:cs typeface="Calibri"/>
              <a:sym typeface="Calibri"/>
            </a:endParaRPr>
          </a:p>
        </p:txBody>
      </p:sp>
      <p:sp>
        <p:nvSpPr>
          <p:cNvPr id="620" name="Google Shape;620;p71"/>
          <p:cNvSpPr txBox="1"/>
          <p:nvPr/>
        </p:nvSpPr>
        <p:spPr>
          <a:xfrm>
            <a:off x="1" y="64776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621" name="Google Shape;621;p71" title="ipoTitle"/>
          <p:cNvSpPr/>
          <p:nvPr/>
        </p:nvSpPr>
        <p:spPr>
          <a:xfrm>
            <a:off x="621975" y="1232425"/>
            <a:ext cx="1371600" cy="723600"/>
          </a:xfrm>
          <a:prstGeom prst="homePlate">
            <a:avLst>
              <a:gd fmla="val 28435" name="adj"/>
            </a:avLst>
          </a:prstGeom>
          <a:solidFill>
            <a:srgbClr val="08528C"/>
          </a:solidFill>
          <a:ln>
            <a:noFill/>
          </a:ln>
        </p:spPr>
        <p:txBody>
          <a:bodyPr anchorCtr="0" anchor="ctr" bIns="18275" lIns="54000" spcFirstLastPara="1" rIns="0" wrap="square" tIns="18275">
            <a:noAutofit/>
          </a:bodyPr>
          <a:lstStyle/>
          <a:p>
            <a:pPr indent="0" lvl="0" marL="10800" rtl="0" algn="l">
              <a:spcBef>
                <a:spcPts val="0"/>
              </a:spcBef>
              <a:spcAft>
                <a:spcPts val="0"/>
              </a:spcAft>
              <a:buClr>
                <a:srgbClr val="FFFFFF"/>
              </a:buClr>
              <a:buSzPts val="1200"/>
              <a:buFont typeface="Cambria"/>
              <a:buNone/>
            </a:pPr>
            <a:r>
              <a:rPr b="1" lang="en-US" sz="1300">
                <a:solidFill>
                  <a:srgbClr val="FFFFFF"/>
                </a:solidFill>
                <a:latin typeface="Calibri"/>
                <a:ea typeface="Calibri"/>
                <a:cs typeface="Calibri"/>
                <a:sym typeface="Calibri"/>
              </a:rPr>
              <a:t>IPOs - 2024 (vs 2023)</a:t>
            </a:r>
            <a:endParaRPr b="1" sz="1300">
              <a:solidFill>
                <a:srgbClr val="FFFFFF"/>
              </a:solidFill>
              <a:latin typeface="Calibri"/>
              <a:ea typeface="Calibri"/>
              <a:cs typeface="Calibri"/>
              <a:sym typeface="Calibri"/>
            </a:endParaRPr>
          </a:p>
        </p:txBody>
      </p:sp>
      <p:sp>
        <p:nvSpPr>
          <p:cNvPr id="622" name="Google Shape;622;p71" title="accTitle"/>
          <p:cNvSpPr/>
          <p:nvPr/>
        </p:nvSpPr>
        <p:spPr>
          <a:xfrm>
            <a:off x="621975" y="2370775"/>
            <a:ext cx="1365300" cy="699600"/>
          </a:xfrm>
          <a:prstGeom prst="homePlate">
            <a:avLst>
              <a:gd fmla="val 28435" name="adj"/>
            </a:avLst>
          </a:prstGeom>
          <a:solidFill>
            <a:srgbClr val="08528C"/>
          </a:solidFill>
          <a:ln>
            <a:noFill/>
          </a:ln>
        </p:spPr>
        <p:txBody>
          <a:bodyPr anchorCtr="0" anchor="ctr" bIns="18275" lIns="54000" spcFirstLastPara="1" rIns="0" wrap="square" tIns="18275">
            <a:noAutofit/>
          </a:bodyPr>
          <a:lstStyle/>
          <a:p>
            <a:pPr indent="0" lvl="0" marL="10800" rtl="0" algn="l">
              <a:spcBef>
                <a:spcPts val="0"/>
              </a:spcBef>
              <a:spcAft>
                <a:spcPts val="0"/>
              </a:spcAft>
              <a:buClr>
                <a:srgbClr val="FFFFFF"/>
              </a:buClr>
              <a:buSzPts val="1200"/>
              <a:buFont typeface="Cambria"/>
              <a:buNone/>
            </a:pPr>
            <a:r>
              <a:rPr b="1" lang="en-US" sz="1300">
                <a:solidFill>
                  <a:srgbClr val="FFFFFF"/>
                </a:solidFill>
                <a:latin typeface="Calibri"/>
                <a:ea typeface="Calibri"/>
                <a:cs typeface="Calibri"/>
                <a:sym typeface="Calibri"/>
              </a:rPr>
              <a:t>Acquisitions - 2024 (vs 2023)</a:t>
            </a:r>
            <a:endParaRPr b="1" sz="1300">
              <a:solidFill>
                <a:srgbClr val="FFFFFF"/>
              </a:solidFill>
              <a:latin typeface="Calibri"/>
              <a:ea typeface="Calibri"/>
              <a:cs typeface="Calibri"/>
              <a:sym typeface="Calibri"/>
            </a:endParaRPr>
          </a:p>
        </p:txBody>
      </p:sp>
      <p:pic>
        <p:nvPicPr>
          <p:cNvPr id="623" name="Google Shape;623;p71"/>
          <p:cNvPicPr preferRelativeResize="0"/>
          <p:nvPr/>
        </p:nvPicPr>
        <p:blipFill rotWithShape="1">
          <a:blip r:embed="rId3">
            <a:alphaModFix/>
          </a:blip>
          <a:srcRect b="0" l="0" r="0" t="0"/>
          <a:stretch/>
        </p:blipFill>
        <p:spPr>
          <a:xfrm>
            <a:off x="4316146" y="1274951"/>
            <a:ext cx="324000" cy="324000"/>
          </a:xfrm>
          <a:prstGeom prst="rect">
            <a:avLst/>
          </a:prstGeom>
          <a:noFill/>
          <a:ln>
            <a:noFill/>
          </a:ln>
        </p:spPr>
      </p:pic>
      <p:sp>
        <p:nvSpPr>
          <p:cNvPr id="624" name="Google Shape;624;p71" title="Avg. Funding Raised before IPO"/>
          <p:cNvSpPr txBox="1"/>
          <p:nvPr/>
        </p:nvSpPr>
        <p:spPr>
          <a:xfrm>
            <a:off x="4729120" y="1233200"/>
            <a:ext cx="13653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a:t>
            </a:r>
            <a:r>
              <a:rPr lang="en-US" sz="1000">
                <a:solidFill>
                  <a:srgbClr val="606060"/>
                </a:solidFill>
                <a:latin typeface="Calibri"/>
                <a:ea typeface="Calibri"/>
                <a:cs typeface="Calibri"/>
                <a:sym typeface="Calibri"/>
              </a:rPr>
              <a:t>  (vs -)</a:t>
            </a:r>
            <a:endParaRPr i="0" sz="1000" u="none" cap="none" strike="noStrike">
              <a:solidFill>
                <a:srgbClr val="606060"/>
              </a:solidFill>
              <a:latin typeface="Calibri"/>
              <a:ea typeface="Calibri"/>
              <a:cs typeface="Calibri"/>
              <a:sym typeface="Calibri"/>
            </a:endParaRPr>
          </a:p>
        </p:txBody>
      </p:sp>
      <p:sp>
        <p:nvSpPr>
          <p:cNvPr id="625" name="Google Shape;625;p71"/>
          <p:cNvSpPr txBox="1"/>
          <p:nvPr/>
        </p:nvSpPr>
        <p:spPr>
          <a:xfrm>
            <a:off x="4729120" y="1664144"/>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yrs from first funding to IPO</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cxnSp>
        <p:nvCxnSpPr>
          <p:cNvPr id="626" name="Google Shape;626;p71"/>
          <p:cNvCxnSpPr/>
          <p:nvPr/>
        </p:nvCxnSpPr>
        <p:spPr>
          <a:xfrm>
            <a:off x="4729120" y="1639397"/>
            <a:ext cx="1368000" cy="0"/>
          </a:xfrm>
          <a:prstGeom prst="straightConnector1">
            <a:avLst/>
          </a:prstGeom>
          <a:noFill/>
          <a:ln cap="flat" cmpd="sng" w="9525">
            <a:solidFill>
              <a:srgbClr val="D9D9D9"/>
            </a:solidFill>
            <a:prstDash val="solid"/>
            <a:round/>
            <a:headEnd len="sm" w="sm" type="none"/>
            <a:tailEnd len="sm" w="sm" type="none"/>
          </a:ln>
        </p:spPr>
      </p:cxnSp>
      <p:pic>
        <p:nvPicPr>
          <p:cNvPr id="627" name="Google Shape;627;p71"/>
          <p:cNvPicPr preferRelativeResize="0"/>
          <p:nvPr/>
        </p:nvPicPr>
        <p:blipFill rotWithShape="1">
          <a:blip r:embed="rId3">
            <a:alphaModFix/>
          </a:blip>
          <a:srcRect b="0" l="0" r="0" t="0"/>
          <a:stretch/>
        </p:blipFill>
        <p:spPr>
          <a:xfrm>
            <a:off x="4316148" y="2394226"/>
            <a:ext cx="324000" cy="324000"/>
          </a:xfrm>
          <a:prstGeom prst="rect">
            <a:avLst/>
          </a:prstGeom>
          <a:noFill/>
          <a:ln>
            <a:noFill/>
          </a:ln>
        </p:spPr>
      </p:pic>
      <p:sp>
        <p:nvSpPr>
          <p:cNvPr id="628" name="Google Shape;628;p71" title="Avg. Funding Raised before Acc"/>
          <p:cNvSpPr txBox="1"/>
          <p:nvPr/>
        </p:nvSpPr>
        <p:spPr>
          <a:xfrm>
            <a:off x="4729121" y="2352475"/>
            <a:ext cx="13653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3.9</a:t>
            </a:r>
            <a:r>
              <a:rPr lang="en-US" sz="1000">
                <a:solidFill>
                  <a:srgbClr val="606060"/>
                </a:solidFill>
                <a:latin typeface="Calibri"/>
                <a:ea typeface="Calibri"/>
                <a:cs typeface="Calibri"/>
                <a:sym typeface="Calibri"/>
              </a:rPr>
              <a:t>  (vs 1.9)</a:t>
            </a:r>
            <a:endParaRPr i="0" sz="1000" u="none" cap="none" strike="noStrike">
              <a:solidFill>
                <a:srgbClr val="606060"/>
              </a:solidFill>
              <a:latin typeface="Calibri"/>
              <a:ea typeface="Calibri"/>
              <a:cs typeface="Calibri"/>
              <a:sym typeface="Calibri"/>
            </a:endParaRPr>
          </a:p>
        </p:txBody>
      </p:sp>
      <p:sp>
        <p:nvSpPr>
          <p:cNvPr id="629" name="Google Shape;629;p71"/>
          <p:cNvSpPr txBox="1"/>
          <p:nvPr/>
        </p:nvSpPr>
        <p:spPr>
          <a:xfrm>
            <a:off x="4729121" y="2783419"/>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yrs from first funding to Acq.</a:t>
            </a:r>
            <a:endParaRPr sz="1100">
              <a:latin typeface="Calibri"/>
              <a:ea typeface="Calibri"/>
              <a:cs typeface="Calibri"/>
              <a:sym typeface="Calibri"/>
            </a:endParaRPr>
          </a:p>
        </p:txBody>
      </p:sp>
      <p:cxnSp>
        <p:nvCxnSpPr>
          <p:cNvPr id="630" name="Google Shape;630;p71"/>
          <p:cNvCxnSpPr/>
          <p:nvPr/>
        </p:nvCxnSpPr>
        <p:spPr>
          <a:xfrm>
            <a:off x="4729121" y="2758672"/>
            <a:ext cx="1368000" cy="0"/>
          </a:xfrm>
          <a:prstGeom prst="straightConnector1">
            <a:avLst/>
          </a:prstGeom>
          <a:noFill/>
          <a:ln cap="flat" cmpd="sng" w="9525">
            <a:solidFill>
              <a:srgbClr val="D9D9D9"/>
            </a:solidFill>
            <a:prstDash val="solid"/>
            <a:round/>
            <a:headEnd len="sm" w="sm" type="none"/>
            <a:tailEnd len="sm" w="sm" type="none"/>
          </a:ln>
        </p:spPr>
      </p:cxnSp>
      <p:pic>
        <p:nvPicPr>
          <p:cNvPr id="631" name="Google Shape;631;p71"/>
          <p:cNvPicPr preferRelativeResize="0"/>
          <p:nvPr/>
        </p:nvPicPr>
        <p:blipFill rotWithShape="1">
          <a:blip r:embed="rId4">
            <a:alphaModFix/>
          </a:blip>
          <a:srcRect b="0" l="0" r="0" t="0"/>
          <a:stretch/>
        </p:blipFill>
        <p:spPr>
          <a:xfrm>
            <a:off x="6480187" y="1277744"/>
            <a:ext cx="341723" cy="324000"/>
          </a:xfrm>
          <a:prstGeom prst="rect">
            <a:avLst/>
          </a:prstGeom>
          <a:noFill/>
          <a:ln>
            <a:noFill/>
          </a:ln>
        </p:spPr>
      </p:pic>
      <p:sp>
        <p:nvSpPr>
          <p:cNvPr id="632" name="Google Shape;632;p71" title="Avg. IPO Mcap"/>
          <p:cNvSpPr txBox="1"/>
          <p:nvPr/>
        </p:nvSpPr>
        <p:spPr>
          <a:xfrm>
            <a:off x="6889828" y="1233200"/>
            <a:ext cx="19545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a:t>
            </a:r>
            <a:r>
              <a:rPr lang="en-US" sz="1000">
                <a:solidFill>
                  <a:srgbClr val="606060"/>
                </a:solidFill>
                <a:latin typeface="Calibri"/>
                <a:ea typeface="Calibri"/>
                <a:cs typeface="Calibri"/>
                <a:sym typeface="Calibri"/>
              </a:rPr>
              <a:t>  (vs -)</a:t>
            </a:r>
            <a:endParaRPr i="0" sz="1000" u="none" cap="none" strike="noStrike">
              <a:solidFill>
                <a:srgbClr val="606060"/>
              </a:solidFill>
              <a:latin typeface="Calibri"/>
              <a:ea typeface="Calibri"/>
              <a:cs typeface="Calibri"/>
              <a:sym typeface="Calibri"/>
            </a:endParaRPr>
          </a:p>
        </p:txBody>
      </p:sp>
      <p:sp>
        <p:nvSpPr>
          <p:cNvPr id="633" name="Google Shape;633;p71"/>
          <p:cNvSpPr txBox="1"/>
          <p:nvPr/>
        </p:nvSpPr>
        <p:spPr>
          <a:xfrm>
            <a:off x="6889820" y="1664143"/>
            <a:ext cx="17667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Funding raised before IPO</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cxnSp>
        <p:nvCxnSpPr>
          <p:cNvPr id="634" name="Google Shape;634;p71"/>
          <p:cNvCxnSpPr/>
          <p:nvPr/>
        </p:nvCxnSpPr>
        <p:spPr>
          <a:xfrm>
            <a:off x="6889820" y="1639395"/>
            <a:ext cx="1766700" cy="0"/>
          </a:xfrm>
          <a:prstGeom prst="straightConnector1">
            <a:avLst/>
          </a:prstGeom>
          <a:noFill/>
          <a:ln cap="flat" cmpd="sng" w="9525">
            <a:solidFill>
              <a:srgbClr val="D9D9D9"/>
            </a:solidFill>
            <a:prstDash val="solid"/>
            <a:round/>
            <a:headEnd len="sm" w="sm" type="none"/>
            <a:tailEnd len="sm" w="sm" type="none"/>
          </a:ln>
        </p:spPr>
      </p:cxnSp>
      <p:pic>
        <p:nvPicPr>
          <p:cNvPr id="635" name="Google Shape;635;p71"/>
          <p:cNvPicPr preferRelativeResize="0"/>
          <p:nvPr/>
        </p:nvPicPr>
        <p:blipFill rotWithShape="1">
          <a:blip r:embed="rId4">
            <a:alphaModFix/>
          </a:blip>
          <a:srcRect b="0" l="0" r="0" t="0"/>
          <a:stretch/>
        </p:blipFill>
        <p:spPr>
          <a:xfrm>
            <a:off x="6480190" y="2397019"/>
            <a:ext cx="341723" cy="324000"/>
          </a:xfrm>
          <a:prstGeom prst="rect">
            <a:avLst/>
          </a:prstGeom>
          <a:noFill/>
          <a:ln>
            <a:noFill/>
          </a:ln>
        </p:spPr>
      </p:pic>
      <p:sp>
        <p:nvSpPr>
          <p:cNvPr id="636" name="Google Shape;636;p71" title="Avg. Acc Amount"/>
          <p:cNvSpPr txBox="1"/>
          <p:nvPr/>
        </p:nvSpPr>
        <p:spPr>
          <a:xfrm>
            <a:off x="6889827" y="2352475"/>
            <a:ext cx="19545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$2.7M</a:t>
            </a:r>
            <a:r>
              <a:rPr lang="en-US" sz="1000">
                <a:solidFill>
                  <a:srgbClr val="606060"/>
                </a:solidFill>
                <a:latin typeface="Calibri"/>
                <a:ea typeface="Calibri"/>
                <a:cs typeface="Calibri"/>
                <a:sym typeface="Calibri"/>
              </a:rPr>
              <a:t>  (vs $10.0M)</a:t>
            </a:r>
            <a:endParaRPr sz="1000">
              <a:solidFill>
                <a:srgbClr val="606060"/>
              </a:solidFill>
              <a:latin typeface="Calibri"/>
              <a:ea typeface="Calibri"/>
              <a:cs typeface="Calibri"/>
              <a:sym typeface="Calibri"/>
            </a:endParaRPr>
          </a:p>
        </p:txBody>
      </p:sp>
      <p:sp>
        <p:nvSpPr>
          <p:cNvPr id="637" name="Google Shape;637;p71"/>
          <p:cNvSpPr txBox="1"/>
          <p:nvPr/>
        </p:nvSpPr>
        <p:spPr>
          <a:xfrm>
            <a:off x="6889823" y="2783423"/>
            <a:ext cx="17667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Funding raised before Acq.</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cxnSp>
        <p:nvCxnSpPr>
          <p:cNvPr id="638" name="Google Shape;638;p71"/>
          <p:cNvCxnSpPr/>
          <p:nvPr/>
        </p:nvCxnSpPr>
        <p:spPr>
          <a:xfrm>
            <a:off x="6889823" y="2758676"/>
            <a:ext cx="1766700" cy="0"/>
          </a:xfrm>
          <a:prstGeom prst="straightConnector1">
            <a:avLst/>
          </a:prstGeom>
          <a:noFill/>
          <a:ln cap="flat" cmpd="sng" w="9525">
            <a:solidFill>
              <a:srgbClr val="D9D9D9"/>
            </a:solidFill>
            <a:prstDash val="solid"/>
            <a:round/>
            <a:headEnd len="sm" w="sm" type="none"/>
            <a:tailEnd len="sm" w="sm" type="none"/>
          </a:ln>
        </p:spPr>
      </p:cxnSp>
      <p:sp>
        <p:nvSpPr>
          <p:cNvPr id="639" name="Google Shape;639;p71" title="Avg. years from first funding to IPO"/>
          <p:cNvSpPr txBox="1"/>
          <p:nvPr/>
        </p:nvSpPr>
        <p:spPr>
          <a:xfrm>
            <a:off x="9625875" y="1233200"/>
            <a:ext cx="18303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$9.0M</a:t>
            </a:r>
            <a:r>
              <a:rPr lang="en-US" sz="1000">
                <a:solidFill>
                  <a:srgbClr val="606060"/>
                </a:solidFill>
                <a:latin typeface="Calibri"/>
                <a:ea typeface="Calibri"/>
                <a:cs typeface="Calibri"/>
                <a:sym typeface="Calibri"/>
              </a:rPr>
              <a:t>  (vs -)</a:t>
            </a:r>
            <a:endParaRPr sz="1000">
              <a:solidFill>
                <a:srgbClr val="606060"/>
              </a:solidFill>
              <a:latin typeface="Calibri"/>
              <a:ea typeface="Calibri"/>
              <a:cs typeface="Calibri"/>
              <a:sym typeface="Calibri"/>
            </a:endParaRPr>
          </a:p>
        </p:txBody>
      </p:sp>
      <p:sp>
        <p:nvSpPr>
          <p:cNvPr id="640" name="Google Shape;640;p71"/>
          <p:cNvSpPr txBox="1"/>
          <p:nvPr/>
        </p:nvSpPr>
        <p:spPr>
          <a:xfrm>
            <a:off x="9625882" y="1664144"/>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IPO Mcap</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pic>
        <p:nvPicPr>
          <p:cNvPr id="641" name="Google Shape;641;p71"/>
          <p:cNvPicPr preferRelativeResize="0"/>
          <p:nvPr/>
        </p:nvPicPr>
        <p:blipFill rotWithShape="1">
          <a:blip r:embed="rId5">
            <a:alphaModFix/>
          </a:blip>
          <a:srcRect b="0" l="0" r="0" t="0"/>
          <a:stretch/>
        </p:blipFill>
        <p:spPr>
          <a:xfrm>
            <a:off x="9227395" y="1267311"/>
            <a:ext cx="324000" cy="324000"/>
          </a:xfrm>
          <a:prstGeom prst="rect">
            <a:avLst/>
          </a:prstGeom>
          <a:noFill/>
          <a:ln>
            <a:noFill/>
          </a:ln>
        </p:spPr>
      </p:pic>
      <p:cxnSp>
        <p:nvCxnSpPr>
          <p:cNvPr id="642" name="Google Shape;642;p71"/>
          <p:cNvCxnSpPr/>
          <p:nvPr/>
        </p:nvCxnSpPr>
        <p:spPr>
          <a:xfrm>
            <a:off x="9625894" y="1639391"/>
            <a:ext cx="1365300" cy="0"/>
          </a:xfrm>
          <a:prstGeom prst="straightConnector1">
            <a:avLst/>
          </a:prstGeom>
          <a:noFill/>
          <a:ln cap="flat" cmpd="sng" w="9525">
            <a:solidFill>
              <a:srgbClr val="D9D9D9"/>
            </a:solidFill>
            <a:prstDash val="solid"/>
            <a:round/>
            <a:headEnd len="sm" w="sm" type="none"/>
            <a:tailEnd len="sm" w="sm" type="none"/>
          </a:ln>
        </p:spPr>
      </p:cxnSp>
      <p:sp>
        <p:nvSpPr>
          <p:cNvPr id="643" name="Google Shape;643;p71" title="Avg. years from first funding to Acc"/>
          <p:cNvSpPr txBox="1"/>
          <p:nvPr/>
        </p:nvSpPr>
        <p:spPr>
          <a:xfrm>
            <a:off x="9625872" y="2352475"/>
            <a:ext cx="18303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a:t>
            </a:r>
            <a:r>
              <a:rPr lang="en-US" sz="1000">
                <a:solidFill>
                  <a:srgbClr val="606060"/>
                </a:solidFill>
                <a:latin typeface="Calibri"/>
                <a:ea typeface="Calibri"/>
                <a:cs typeface="Calibri"/>
                <a:sym typeface="Calibri"/>
              </a:rPr>
              <a:t>  (vs $75.3M)</a:t>
            </a:r>
            <a:endParaRPr sz="1000">
              <a:solidFill>
                <a:srgbClr val="606060"/>
              </a:solidFill>
              <a:latin typeface="Calibri"/>
              <a:ea typeface="Calibri"/>
              <a:cs typeface="Calibri"/>
              <a:sym typeface="Calibri"/>
            </a:endParaRPr>
          </a:p>
        </p:txBody>
      </p:sp>
      <p:sp>
        <p:nvSpPr>
          <p:cNvPr id="644" name="Google Shape;644;p71"/>
          <p:cNvSpPr txBox="1"/>
          <p:nvPr/>
        </p:nvSpPr>
        <p:spPr>
          <a:xfrm>
            <a:off x="9625882" y="2783419"/>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Avg. Acq. Price</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100">
              <a:latin typeface="Calibri"/>
              <a:ea typeface="Calibri"/>
              <a:cs typeface="Calibri"/>
              <a:sym typeface="Calibri"/>
            </a:endParaRPr>
          </a:p>
        </p:txBody>
      </p:sp>
      <p:pic>
        <p:nvPicPr>
          <p:cNvPr id="645" name="Google Shape;645;p71"/>
          <p:cNvPicPr preferRelativeResize="0"/>
          <p:nvPr/>
        </p:nvPicPr>
        <p:blipFill rotWithShape="1">
          <a:blip r:embed="rId5">
            <a:alphaModFix/>
          </a:blip>
          <a:srcRect b="0" l="0" r="0" t="0"/>
          <a:stretch/>
        </p:blipFill>
        <p:spPr>
          <a:xfrm>
            <a:off x="9227395" y="2386586"/>
            <a:ext cx="324000" cy="324000"/>
          </a:xfrm>
          <a:prstGeom prst="rect">
            <a:avLst/>
          </a:prstGeom>
          <a:noFill/>
          <a:ln>
            <a:noFill/>
          </a:ln>
        </p:spPr>
      </p:pic>
      <p:cxnSp>
        <p:nvCxnSpPr>
          <p:cNvPr id="646" name="Google Shape;646;p71"/>
          <p:cNvCxnSpPr/>
          <p:nvPr/>
        </p:nvCxnSpPr>
        <p:spPr>
          <a:xfrm>
            <a:off x="9625894" y="2758666"/>
            <a:ext cx="1365300" cy="0"/>
          </a:xfrm>
          <a:prstGeom prst="straightConnector1">
            <a:avLst/>
          </a:prstGeom>
          <a:noFill/>
          <a:ln cap="flat" cmpd="sng" w="9525">
            <a:solidFill>
              <a:srgbClr val="D9D9D9"/>
            </a:solidFill>
            <a:prstDash val="solid"/>
            <a:round/>
            <a:headEnd len="sm" w="sm" type="none"/>
            <a:tailEnd len="sm" w="sm" type="none"/>
          </a:ln>
        </p:spPr>
      </p:cxnSp>
      <p:sp>
        <p:nvSpPr>
          <p:cNvPr id="647" name="Google Shape;647;p71" title="Total IPOs"/>
          <p:cNvSpPr txBox="1"/>
          <p:nvPr/>
        </p:nvSpPr>
        <p:spPr>
          <a:xfrm>
            <a:off x="2565079" y="1233200"/>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1</a:t>
            </a:r>
            <a:r>
              <a:rPr lang="en-US" sz="1000">
                <a:solidFill>
                  <a:srgbClr val="606060"/>
                </a:solidFill>
                <a:latin typeface="Calibri"/>
                <a:ea typeface="Calibri"/>
                <a:cs typeface="Calibri"/>
                <a:sym typeface="Calibri"/>
              </a:rPr>
              <a:t>  (vs 0)</a:t>
            </a:r>
            <a:endParaRPr i="0" sz="1000" u="none" cap="none" strike="noStrike">
              <a:solidFill>
                <a:srgbClr val="606060"/>
              </a:solidFill>
              <a:latin typeface="Calibri"/>
              <a:ea typeface="Calibri"/>
              <a:cs typeface="Calibri"/>
              <a:sym typeface="Calibri"/>
            </a:endParaRPr>
          </a:p>
        </p:txBody>
      </p:sp>
      <p:sp>
        <p:nvSpPr>
          <p:cNvPr id="648" name="Google Shape;648;p71"/>
          <p:cNvSpPr txBox="1"/>
          <p:nvPr/>
        </p:nvSpPr>
        <p:spPr>
          <a:xfrm>
            <a:off x="2565075" y="1664141"/>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 </a:t>
            </a:r>
            <a:r>
              <a:rPr lang="en-US" sz="1100">
                <a:latin typeface="Calibri"/>
                <a:ea typeface="Calibri"/>
                <a:cs typeface="Calibri"/>
                <a:sym typeface="Calibri"/>
              </a:rPr>
              <a:t>IPOs</a:t>
            </a:r>
            <a:r>
              <a:rPr i="0" lang="en-US" sz="1100" u="none" cap="none" strike="noStrike">
                <a:solidFill>
                  <a:srgbClr val="000000"/>
                </a:solidFill>
                <a:latin typeface="Calibri"/>
                <a:ea typeface="Calibri"/>
                <a:cs typeface="Calibri"/>
                <a:sym typeface="Calibri"/>
              </a:rPr>
              <a:t> </a:t>
            </a:r>
            <a:endParaRPr i="0" sz="1100" u="none" cap="none" strike="noStrike">
              <a:solidFill>
                <a:srgbClr val="000000"/>
              </a:solidFill>
              <a:latin typeface="Calibri"/>
              <a:ea typeface="Calibri"/>
              <a:cs typeface="Calibri"/>
              <a:sym typeface="Calibri"/>
            </a:endParaRPr>
          </a:p>
        </p:txBody>
      </p:sp>
      <p:cxnSp>
        <p:nvCxnSpPr>
          <p:cNvPr id="649" name="Google Shape;649;p71"/>
          <p:cNvCxnSpPr/>
          <p:nvPr/>
        </p:nvCxnSpPr>
        <p:spPr>
          <a:xfrm>
            <a:off x="2565079" y="1639397"/>
            <a:ext cx="1368000" cy="0"/>
          </a:xfrm>
          <a:prstGeom prst="straightConnector1">
            <a:avLst/>
          </a:prstGeom>
          <a:noFill/>
          <a:ln cap="flat" cmpd="sng" w="9525">
            <a:solidFill>
              <a:srgbClr val="D9D9D9"/>
            </a:solidFill>
            <a:prstDash val="solid"/>
            <a:round/>
            <a:headEnd len="sm" w="sm" type="none"/>
            <a:tailEnd len="sm" w="sm" type="none"/>
          </a:ln>
        </p:spPr>
      </p:cxnSp>
      <p:pic>
        <p:nvPicPr>
          <p:cNvPr id="650" name="Google Shape;650;p71"/>
          <p:cNvPicPr preferRelativeResize="0"/>
          <p:nvPr/>
        </p:nvPicPr>
        <p:blipFill rotWithShape="1">
          <a:blip r:embed="rId6">
            <a:alphaModFix/>
          </a:blip>
          <a:srcRect b="0" l="0" r="0" t="0"/>
          <a:stretch/>
        </p:blipFill>
        <p:spPr>
          <a:xfrm>
            <a:off x="2137416" y="1259758"/>
            <a:ext cx="360001" cy="360001"/>
          </a:xfrm>
          <a:prstGeom prst="rect">
            <a:avLst/>
          </a:prstGeom>
          <a:noFill/>
          <a:ln>
            <a:noFill/>
          </a:ln>
        </p:spPr>
      </p:pic>
      <p:sp>
        <p:nvSpPr>
          <p:cNvPr id="651" name="Google Shape;651;p71" title="Total Acc"/>
          <p:cNvSpPr txBox="1"/>
          <p:nvPr/>
        </p:nvSpPr>
        <p:spPr>
          <a:xfrm>
            <a:off x="2565079" y="2352475"/>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800">
                <a:solidFill>
                  <a:srgbClr val="08528C"/>
                </a:solidFill>
                <a:latin typeface="Calibri"/>
                <a:ea typeface="Calibri"/>
                <a:cs typeface="Calibri"/>
                <a:sym typeface="Calibri"/>
              </a:rPr>
              <a:t>7</a:t>
            </a:r>
            <a:r>
              <a:rPr lang="en-US" sz="1000">
                <a:solidFill>
                  <a:srgbClr val="606060"/>
                </a:solidFill>
                <a:latin typeface="Calibri"/>
                <a:ea typeface="Calibri"/>
                <a:cs typeface="Calibri"/>
                <a:sym typeface="Calibri"/>
              </a:rPr>
              <a:t>  (vs 4)</a:t>
            </a:r>
            <a:endParaRPr i="0" sz="1000" u="none" cap="none" strike="noStrike">
              <a:solidFill>
                <a:srgbClr val="606060"/>
              </a:solidFill>
              <a:latin typeface="Calibri"/>
              <a:ea typeface="Calibri"/>
              <a:cs typeface="Calibri"/>
              <a:sym typeface="Calibri"/>
            </a:endParaRPr>
          </a:p>
        </p:txBody>
      </p:sp>
      <p:sp>
        <p:nvSpPr>
          <p:cNvPr id="652" name="Google Shape;652;p71"/>
          <p:cNvSpPr txBox="1"/>
          <p:nvPr/>
        </p:nvSpPr>
        <p:spPr>
          <a:xfrm>
            <a:off x="2565075" y="2783416"/>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 </a:t>
            </a:r>
            <a:r>
              <a:rPr lang="en-US" sz="1100">
                <a:latin typeface="Calibri"/>
                <a:ea typeface="Calibri"/>
                <a:cs typeface="Calibri"/>
                <a:sym typeface="Calibri"/>
              </a:rPr>
              <a:t>Acquisitions</a:t>
            </a:r>
            <a:r>
              <a:rPr i="0" lang="en-US" sz="1100" u="none" cap="none" strike="noStrike">
                <a:solidFill>
                  <a:srgbClr val="000000"/>
                </a:solidFill>
                <a:latin typeface="Calibri"/>
                <a:ea typeface="Calibri"/>
                <a:cs typeface="Calibri"/>
                <a:sym typeface="Calibri"/>
              </a:rPr>
              <a:t> </a:t>
            </a:r>
            <a:endParaRPr i="0" sz="1100" u="none" cap="none" strike="noStrike">
              <a:solidFill>
                <a:srgbClr val="000000"/>
              </a:solidFill>
              <a:latin typeface="Calibri"/>
              <a:ea typeface="Calibri"/>
              <a:cs typeface="Calibri"/>
              <a:sym typeface="Calibri"/>
            </a:endParaRPr>
          </a:p>
        </p:txBody>
      </p:sp>
      <p:cxnSp>
        <p:nvCxnSpPr>
          <p:cNvPr id="653" name="Google Shape;653;p71"/>
          <p:cNvCxnSpPr/>
          <p:nvPr/>
        </p:nvCxnSpPr>
        <p:spPr>
          <a:xfrm>
            <a:off x="2565079" y="2758672"/>
            <a:ext cx="1368000" cy="0"/>
          </a:xfrm>
          <a:prstGeom prst="straightConnector1">
            <a:avLst/>
          </a:prstGeom>
          <a:noFill/>
          <a:ln cap="flat" cmpd="sng" w="9525">
            <a:solidFill>
              <a:srgbClr val="D9D9D9"/>
            </a:solidFill>
            <a:prstDash val="solid"/>
            <a:round/>
            <a:headEnd len="sm" w="sm" type="none"/>
            <a:tailEnd len="sm" w="sm" type="none"/>
          </a:ln>
        </p:spPr>
      </p:cxnSp>
      <p:pic>
        <p:nvPicPr>
          <p:cNvPr id="654" name="Google Shape;654;p71"/>
          <p:cNvPicPr preferRelativeResize="0"/>
          <p:nvPr/>
        </p:nvPicPr>
        <p:blipFill>
          <a:blip r:embed="rId7">
            <a:alphaModFix/>
          </a:blip>
          <a:stretch>
            <a:fillRect/>
          </a:stretch>
        </p:blipFill>
        <p:spPr>
          <a:xfrm>
            <a:off x="2116088" y="2379025"/>
            <a:ext cx="360000" cy="360000"/>
          </a:xfrm>
          <a:prstGeom prst="rect">
            <a:avLst/>
          </a:prstGeom>
          <a:noFill/>
          <a:ln>
            <a:noFill/>
          </a:ln>
        </p:spPr>
      </p:pic>
      <p:graphicFrame>
        <p:nvGraphicFramePr>
          <p:cNvPr id="655" name="Google Shape;655;p71" title="Top Investors by # Exits"/>
          <p:cNvGraphicFramePr/>
          <p:nvPr/>
        </p:nvGraphicFramePr>
        <p:xfrm>
          <a:off x="545502" y="3532934"/>
          <a:ext cx="3000000" cy="3000000"/>
        </p:xfrm>
        <a:graphic>
          <a:graphicData uri="http://schemas.openxmlformats.org/drawingml/2006/table">
            <a:tbl>
              <a:tblPr firstRow="1">
                <a:noFill/>
                <a:tableStyleId>{86F9CFB4-05DF-447D-B2BC-2EEC458E0EB9}</a:tableStyleId>
              </a:tblPr>
              <a:tblGrid>
                <a:gridCol w="1536575"/>
                <a:gridCol w="683900"/>
                <a:gridCol w="1275150"/>
              </a:tblGrid>
              <a:tr h="250400">
                <a:tc gridSpan="3">
                  <a:txBody>
                    <a:bodyPr/>
                    <a:lstStyle/>
                    <a:p>
                      <a:pPr indent="0" lvl="0" marL="0" rtl="0" algn="l">
                        <a:spcBef>
                          <a:spcPts val="0"/>
                        </a:spcBef>
                        <a:spcAft>
                          <a:spcPts val="0"/>
                        </a:spcAft>
                        <a:buNone/>
                      </a:pPr>
                      <a:r>
                        <a:t/>
                      </a:r>
                      <a:endParaRPr>
                        <a:latin typeface="Calibri"/>
                        <a:ea typeface="Calibri"/>
                        <a:cs typeface="Calibri"/>
                        <a:sym typeface="Calibri"/>
                      </a:endParaRPr>
                    </a:p>
                  </a:txBody>
                  <a:tcPr marT="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D9D9D9">
                          <a:alpha val="0"/>
                        </a:srgbClr>
                      </a:solidFill>
                      <a:prstDash val="solid"/>
                      <a:round/>
                      <a:headEnd len="sm" w="sm" type="none"/>
                      <a:tailEnd len="sm" w="sm" type="none"/>
                    </a:lnB>
                  </a:tcPr>
                </a:tc>
                <a:tc hMerge="1"/>
                <a:tc hMerge="1"/>
              </a:tr>
              <a:tr h="269700">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Investor</a:t>
                      </a:r>
                      <a:endParaRPr b="1" sz="1200">
                        <a:latin typeface="Calibri"/>
                        <a:ea typeface="Calibri"/>
                        <a:cs typeface="Calibri"/>
                        <a:sym typeface="Calibri"/>
                      </a:endParaRPr>
                    </a:p>
                  </a:txBody>
                  <a:tcPr marT="18000" marB="18000" marR="18000" marL="3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19050">
                      <a:solidFill>
                        <a:srgbClr val="D9D9D9">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 Exits</a:t>
                      </a:r>
                      <a:endParaRPr b="1" sz="12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19050">
                      <a:solidFill>
                        <a:srgbClr val="D9D9D9">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Notable Exit</a:t>
                      </a:r>
                      <a:endParaRPr b="1" sz="12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19050">
                      <a:solidFill>
                        <a:srgbClr val="D9D9D9">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Mavcap</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Stake With Us</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LuneX Ventures</a:t>
                      </a:r>
                      <a:endParaRPr sz="1100" u="none" cap="none" strike="noStrike">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100">
                          <a:latin typeface="Calibri"/>
                          <a:ea typeface="Calibri"/>
                          <a:cs typeface="Calibri"/>
                          <a:sym typeface="Calibri"/>
                        </a:rPr>
                        <a:t>Stake With Us</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SGInnovate</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Stake With Us</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Alameda Research</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Solscan</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2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Bain &amp; Company</a:t>
                      </a:r>
                      <a:endParaRPr sz="1100">
                        <a:latin typeface="Calibri"/>
                        <a:ea typeface="Calibri"/>
                        <a:cs typeface="Calibri"/>
                        <a:sym typeface="Calibri"/>
                      </a:endParaRPr>
                    </a:p>
                  </a:txBody>
                  <a:tcPr marT="18000" marB="18000" marR="18000" marL="396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1</a:t>
                      </a:r>
                      <a:endParaRPr sz="1100">
                        <a:latin typeface="Calibri"/>
                        <a:ea typeface="Calibri"/>
                        <a:cs typeface="Calibri"/>
                        <a:sym typeface="Calibri"/>
                      </a:endParaRPr>
                    </a:p>
                  </a:txBody>
                  <a:tcPr marT="18000" marB="18000" marR="18000" marL="18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Contour</a:t>
                      </a:r>
                      <a:endParaRPr sz="1100">
                        <a:latin typeface="Calibri"/>
                        <a:ea typeface="Calibri"/>
                        <a:cs typeface="Calibri"/>
                        <a:sym typeface="Calibri"/>
                      </a:endParaRPr>
                    </a:p>
                  </a:txBody>
                  <a:tcPr marT="18000" marB="18000" marR="18000" marL="90000" anchor="ctr">
                    <a:lnL cap="flat" cmpd="sng" w="9525">
                      <a:solidFill>
                        <a:srgbClr val="D9D9D9">
                          <a:alpha val="0"/>
                        </a:srgbClr>
                      </a:solidFill>
                      <a:prstDash val="solid"/>
                      <a:round/>
                      <a:headEnd len="sm" w="sm" type="none"/>
                      <a:tailEnd len="sm" w="sm" type="none"/>
                    </a:lnL>
                    <a:lnR cap="flat" cmpd="sng" w="9525">
                      <a:solidFill>
                        <a:srgbClr val="D9D9D9">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656" name="Google Shape;656;p71" title="invLogo1"/>
          <p:cNvPicPr preferRelativeResize="0"/>
          <p:nvPr/>
        </p:nvPicPr>
        <p:blipFill>
          <a:blip r:embed="rId8">
            <a:alphaModFix/>
          </a:blip>
          <a:stretch>
            <a:fillRect/>
          </a:stretch>
        </p:blipFill>
        <p:spPr>
          <a:xfrm>
            <a:off x="583819" y="4097552"/>
            <a:ext cx="270000" cy="270000"/>
          </a:xfrm>
          <a:prstGeom prst="rect">
            <a:avLst/>
          </a:prstGeom>
          <a:noFill/>
          <a:ln>
            <a:noFill/>
          </a:ln>
        </p:spPr>
      </p:pic>
      <p:pic>
        <p:nvPicPr>
          <p:cNvPr id="657" name="Google Shape;657;p71" title="invLogo2"/>
          <p:cNvPicPr preferRelativeResize="0"/>
          <p:nvPr/>
        </p:nvPicPr>
        <p:blipFill>
          <a:blip r:embed="rId9">
            <a:alphaModFix/>
          </a:blip>
          <a:stretch>
            <a:fillRect/>
          </a:stretch>
        </p:blipFill>
        <p:spPr>
          <a:xfrm>
            <a:off x="583819" y="4481134"/>
            <a:ext cx="270000" cy="270000"/>
          </a:xfrm>
          <a:prstGeom prst="rect">
            <a:avLst/>
          </a:prstGeom>
          <a:noFill/>
          <a:ln>
            <a:noFill/>
          </a:ln>
        </p:spPr>
      </p:pic>
      <p:pic>
        <p:nvPicPr>
          <p:cNvPr id="658" name="Google Shape;658;p71" title="invLogo3"/>
          <p:cNvPicPr preferRelativeResize="0"/>
          <p:nvPr/>
        </p:nvPicPr>
        <p:blipFill>
          <a:blip r:embed="rId10">
            <a:alphaModFix/>
          </a:blip>
          <a:stretch>
            <a:fillRect/>
          </a:stretch>
        </p:blipFill>
        <p:spPr>
          <a:xfrm>
            <a:off x="583819" y="4864717"/>
            <a:ext cx="270000" cy="270000"/>
          </a:xfrm>
          <a:prstGeom prst="rect">
            <a:avLst/>
          </a:prstGeom>
          <a:noFill/>
          <a:ln>
            <a:noFill/>
          </a:ln>
        </p:spPr>
      </p:pic>
      <p:pic>
        <p:nvPicPr>
          <p:cNvPr id="659" name="Google Shape;659;p71" title="invLogo4"/>
          <p:cNvPicPr preferRelativeResize="0"/>
          <p:nvPr/>
        </p:nvPicPr>
        <p:blipFill>
          <a:blip r:embed="rId11">
            <a:alphaModFix/>
          </a:blip>
          <a:stretch>
            <a:fillRect/>
          </a:stretch>
        </p:blipFill>
        <p:spPr>
          <a:xfrm>
            <a:off x="583819" y="5248299"/>
            <a:ext cx="270000" cy="270000"/>
          </a:xfrm>
          <a:prstGeom prst="rect">
            <a:avLst/>
          </a:prstGeom>
          <a:noFill/>
          <a:ln>
            <a:noFill/>
          </a:ln>
        </p:spPr>
      </p:pic>
      <p:pic>
        <p:nvPicPr>
          <p:cNvPr id="660" name="Google Shape;660;p71" title="invLogo5"/>
          <p:cNvPicPr preferRelativeResize="0"/>
          <p:nvPr/>
        </p:nvPicPr>
        <p:blipFill>
          <a:blip r:embed="rId12">
            <a:alphaModFix/>
          </a:blip>
          <a:stretch>
            <a:fillRect/>
          </a:stretch>
        </p:blipFill>
        <p:spPr>
          <a:xfrm>
            <a:off x="583819" y="5631882"/>
            <a:ext cx="270000" cy="270000"/>
          </a:xfrm>
          <a:prstGeom prst="rect">
            <a:avLst/>
          </a:prstGeom>
          <a:noFill/>
          <a:ln>
            <a:noFill/>
          </a:ln>
        </p:spPr>
      </p:pic>
      <p:cxnSp>
        <p:nvCxnSpPr>
          <p:cNvPr id="661" name="Google Shape;661;p71"/>
          <p:cNvCxnSpPr/>
          <p:nvPr/>
        </p:nvCxnSpPr>
        <p:spPr>
          <a:xfrm>
            <a:off x="545501" y="3785425"/>
            <a:ext cx="3495600" cy="0"/>
          </a:xfrm>
          <a:prstGeom prst="straightConnector1">
            <a:avLst/>
          </a:prstGeom>
          <a:noFill/>
          <a:ln cap="flat" cmpd="sng" w="9525">
            <a:solidFill>
              <a:srgbClr val="000000"/>
            </a:solidFill>
            <a:prstDash val="solid"/>
            <a:round/>
            <a:headEnd len="sm" w="sm" type="none"/>
            <a:tailEnd len="sm" w="sm" type="none"/>
          </a:ln>
        </p:spPr>
      </p:cxnSp>
      <p:sp>
        <p:nvSpPr>
          <p:cNvPr id="662" name="Google Shape;662;p71" title="investorExit"/>
          <p:cNvSpPr txBox="1"/>
          <p:nvPr/>
        </p:nvSpPr>
        <p:spPr>
          <a:xfrm>
            <a:off x="545500" y="3478525"/>
            <a:ext cx="34956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SzPts val="1100"/>
              <a:buNone/>
            </a:pPr>
            <a:r>
              <a:rPr b="1" lang="en-US">
                <a:solidFill>
                  <a:srgbClr val="08528C"/>
                </a:solidFill>
                <a:latin typeface="Calibri"/>
                <a:ea typeface="Calibri"/>
                <a:cs typeface="Calibri"/>
                <a:sym typeface="Calibri"/>
              </a:rPr>
              <a:t>Top Investors by # Exits - 2024</a:t>
            </a:r>
            <a:endParaRPr b="1">
              <a:solidFill>
                <a:srgbClr val="08528C"/>
              </a:solidFill>
              <a:latin typeface="Calibri"/>
              <a:ea typeface="Calibri"/>
              <a:cs typeface="Calibri"/>
              <a:sym typeface="Calibri"/>
            </a:endParaRPr>
          </a:p>
        </p:txBody>
      </p:sp>
      <p:sp>
        <p:nvSpPr>
          <p:cNvPr id="663" name="Google Shape;663;p71"/>
          <p:cNvSpPr txBox="1"/>
          <p:nvPr/>
        </p:nvSpPr>
        <p:spPr>
          <a:xfrm>
            <a:off x="4416720" y="3476244"/>
            <a:ext cx="34077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Y</a:t>
            </a:r>
            <a:r>
              <a:rPr b="1" lang="en-US">
                <a:solidFill>
                  <a:srgbClr val="08528C"/>
                </a:solidFill>
                <a:latin typeface="Calibri"/>
                <a:ea typeface="Calibri"/>
                <a:cs typeface="Calibri"/>
                <a:sym typeface="Calibri"/>
              </a:rPr>
              <a:t>-o-Y Exit Trends</a:t>
            </a:r>
            <a:endParaRPr b="1">
              <a:solidFill>
                <a:srgbClr val="08528C"/>
              </a:solidFill>
              <a:latin typeface="Calibri"/>
              <a:ea typeface="Calibri"/>
              <a:cs typeface="Calibri"/>
              <a:sym typeface="Calibri"/>
            </a:endParaRPr>
          </a:p>
        </p:txBody>
      </p:sp>
      <p:cxnSp>
        <p:nvCxnSpPr>
          <p:cNvPr id="664" name="Google Shape;664;p71"/>
          <p:cNvCxnSpPr/>
          <p:nvPr/>
        </p:nvCxnSpPr>
        <p:spPr>
          <a:xfrm>
            <a:off x="4416721" y="3783169"/>
            <a:ext cx="3407700" cy="0"/>
          </a:xfrm>
          <a:prstGeom prst="straightConnector1">
            <a:avLst/>
          </a:prstGeom>
          <a:noFill/>
          <a:ln cap="flat" cmpd="sng" w="9525">
            <a:solidFill>
              <a:srgbClr val="000000"/>
            </a:solidFill>
            <a:prstDash val="solid"/>
            <a:round/>
            <a:headEnd len="sm" w="sm" type="none"/>
            <a:tailEnd len="sm" w="sm" type="none"/>
          </a:ln>
        </p:spPr>
      </p:cxnSp>
      <p:sp>
        <p:nvSpPr>
          <p:cNvPr id="665" name="Google Shape;665;p71"/>
          <p:cNvSpPr txBox="1"/>
          <p:nvPr/>
        </p:nvSpPr>
        <p:spPr>
          <a:xfrm>
            <a:off x="5349650" y="6349961"/>
            <a:ext cx="984300" cy="167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606060"/>
              </a:buClr>
              <a:buSzPts val="1050"/>
              <a:buFont typeface="Cambria"/>
              <a:buNone/>
            </a:pPr>
            <a:r>
              <a:rPr lang="en-US" sz="1100">
                <a:latin typeface="Calibri"/>
                <a:ea typeface="Calibri"/>
                <a:cs typeface="Calibri"/>
                <a:sym typeface="Calibri"/>
              </a:rPr>
              <a:t># Acquisitions</a:t>
            </a:r>
            <a:endParaRPr b="0" i="0" sz="1100" u="none" cap="none" strike="noStrike">
              <a:solidFill>
                <a:srgbClr val="000000"/>
              </a:solidFill>
              <a:latin typeface="Calibri"/>
              <a:ea typeface="Calibri"/>
              <a:cs typeface="Calibri"/>
              <a:sym typeface="Calibri"/>
            </a:endParaRPr>
          </a:p>
        </p:txBody>
      </p:sp>
      <p:sp>
        <p:nvSpPr>
          <p:cNvPr id="666" name="Google Shape;666;p71"/>
          <p:cNvSpPr/>
          <p:nvPr/>
        </p:nvSpPr>
        <p:spPr>
          <a:xfrm>
            <a:off x="5156098" y="6372785"/>
            <a:ext cx="109800" cy="109800"/>
          </a:xfrm>
          <a:prstGeom prst="rect">
            <a:avLst/>
          </a:prstGeom>
          <a:solidFill>
            <a:srgbClr val="0852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667" name="Google Shape;667;p71" title="Top Exits Acc"/>
          <p:cNvGraphicFramePr/>
          <p:nvPr/>
        </p:nvGraphicFramePr>
        <p:xfrm>
          <a:off x="8203900" y="4025145"/>
          <a:ext cx="3000000" cy="3000000"/>
        </p:xfrm>
        <a:graphic>
          <a:graphicData uri="http://schemas.openxmlformats.org/drawingml/2006/table">
            <a:tbl>
              <a:tblPr>
                <a:noFill/>
                <a:tableStyleId>{6ACCD615-E411-4916-BF3E-99142BA9E7CD}</a:tableStyleId>
              </a:tblPr>
              <a:tblGrid>
                <a:gridCol w="581950"/>
                <a:gridCol w="384075"/>
                <a:gridCol w="1636175"/>
                <a:gridCol w="782800"/>
              </a:tblGrid>
              <a:tr h="376450">
                <a:tc rowSpan="3">
                  <a:txBody>
                    <a:bodyPr/>
                    <a:lstStyle/>
                    <a:p>
                      <a:pPr indent="0" lvl="0" marL="0" rtl="0" algn="ctr">
                        <a:spcBef>
                          <a:spcPts val="0"/>
                        </a:spcBef>
                        <a:spcAft>
                          <a:spcPts val="0"/>
                        </a:spcAft>
                        <a:buNone/>
                      </a:pPr>
                      <a:r>
                        <a:t/>
                      </a:r>
                      <a:endParaRPr sz="1100">
                        <a:latin typeface="Calibri"/>
                        <a:ea typeface="Calibri"/>
                        <a:cs typeface="Calibri"/>
                        <a:sym typeface="Calibri"/>
                      </a:endParaRPr>
                    </a:p>
                    <a:p>
                      <a:pPr indent="0" lvl="0" marL="0" rtl="0" algn="ctr">
                        <a:spcBef>
                          <a:spcPts val="0"/>
                        </a:spcBef>
                        <a:spcAft>
                          <a:spcPts val="0"/>
                        </a:spcAft>
                        <a:buNone/>
                      </a:pPr>
                      <a:r>
                        <a:rPr lang="en-US" sz="1100">
                          <a:latin typeface="Calibri"/>
                          <a:ea typeface="Calibri"/>
                          <a:cs typeface="Calibri"/>
                          <a:sym typeface="Calibri"/>
                        </a:rPr>
                        <a:t>Acq.</a:t>
                      </a:r>
                      <a:endParaRPr sz="1100">
                        <a:latin typeface="Calibri"/>
                        <a:ea typeface="Calibri"/>
                        <a:cs typeface="Calibri"/>
                        <a:sym typeface="Calibri"/>
                      </a:endParaRPr>
                    </a:p>
                    <a:p>
                      <a:pPr indent="0" lvl="0" marL="0" rtl="0" algn="ctr">
                        <a:spcBef>
                          <a:spcPts val="0"/>
                        </a:spcBef>
                        <a:spcAft>
                          <a:spcPts val="0"/>
                        </a:spcAft>
                        <a:buNone/>
                      </a:pPr>
                      <a:r>
                        <a:t/>
                      </a:r>
                      <a:endParaRPr sz="1100">
                        <a:latin typeface="Calibri"/>
                        <a:ea typeface="Calibri"/>
                        <a:cs typeface="Calibri"/>
                        <a:sym typeface="Calibri"/>
                      </a:endParaRPr>
                    </a:p>
                  </a:txBody>
                  <a:tcPr marT="9525" marB="0" marR="28800" marL="95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E5E5E5">
                        <a:alpha val="26670"/>
                      </a:srgbClr>
                    </a:solidFill>
                  </a:tcPr>
                </a:tc>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Propine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(2018, Singapore, $1.6M)</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100">
                          <a:latin typeface="Calibri"/>
                          <a:ea typeface="Calibri"/>
                          <a:cs typeface="Calibri"/>
                          <a:sym typeface="Calibri"/>
                        </a:rPr>
                        <a:t>-</a:t>
                      </a:r>
                      <a:endParaRPr sz="1100" u="none" cap="none" strike="noStrike">
                        <a:solidFill>
                          <a:srgbClr val="000000"/>
                        </a:solidFill>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450">
                <a:tc vMerge="1"/>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SolanaFM</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(2020, Singapore, $4.5M)</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100">
                          <a:latin typeface="Calibri"/>
                          <a:ea typeface="Calibri"/>
                          <a:cs typeface="Calibri"/>
                          <a:sym typeface="Calibri"/>
                        </a:rPr>
                        <a:t>-</a:t>
                      </a:r>
                      <a:endParaRPr sz="1100" u="none" cap="none" strike="noStrike">
                        <a:solidFill>
                          <a:srgbClr val="000000"/>
                        </a:solidFill>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76450">
                <a:tc vMerge="1"/>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solidFill>
                          <a:srgbClr val="000000"/>
                        </a:solidFill>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Stake With Us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(2019, Singapore, $595K)</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Arial"/>
                        <a:buNone/>
                      </a:pPr>
                      <a:r>
                        <a:rPr lang="en-US" sz="1100">
                          <a:latin typeface="Calibri"/>
                          <a:ea typeface="Calibri"/>
                          <a:cs typeface="Calibri"/>
                          <a:sym typeface="Calibri"/>
                        </a:rPr>
                        <a:t>-</a:t>
                      </a:r>
                      <a:endParaRPr sz="1100" u="none" cap="none" strike="noStrike">
                        <a:solidFill>
                          <a:srgbClr val="000000"/>
                        </a:solidFill>
                        <a:latin typeface="Calibri"/>
                        <a:ea typeface="Calibri"/>
                        <a:cs typeface="Calibri"/>
                        <a:sym typeface="Calibri"/>
                      </a:endParaRPr>
                    </a:p>
                  </a:txBody>
                  <a:tcPr marT="9525" marB="0" marR="9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668" name="Google Shape;668;p71" title="exitLogo3"/>
          <p:cNvPicPr preferRelativeResize="0"/>
          <p:nvPr/>
        </p:nvPicPr>
        <p:blipFill>
          <a:blip r:embed="rId13">
            <a:alphaModFix/>
          </a:blip>
          <a:stretch>
            <a:fillRect/>
          </a:stretch>
        </p:blipFill>
        <p:spPr>
          <a:xfrm>
            <a:off x="8874005" y="4840266"/>
            <a:ext cx="270000" cy="270000"/>
          </a:xfrm>
          <a:prstGeom prst="rect">
            <a:avLst/>
          </a:prstGeom>
          <a:noFill/>
          <a:ln cap="flat" cmpd="sng" w="9525">
            <a:solidFill>
              <a:srgbClr val="D9D9D9"/>
            </a:solidFill>
            <a:prstDash val="solid"/>
            <a:round/>
            <a:headEnd len="sm" w="sm" type="none"/>
            <a:tailEnd len="sm" w="sm" type="none"/>
          </a:ln>
        </p:spPr>
      </p:pic>
      <p:sp>
        <p:nvSpPr>
          <p:cNvPr id="669" name="Google Shape;669;p71" title="exitsData"/>
          <p:cNvSpPr txBox="1"/>
          <p:nvPr/>
        </p:nvSpPr>
        <p:spPr>
          <a:xfrm>
            <a:off x="8165592" y="3457956"/>
            <a:ext cx="3423300" cy="276900"/>
          </a:xfrm>
          <a:prstGeom prst="rect">
            <a:avLst/>
          </a:prstGeom>
          <a:noFill/>
          <a:ln>
            <a:noFill/>
          </a:ln>
        </p:spPr>
        <p:txBody>
          <a:bodyPr anchorCtr="0" anchor="t" bIns="45700" lIns="27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Top Exits - 2024</a:t>
            </a:r>
            <a:endParaRPr b="1">
              <a:solidFill>
                <a:srgbClr val="08528C"/>
              </a:solidFill>
              <a:latin typeface="Calibri"/>
              <a:ea typeface="Calibri"/>
              <a:cs typeface="Calibri"/>
              <a:sym typeface="Calibri"/>
            </a:endParaRPr>
          </a:p>
        </p:txBody>
      </p:sp>
      <p:cxnSp>
        <p:nvCxnSpPr>
          <p:cNvPr id="670" name="Google Shape;670;p71"/>
          <p:cNvCxnSpPr/>
          <p:nvPr/>
        </p:nvCxnSpPr>
        <p:spPr>
          <a:xfrm>
            <a:off x="8165592" y="3774922"/>
            <a:ext cx="3423300" cy="0"/>
          </a:xfrm>
          <a:prstGeom prst="straightConnector1">
            <a:avLst/>
          </a:prstGeom>
          <a:noFill/>
          <a:ln cap="flat" cmpd="sng" w="9525">
            <a:solidFill>
              <a:srgbClr val="000000"/>
            </a:solidFill>
            <a:prstDash val="solid"/>
            <a:round/>
            <a:headEnd len="med" w="med" type="none"/>
            <a:tailEnd len="med" w="med" type="none"/>
          </a:ln>
        </p:spPr>
      </p:cxnSp>
      <p:pic>
        <p:nvPicPr>
          <p:cNvPr id="671" name="Google Shape;671;p71" title="exitLogo4"/>
          <p:cNvPicPr preferRelativeResize="0"/>
          <p:nvPr/>
        </p:nvPicPr>
        <p:blipFill>
          <a:blip r:embed="rId14">
            <a:alphaModFix/>
          </a:blip>
          <a:stretch>
            <a:fillRect/>
          </a:stretch>
        </p:blipFill>
        <p:spPr>
          <a:xfrm>
            <a:off x="8874005" y="5216252"/>
            <a:ext cx="270000" cy="270000"/>
          </a:xfrm>
          <a:prstGeom prst="rect">
            <a:avLst/>
          </a:prstGeom>
          <a:noFill/>
          <a:ln cap="flat" cmpd="sng" w="9525">
            <a:solidFill>
              <a:srgbClr val="D9D9D9"/>
            </a:solidFill>
            <a:prstDash val="solid"/>
            <a:round/>
            <a:headEnd len="sm" w="sm" type="none"/>
            <a:tailEnd len="sm" w="sm" type="none"/>
          </a:ln>
        </p:spPr>
      </p:pic>
      <p:pic>
        <p:nvPicPr>
          <p:cNvPr id="672" name="Google Shape;672;p71" title="exitLogo2"/>
          <p:cNvPicPr preferRelativeResize="0"/>
          <p:nvPr/>
        </p:nvPicPr>
        <p:blipFill>
          <a:blip r:embed="rId15">
            <a:alphaModFix/>
          </a:blip>
          <a:stretch>
            <a:fillRect/>
          </a:stretch>
        </p:blipFill>
        <p:spPr>
          <a:xfrm>
            <a:off x="8874005" y="4464274"/>
            <a:ext cx="270000" cy="270000"/>
          </a:xfrm>
          <a:prstGeom prst="rect">
            <a:avLst/>
          </a:prstGeom>
          <a:noFill/>
          <a:ln cap="flat" cmpd="sng" w="9525">
            <a:solidFill>
              <a:srgbClr val="D9D9D9"/>
            </a:solidFill>
            <a:prstDash val="solid"/>
            <a:round/>
            <a:headEnd len="sm" w="sm" type="none"/>
            <a:tailEnd len="sm" w="sm" type="none"/>
          </a:ln>
        </p:spPr>
      </p:pic>
      <p:pic>
        <p:nvPicPr>
          <p:cNvPr id="673" name="Google Shape;673;p71" title="exitLogo1"/>
          <p:cNvPicPr preferRelativeResize="0"/>
          <p:nvPr/>
        </p:nvPicPr>
        <p:blipFill>
          <a:blip r:embed="rId16">
            <a:alphaModFix/>
          </a:blip>
          <a:stretch>
            <a:fillRect/>
          </a:stretch>
        </p:blipFill>
        <p:spPr>
          <a:xfrm>
            <a:off x="8874005" y="4088277"/>
            <a:ext cx="270000" cy="270000"/>
          </a:xfrm>
          <a:prstGeom prst="rect">
            <a:avLst/>
          </a:prstGeom>
          <a:noFill/>
          <a:ln cap="flat" cmpd="sng" w="9525">
            <a:solidFill>
              <a:srgbClr val="D9D9D9"/>
            </a:solidFill>
            <a:prstDash val="solid"/>
            <a:round/>
            <a:headEnd len="sm" w="sm" type="none"/>
            <a:tailEnd len="sm" w="sm" type="none"/>
          </a:ln>
        </p:spPr>
      </p:pic>
      <p:graphicFrame>
        <p:nvGraphicFramePr>
          <p:cNvPr id="674" name="Google Shape;674;p71"/>
          <p:cNvGraphicFramePr/>
          <p:nvPr/>
        </p:nvGraphicFramePr>
        <p:xfrm>
          <a:off x="8191621" y="3757315"/>
          <a:ext cx="3000000" cy="3000000"/>
        </p:xfrm>
        <a:graphic>
          <a:graphicData uri="http://schemas.openxmlformats.org/drawingml/2006/table">
            <a:tbl>
              <a:tblPr>
                <a:noFill/>
                <a:tableStyleId>{6ACCD615-E411-4916-BF3E-99142BA9E7CD}</a:tableStyleId>
              </a:tblPr>
              <a:tblGrid>
                <a:gridCol w="581950"/>
                <a:gridCol w="384075"/>
                <a:gridCol w="896750"/>
                <a:gridCol w="1522225"/>
              </a:tblGrid>
              <a:tr h="270700">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latin typeface="Calibri"/>
                          <a:ea typeface="Calibri"/>
                          <a:cs typeface="Calibri"/>
                          <a:sym typeface="Calibri"/>
                        </a:rPr>
                        <a:t>Type</a:t>
                      </a:r>
                      <a:endParaRPr b="1" sz="1200" u="none" cap="none" strike="noStrike">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gridSpan="2">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Calibri"/>
                          <a:ea typeface="Calibri"/>
                          <a:cs typeface="Calibri"/>
                          <a:sym typeface="Calibri"/>
                        </a:rPr>
                        <a:t>Company</a:t>
                      </a:r>
                      <a:endParaRPr b="1" sz="1200" u="none" cap="none" strike="noStrike">
                        <a:latin typeface="Calibri"/>
                        <a:ea typeface="Calibri"/>
                        <a:cs typeface="Calibri"/>
                        <a:sym typeface="Calibri"/>
                      </a:endParaRPr>
                    </a:p>
                  </a:txBody>
                  <a:tcPr marT="18000" marB="180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D9D9D9">
                          <a:alpha val="0"/>
                        </a:srgbClr>
                      </a:solidFill>
                      <a:prstDash val="solid"/>
                      <a:round/>
                      <a:headEnd len="sm" w="sm" type="none"/>
                      <a:tailEnd len="sm" w="sm" type="none"/>
                    </a:lnB>
                  </a:tcPr>
                </a:tc>
                <a:tc hMerge="1"/>
                <a:tc>
                  <a:txBody>
                    <a:bodyPr/>
                    <a:lstStyle/>
                    <a:p>
                      <a:pPr indent="0" lvl="0" marL="0" marR="0" rtl="0" algn="r">
                        <a:lnSpc>
                          <a:spcPct val="100000"/>
                        </a:lnSpc>
                        <a:spcBef>
                          <a:spcPts val="0"/>
                        </a:spcBef>
                        <a:spcAft>
                          <a:spcPts val="0"/>
                        </a:spcAft>
                        <a:buClr>
                          <a:srgbClr val="000000"/>
                        </a:buClr>
                        <a:buSzPts val="1200"/>
                        <a:buFont typeface="Arial"/>
                        <a:buNone/>
                      </a:pPr>
                      <a:r>
                        <a:rPr b="1" lang="en-US" sz="1200">
                          <a:latin typeface="Calibri"/>
                          <a:ea typeface="Calibri"/>
                          <a:cs typeface="Calibri"/>
                          <a:sym typeface="Calibri"/>
                        </a:rPr>
                        <a:t>Acq. Price/</a:t>
                      </a:r>
                      <a:r>
                        <a:rPr b="1" lang="en-US" sz="1200">
                          <a:solidFill>
                            <a:srgbClr val="000000"/>
                          </a:solidFill>
                          <a:latin typeface="Calibri"/>
                          <a:ea typeface="Calibri"/>
                          <a:cs typeface="Calibri"/>
                          <a:sym typeface="Calibri"/>
                        </a:rPr>
                        <a:t>IPO Mcap</a:t>
                      </a:r>
                      <a:endParaRPr b="1" sz="1200" u="none" cap="none" strike="noStrike">
                        <a:latin typeface="Calibri"/>
                        <a:ea typeface="Calibri"/>
                        <a:cs typeface="Calibri"/>
                        <a:sym typeface="Calibri"/>
                      </a:endParaRPr>
                    </a:p>
                  </a:txBody>
                  <a:tcPr marT="1800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FEFEF">
                          <a:alpha val="0"/>
                        </a:srgbClr>
                      </a:solidFill>
                      <a:prstDash val="solid"/>
                      <a:round/>
                      <a:headEnd len="sm" w="sm" type="none"/>
                      <a:tailEnd len="sm" w="sm" type="none"/>
                    </a:lnB>
                  </a:tcPr>
                </a:tc>
              </a:tr>
            </a:tbl>
          </a:graphicData>
        </a:graphic>
      </p:graphicFrame>
      <p:graphicFrame>
        <p:nvGraphicFramePr>
          <p:cNvPr id="675" name="Google Shape;675;p71" title="Top Exits Ipo"/>
          <p:cNvGraphicFramePr/>
          <p:nvPr/>
        </p:nvGraphicFramePr>
        <p:xfrm>
          <a:off x="8203900" y="5154495"/>
          <a:ext cx="3000000" cy="3000000"/>
        </p:xfrm>
        <a:graphic>
          <a:graphicData uri="http://schemas.openxmlformats.org/drawingml/2006/table">
            <a:tbl>
              <a:tblPr>
                <a:noFill/>
                <a:tableStyleId>{6ACCD615-E411-4916-BF3E-99142BA9E7CD}</a:tableStyleId>
              </a:tblPr>
              <a:tblGrid>
                <a:gridCol w="581950"/>
                <a:gridCol w="384075"/>
                <a:gridCol w="1636175"/>
                <a:gridCol w="782800"/>
              </a:tblGrid>
              <a:tr h="376450">
                <a:tc>
                  <a:txBody>
                    <a:bodyPr/>
                    <a:lstStyle/>
                    <a:p>
                      <a:pPr indent="0" lvl="0" marL="0" rtl="0" algn="ctr">
                        <a:spcBef>
                          <a:spcPts val="0"/>
                        </a:spcBef>
                        <a:spcAft>
                          <a:spcPts val="0"/>
                        </a:spcAft>
                        <a:buNone/>
                      </a:pPr>
                      <a:r>
                        <a:rPr lang="en-US" sz="1100">
                          <a:latin typeface="Calibri"/>
                          <a:ea typeface="Calibri"/>
                          <a:cs typeface="Calibri"/>
                          <a:sym typeface="Calibri"/>
                        </a:rPr>
                        <a:t>IPO</a:t>
                      </a:r>
                      <a:endParaRPr sz="1100">
                        <a:latin typeface="Calibri"/>
                        <a:ea typeface="Calibri"/>
                        <a:cs typeface="Calibri"/>
                        <a:sym typeface="Calibri"/>
                      </a:endParaRPr>
                    </a:p>
                  </a:txBody>
                  <a:tcPr marT="9525" marB="0" marR="28800" marL="95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E5E5E5">
                        <a:alpha val="26670"/>
                      </a:srgbClr>
                    </a:solidFill>
                  </a:tcPr>
                </a:tc>
                <a:tc>
                  <a:txBody>
                    <a:bodyPr/>
                    <a:lstStyle/>
                    <a:p>
                      <a:pPr indent="0" lvl="0" marL="0" marR="0" rtl="0" algn="l">
                        <a:lnSpc>
                          <a:spcPct val="100000"/>
                        </a:lnSpc>
                        <a:spcBef>
                          <a:spcPts val="0"/>
                        </a:spcBef>
                        <a:spcAft>
                          <a:spcPts val="0"/>
                        </a:spcAft>
                        <a:buClr>
                          <a:srgbClr val="000000"/>
                        </a:buClr>
                        <a:buSzPts val="1200"/>
                        <a:buFont typeface="Cambria"/>
                        <a:buNone/>
                      </a:pPr>
                      <a:r>
                        <a:t/>
                      </a:r>
                      <a:endParaRPr sz="1300" u="none" cap="none" strike="noStrike">
                        <a:latin typeface="Calibri"/>
                        <a:ea typeface="Calibri"/>
                        <a:cs typeface="Calibri"/>
                        <a:sym typeface="Calibri"/>
                      </a:endParaRPr>
                    </a:p>
                  </a:txBody>
                  <a:tcPr marT="0" marB="0" marR="0" marL="0" anchor="ctr">
                    <a:lnL cap="flat" cmpd="sng" w="9525">
                      <a:solidFill>
                        <a:srgbClr val="EFEFE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Cambria"/>
                        <a:buNone/>
                      </a:pPr>
                      <a:r>
                        <a:rPr lang="en-US" sz="1100">
                          <a:latin typeface="Calibri"/>
                          <a:ea typeface="Calibri"/>
                          <a:cs typeface="Calibri"/>
                          <a:sym typeface="Calibri"/>
                        </a:rPr>
                        <a:t>Tridentity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mbria"/>
                        <a:buNone/>
                      </a:pPr>
                      <a:r>
                        <a:rPr lang="en-US" sz="1000">
                          <a:solidFill>
                            <a:srgbClr val="999999"/>
                          </a:solidFill>
                          <a:latin typeface="Calibri"/>
                          <a:ea typeface="Calibri"/>
                          <a:cs typeface="Calibri"/>
                          <a:sym typeface="Calibri"/>
                        </a:rPr>
                        <a:t>(2014, Singapore)</a:t>
                      </a:r>
                      <a:endParaRPr sz="1000">
                        <a:solidFill>
                          <a:srgbClr val="999999"/>
                        </a:solidFill>
                        <a:latin typeface="Calibri"/>
                        <a:ea typeface="Calibri"/>
                        <a:cs typeface="Calibri"/>
                        <a:sym typeface="Calibri"/>
                      </a:endParaRPr>
                    </a:p>
                  </a:txBody>
                  <a:tcPr marT="0" marB="18000" marR="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Arial"/>
                        <a:buNone/>
                      </a:pPr>
                      <a:r>
                        <a:rPr lang="en-US" sz="1100">
                          <a:latin typeface="Calibri"/>
                          <a:ea typeface="Calibri"/>
                          <a:cs typeface="Calibri"/>
                          <a:sym typeface="Calibri"/>
                        </a:rPr>
                        <a:t>$9.0M</a:t>
                      </a:r>
                      <a:endParaRPr sz="1100">
                        <a:latin typeface="Calibri"/>
                        <a:ea typeface="Calibri"/>
                        <a:cs typeface="Calibri"/>
                        <a:sym typeface="Calibri"/>
                      </a:endParaRPr>
                    </a:p>
                  </a:txBody>
                  <a:tcPr marT="9525" marB="0" marR="90000"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676" name="Google Shape;676;p71"/>
          <p:cNvSpPr txBox="1"/>
          <p:nvPr/>
        </p:nvSpPr>
        <p:spPr>
          <a:xfrm>
            <a:off x="6568850" y="6361624"/>
            <a:ext cx="984300" cy="167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606060"/>
              </a:buClr>
              <a:buSzPts val="1050"/>
              <a:buFont typeface="Cambria"/>
              <a:buNone/>
            </a:pPr>
            <a:r>
              <a:rPr lang="en-US" sz="1100">
                <a:latin typeface="Calibri"/>
                <a:ea typeface="Calibri"/>
                <a:cs typeface="Calibri"/>
                <a:sym typeface="Calibri"/>
              </a:rPr>
              <a:t># IPOs</a:t>
            </a:r>
            <a:endParaRPr b="0" i="0" sz="1100" u="none" cap="none" strike="noStrike">
              <a:solidFill>
                <a:srgbClr val="000000"/>
              </a:solidFill>
              <a:latin typeface="Calibri"/>
              <a:ea typeface="Calibri"/>
              <a:cs typeface="Calibri"/>
              <a:sym typeface="Calibri"/>
            </a:endParaRPr>
          </a:p>
        </p:txBody>
      </p:sp>
      <p:sp>
        <p:nvSpPr>
          <p:cNvPr id="677" name="Google Shape;677;p71"/>
          <p:cNvSpPr/>
          <p:nvPr/>
        </p:nvSpPr>
        <p:spPr>
          <a:xfrm>
            <a:off x="6375298" y="6390280"/>
            <a:ext cx="109800" cy="109800"/>
          </a:xfrm>
          <a:prstGeom prst="rect">
            <a:avLst/>
          </a:prstGeom>
          <a:solidFill>
            <a:srgbClr val="3D85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78" name="Google Shape;678;p71" title="Chart"/>
          <p:cNvPicPr preferRelativeResize="0"/>
          <p:nvPr/>
        </p:nvPicPr>
        <p:blipFill>
          <a:blip r:embed="rId17">
            <a:alphaModFix/>
          </a:blip>
          <a:stretch>
            <a:fillRect/>
          </a:stretch>
        </p:blipFill>
        <p:spPr>
          <a:xfrm>
            <a:off x="4318538" y="3943087"/>
            <a:ext cx="3603020" cy="24913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graphicFrame>
        <p:nvGraphicFramePr>
          <p:cNvPr id="297" name="Google Shape;297;p54" title="Table 1"/>
          <p:cNvGraphicFramePr/>
          <p:nvPr/>
        </p:nvGraphicFramePr>
        <p:xfrm>
          <a:off x="569163" y="1142873"/>
          <a:ext cx="3000000" cy="3000000"/>
        </p:xfrm>
        <a:graphic>
          <a:graphicData uri="http://schemas.openxmlformats.org/drawingml/2006/table">
            <a:tbl>
              <a:tblPr>
                <a:noFill/>
                <a:tableStyleId>{6ACCD615-E411-4916-BF3E-99142BA9E7CD}</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298" name="Google Shape;298;p54"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72" title="Slide 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List of IPOs - 2024</a:t>
            </a:r>
            <a:endParaRPr>
              <a:solidFill>
                <a:srgbClr val="08528C"/>
              </a:solidFill>
            </a:endParaRPr>
          </a:p>
        </p:txBody>
      </p:sp>
      <p:sp>
        <p:nvSpPr>
          <p:cNvPr id="684" name="Google Shape;684;p72"/>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685" name="Google Shape;685;p72"/>
          <p:cNvGraphicFramePr/>
          <p:nvPr/>
        </p:nvGraphicFramePr>
        <p:xfrm>
          <a:off x="595316" y="1081862"/>
          <a:ext cx="3000000" cy="3000000"/>
        </p:xfrm>
        <a:graphic>
          <a:graphicData uri="http://schemas.openxmlformats.org/drawingml/2006/table">
            <a:tbl>
              <a:tblPr>
                <a:noFill/>
                <a:tableStyleId>{A6F51BB1-AA66-42AD-B995-B53057032932}</a:tableStyleId>
              </a:tblPr>
              <a:tblGrid>
                <a:gridCol w="2851100"/>
                <a:gridCol w="3077200"/>
                <a:gridCol w="1520500"/>
                <a:gridCol w="1173575"/>
              </a:tblGrid>
              <a:tr h="4272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54850" marR="45700" marL="54850" anchor="b">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Investors</a:t>
                      </a:r>
                      <a:endParaRPr b="1">
                        <a:solidFill>
                          <a:srgbClr val="08528C"/>
                        </a:solidFill>
                        <a:latin typeface="Calibri"/>
                        <a:ea typeface="Calibri"/>
                        <a:cs typeface="Calibri"/>
                        <a:sym typeface="Calibri"/>
                      </a:endParaRPr>
                    </a:p>
                  </a:txBody>
                  <a:tcPr marT="0" marB="54850" marR="18300" marL="91425" anchor="b">
                    <a:lnL cap="flat" cmpd="sng" w="12700">
                      <a:solidFill>
                        <a:srgbClr val="D8D8D8">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IPO Date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IPO Mcap</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Tridentity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(2014, </a:t>
                      </a:r>
                      <a:r>
                        <a:rPr lang="en-US" sz="1000">
                          <a:solidFill>
                            <a:srgbClr val="999999"/>
                          </a:solidFill>
                          <a:latin typeface="Calibri"/>
                          <a:ea typeface="Calibri"/>
                          <a:cs typeface="Calibri"/>
                          <a:sym typeface="Calibri"/>
                        </a:rPr>
                        <a:t>Singapore</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Sep 2024</a:t>
                      </a:r>
                      <a:endParaRPr sz="1200">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$9.0M</a:t>
                      </a:r>
                      <a:endParaRPr sz="1200">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686" name="Google Shape;686;p72" title="logo1"/>
          <p:cNvPicPr preferRelativeResize="0"/>
          <p:nvPr/>
        </p:nvPicPr>
        <p:blipFill>
          <a:blip r:embed="rId3">
            <a:alphaModFix/>
          </a:blip>
          <a:stretch>
            <a:fillRect/>
          </a:stretch>
        </p:blipFill>
        <p:spPr>
          <a:xfrm>
            <a:off x="652052" y="1618384"/>
            <a:ext cx="216000" cy="2160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73" title="Slide 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List of Acquisitions - 2024</a:t>
            </a:r>
            <a:endParaRPr>
              <a:solidFill>
                <a:srgbClr val="08528C"/>
              </a:solidFill>
            </a:endParaRPr>
          </a:p>
        </p:txBody>
      </p:sp>
      <p:sp>
        <p:nvSpPr>
          <p:cNvPr id="692" name="Google Shape;692;p73"/>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693" name="Google Shape;693;p73"/>
          <p:cNvGraphicFramePr/>
          <p:nvPr/>
        </p:nvGraphicFramePr>
        <p:xfrm>
          <a:off x="595316" y="1081862"/>
          <a:ext cx="3000000" cy="3000000"/>
        </p:xfrm>
        <a:graphic>
          <a:graphicData uri="http://schemas.openxmlformats.org/drawingml/2006/table">
            <a:tbl>
              <a:tblPr>
                <a:noFill/>
                <a:tableStyleId>{A6F51BB1-AA66-42AD-B995-B53057032932}</a:tableStyleId>
              </a:tblPr>
              <a:tblGrid>
                <a:gridCol w="2851100"/>
                <a:gridCol w="3077200"/>
                <a:gridCol w="1520500"/>
                <a:gridCol w="1173575"/>
              </a:tblGrid>
              <a:tr h="4272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54850" marR="45700" marL="54850" anchor="b">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Acquirer(s)</a:t>
                      </a:r>
                      <a:endParaRPr b="1">
                        <a:solidFill>
                          <a:srgbClr val="08528C"/>
                        </a:solidFill>
                        <a:latin typeface="Calibri"/>
                        <a:ea typeface="Calibri"/>
                        <a:cs typeface="Calibri"/>
                        <a:sym typeface="Calibri"/>
                      </a:endParaRPr>
                    </a:p>
                  </a:txBody>
                  <a:tcPr marT="0" marB="54850" marR="18300" marL="91425" anchor="b">
                    <a:lnL cap="flat" cmpd="sng" w="12700">
                      <a:solidFill>
                        <a:srgbClr val="D8D8D8">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Acq. Date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Acq.  Price</a:t>
                      </a:r>
                      <a:endParaRPr b="1">
                        <a:solidFill>
                          <a:srgbClr val="08528C"/>
                        </a:solidFill>
                        <a:latin typeface="Calibri"/>
                        <a:ea typeface="Calibri"/>
                        <a:cs typeface="Calibri"/>
                        <a:sym typeface="Calibri"/>
                      </a:endParaRPr>
                    </a:p>
                  </a:txBody>
                  <a:tcPr marT="0" marB="54850" marR="54000" marL="54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Propine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Singapore, $2M)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Komainu</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Oct 2024</a:t>
                      </a:r>
                      <a:endParaRPr sz="1200">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300"/>
                        <a:buFont typeface="Cambria"/>
                        <a:buNone/>
                      </a:pPr>
                      <a:r>
                        <a:rPr lang="en-US" sz="1200">
                          <a:latin typeface="Calibri"/>
                          <a:ea typeface="Calibri"/>
                          <a:cs typeface="Calibri"/>
                          <a:sym typeface="Calibri"/>
                        </a:rPr>
                        <a:t>NA</a:t>
                      </a:r>
                      <a:endParaRPr sz="1200">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SolanaFM</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(2020, Singapore, $5M)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Jupiter</a:t>
                      </a:r>
                      <a:endParaRPr sz="1200">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Sep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NA</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Stake With Us</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(2019, Singapore, $595K)</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Nansen</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Sep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NA</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Omni3</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(2023, Singapore)</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GDA Capital</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Mar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NA</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Contour</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(2018, Singapore)</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xalts</a:t>
                      </a:r>
                      <a:endParaRPr sz="10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Feb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NA</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Jubi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(2013, Singapore)</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Exor Digital</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Feb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NA</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Solscan</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Singapore, $4M)</a:t>
                      </a:r>
                      <a:endParaRPr sz="1000">
                        <a:solidFill>
                          <a:srgbClr val="999999"/>
                        </a:solidFill>
                        <a:latin typeface="Calibri"/>
                        <a:ea typeface="Calibri"/>
                        <a:cs typeface="Calibri"/>
                        <a:sym typeface="Calibri"/>
                      </a:endParaRPr>
                    </a:p>
                  </a:txBody>
                  <a:tcPr marT="0" marB="0" marR="36575" marL="43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US" sz="1200">
                          <a:latin typeface="Calibri"/>
                          <a:ea typeface="Calibri"/>
                          <a:cs typeface="Calibri"/>
                          <a:sym typeface="Calibri"/>
                        </a:rPr>
                        <a:t>Etherscan</a:t>
                      </a:r>
                      <a:endParaRPr sz="1200">
                        <a:solidFill>
                          <a:srgbClr val="000000"/>
                        </a:solidFill>
                        <a:latin typeface="Calibri"/>
                        <a:ea typeface="Calibri"/>
                        <a:cs typeface="Calibri"/>
                        <a:sym typeface="Calibri"/>
                      </a:endParaRPr>
                    </a:p>
                  </a:txBody>
                  <a:tcPr marT="0" marB="0" marR="4570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US" sz="1200">
                          <a:latin typeface="Calibri"/>
                          <a:ea typeface="Calibri"/>
                          <a:cs typeface="Calibri"/>
                          <a:sym typeface="Calibri"/>
                        </a:rPr>
                        <a:t>Jan 2024</a:t>
                      </a:r>
                      <a:endParaRPr sz="1200">
                        <a:solidFill>
                          <a:srgbClr val="000000"/>
                        </a:solidFill>
                        <a:latin typeface="Calibri"/>
                        <a:ea typeface="Calibri"/>
                        <a:cs typeface="Calibri"/>
                        <a:sym typeface="Calibri"/>
                      </a:endParaRPr>
                    </a:p>
                  </a:txBody>
                  <a:tcPr marT="0" marB="0" marR="54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NA</a:t>
                      </a:r>
                      <a:endParaRPr sz="1200" u="none" cap="none" strike="noStrike">
                        <a:solidFill>
                          <a:srgbClr val="000000"/>
                        </a:solidFill>
                        <a:latin typeface="Calibri"/>
                        <a:ea typeface="Calibri"/>
                        <a:cs typeface="Calibri"/>
                        <a:sym typeface="Calibri"/>
                      </a:endParaRPr>
                    </a:p>
                  </a:txBody>
                  <a:tcPr marT="0" marB="0" marR="450000"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694" name="Google Shape;694;p73" title="logo1"/>
          <p:cNvPicPr preferRelativeResize="0"/>
          <p:nvPr/>
        </p:nvPicPr>
        <p:blipFill>
          <a:blip r:embed="rId3">
            <a:alphaModFix/>
          </a:blip>
          <a:stretch>
            <a:fillRect/>
          </a:stretch>
        </p:blipFill>
        <p:spPr>
          <a:xfrm>
            <a:off x="652052" y="1618384"/>
            <a:ext cx="216000" cy="216000"/>
          </a:xfrm>
          <a:prstGeom prst="rect">
            <a:avLst/>
          </a:prstGeom>
          <a:noFill/>
          <a:ln cap="flat" cmpd="sng" w="9525">
            <a:solidFill>
              <a:srgbClr val="D9D9D9"/>
            </a:solidFill>
            <a:prstDash val="solid"/>
            <a:round/>
            <a:headEnd len="sm" w="sm" type="none"/>
            <a:tailEnd len="sm" w="sm" type="none"/>
          </a:ln>
        </p:spPr>
      </p:pic>
      <p:pic>
        <p:nvPicPr>
          <p:cNvPr id="695" name="Google Shape;695;p73" title="logo2"/>
          <p:cNvPicPr preferRelativeResize="0"/>
          <p:nvPr/>
        </p:nvPicPr>
        <p:blipFill>
          <a:blip r:embed="rId4">
            <a:alphaModFix/>
          </a:blip>
          <a:stretch>
            <a:fillRect/>
          </a:stretch>
        </p:blipFill>
        <p:spPr>
          <a:xfrm>
            <a:off x="652052" y="2048429"/>
            <a:ext cx="216000" cy="216000"/>
          </a:xfrm>
          <a:prstGeom prst="rect">
            <a:avLst/>
          </a:prstGeom>
          <a:noFill/>
          <a:ln cap="flat" cmpd="sng" w="9525">
            <a:solidFill>
              <a:srgbClr val="D9D9D9"/>
            </a:solidFill>
            <a:prstDash val="solid"/>
            <a:round/>
            <a:headEnd len="sm" w="sm" type="none"/>
            <a:tailEnd len="sm" w="sm" type="none"/>
          </a:ln>
        </p:spPr>
      </p:pic>
      <p:pic>
        <p:nvPicPr>
          <p:cNvPr id="696" name="Google Shape;696;p73" title="logo3"/>
          <p:cNvPicPr preferRelativeResize="0"/>
          <p:nvPr/>
        </p:nvPicPr>
        <p:blipFill>
          <a:blip r:embed="rId5">
            <a:alphaModFix/>
          </a:blip>
          <a:stretch>
            <a:fillRect/>
          </a:stretch>
        </p:blipFill>
        <p:spPr>
          <a:xfrm>
            <a:off x="652365" y="2478474"/>
            <a:ext cx="216000" cy="216000"/>
          </a:xfrm>
          <a:prstGeom prst="rect">
            <a:avLst/>
          </a:prstGeom>
          <a:noFill/>
          <a:ln cap="flat" cmpd="sng" w="9525">
            <a:solidFill>
              <a:srgbClr val="D9D9D9"/>
            </a:solidFill>
            <a:prstDash val="solid"/>
            <a:round/>
            <a:headEnd len="sm" w="sm" type="none"/>
            <a:tailEnd len="sm" w="sm" type="none"/>
          </a:ln>
        </p:spPr>
      </p:pic>
      <p:pic>
        <p:nvPicPr>
          <p:cNvPr id="697" name="Google Shape;697;p73" title="logo4"/>
          <p:cNvPicPr preferRelativeResize="0"/>
          <p:nvPr/>
        </p:nvPicPr>
        <p:blipFill>
          <a:blip r:embed="rId6">
            <a:alphaModFix/>
          </a:blip>
          <a:stretch>
            <a:fillRect/>
          </a:stretch>
        </p:blipFill>
        <p:spPr>
          <a:xfrm>
            <a:off x="652375" y="2908519"/>
            <a:ext cx="216000" cy="216000"/>
          </a:xfrm>
          <a:prstGeom prst="rect">
            <a:avLst/>
          </a:prstGeom>
          <a:noFill/>
          <a:ln cap="flat" cmpd="sng" w="9525">
            <a:solidFill>
              <a:srgbClr val="D9D9D9"/>
            </a:solidFill>
            <a:prstDash val="solid"/>
            <a:round/>
            <a:headEnd len="sm" w="sm" type="none"/>
            <a:tailEnd len="sm" w="sm" type="none"/>
          </a:ln>
        </p:spPr>
      </p:pic>
      <p:pic>
        <p:nvPicPr>
          <p:cNvPr id="698" name="Google Shape;698;p73" title="logo5"/>
          <p:cNvPicPr preferRelativeResize="0"/>
          <p:nvPr/>
        </p:nvPicPr>
        <p:blipFill>
          <a:blip r:embed="rId7">
            <a:alphaModFix/>
          </a:blip>
          <a:stretch>
            <a:fillRect/>
          </a:stretch>
        </p:blipFill>
        <p:spPr>
          <a:xfrm>
            <a:off x="652365" y="3338564"/>
            <a:ext cx="216000" cy="216000"/>
          </a:xfrm>
          <a:prstGeom prst="rect">
            <a:avLst/>
          </a:prstGeom>
          <a:noFill/>
          <a:ln cap="flat" cmpd="sng" w="9525">
            <a:solidFill>
              <a:srgbClr val="D9D9D9"/>
            </a:solidFill>
            <a:prstDash val="solid"/>
            <a:round/>
            <a:headEnd len="sm" w="sm" type="none"/>
            <a:tailEnd len="sm" w="sm" type="none"/>
          </a:ln>
        </p:spPr>
      </p:pic>
      <p:pic>
        <p:nvPicPr>
          <p:cNvPr id="699" name="Google Shape;699;p73" title="logo6"/>
          <p:cNvPicPr preferRelativeResize="0"/>
          <p:nvPr/>
        </p:nvPicPr>
        <p:blipFill>
          <a:blip r:embed="rId8">
            <a:alphaModFix/>
          </a:blip>
          <a:stretch>
            <a:fillRect/>
          </a:stretch>
        </p:blipFill>
        <p:spPr>
          <a:xfrm>
            <a:off x="652366" y="3768609"/>
            <a:ext cx="216000" cy="216000"/>
          </a:xfrm>
          <a:prstGeom prst="rect">
            <a:avLst/>
          </a:prstGeom>
          <a:noFill/>
          <a:ln cap="flat" cmpd="sng" w="9525">
            <a:solidFill>
              <a:srgbClr val="D9D9D9"/>
            </a:solidFill>
            <a:prstDash val="solid"/>
            <a:round/>
            <a:headEnd len="sm" w="sm" type="none"/>
            <a:tailEnd len="sm" w="sm" type="none"/>
          </a:ln>
        </p:spPr>
      </p:pic>
      <p:pic>
        <p:nvPicPr>
          <p:cNvPr id="700" name="Google Shape;700;p73" title="logo7"/>
          <p:cNvPicPr preferRelativeResize="0"/>
          <p:nvPr/>
        </p:nvPicPr>
        <p:blipFill>
          <a:blip r:embed="rId9">
            <a:alphaModFix/>
          </a:blip>
          <a:stretch>
            <a:fillRect/>
          </a:stretch>
        </p:blipFill>
        <p:spPr>
          <a:xfrm>
            <a:off x="652366" y="4198654"/>
            <a:ext cx="216000" cy="216000"/>
          </a:xfrm>
          <a:prstGeom prst="rect">
            <a:avLst/>
          </a:prstGeom>
          <a:noFill/>
          <a:ln cap="flat" cmpd="sng" w="9525">
            <a:solidFill>
              <a:srgbClr val="D9D9D9"/>
            </a:solidFill>
            <a:prstDash val="solid"/>
            <a:round/>
            <a:headEnd len="sm" w="sm" type="none"/>
            <a:tailEnd len="sm" w="sm" type="none"/>
          </a:ln>
        </p:spPr>
      </p:pic>
      <p:sp>
        <p:nvSpPr>
          <p:cNvPr id="701" name="Google Shape;701;p73" title="Appendix"/>
          <p:cNvSpPr txBox="1"/>
          <p:nvPr/>
        </p:nvSpPr>
        <p:spPr>
          <a:xfrm>
            <a:off x="621975" y="5935408"/>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chemeClr val="lt1"/>
                </a:highlight>
                <a:latin typeface="Calibri"/>
                <a:ea typeface="Calibri"/>
                <a:cs typeface="Calibri"/>
                <a:sym typeface="Calibri"/>
              </a:rPr>
              <a:t>View all 7 companies on </a:t>
            </a:r>
            <a:r>
              <a:rPr lang="en-US" sz="1200" u="sng">
                <a:solidFill>
                  <a:schemeClr val="hlink"/>
                </a:solidFill>
                <a:highlight>
                  <a:schemeClr val="lt1"/>
                </a:highlight>
                <a:latin typeface="Calibri"/>
                <a:ea typeface="Calibri"/>
                <a:cs typeface="Calibri"/>
                <a:sym typeface="Calibri"/>
                <a:hlinkClick r:id="rId10"/>
              </a:rPr>
              <a:t>Tracxn Platform</a:t>
            </a:r>
            <a:endParaRPr sz="10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graphicFrame>
        <p:nvGraphicFramePr>
          <p:cNvPr id="706" name="Google Shape;706;p74"/>
          <p:cNvGraphicFramePr/>
          <p:nvPr/>
        </p:nvGraphicFramePr>
        <p:xfrm>
          <a:off x="612808" y="1146480"/>
          <a:ext cx="3000000" cy="3000000"/>
        </p:xfrm>
        <a:graphic>
          <a:graphicData uri="http://schemas.openxmlformats.org/drawingml/2006/table">
            <a:tbl>
              <a:tblPr>
                <a:noFill/>
                <a:tableStyleId>{A6F51BB1-AA66-42AD-B995-B53057032932}</a:tableStyleId>
              </a:tblPr>
              <a:tblGrid>
                <a:gridCol w="508325"/>
                <a:gridCol w="1571825"/>
                <a:gridCol w="1270950"/>
                <a:gridCol w="902300"/>
                <a:gridCol w="1058275"/>
                <a:gridCol w="5484850"/>
              </a:tblGrid>
              <a:tr h="395325">
                <a:tc>
                  <a:txBody>
                    <a:bodyPr/>
                    <a:lstStyle/>
                    <a:p>
                      <a:pPr indent="0" lvl="0" marL="0" marR="0" rtl="0" algn="r">
                        <a:lnSpc>
                          <a:spcPct val="100000"/>
                        </a:lnSpc>
                        <a:spcBef>
                          <a:spcPts val="0"/>
                        </a:spcBef>
                        <a:spcAft>
                          <a:spcPts val="0"/>
                        </a:spcAft>
                        <a:buNone/>
                      </a:pPr>
                      <a:r>
                        <a:rPr b="1" lang="en-US" sz="1400" u="none" cap="none" strike="noStrike">
                          <a:solidFill>
                            <a:srgbClr val="08528C"/>
                          </a:solidFill>
                          <a:latin typeface="Calibri"/>
                          <a:ea typeface="Calibri"/>
                          <a:cs typeface="Calibri"/>
                          <a:sym typeface="Calibri"/>
                        </a:rPr>
                        <a:t>#</a:t>
                      </a:r>
                      <a:endParaRPr b="1">
                        <a:solidFill>
                          <a:srgbClr val="08528C"/>
                        </a:solidFill>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Acquirer</a:t>
                      </a:r>
                      <a:endParaRPr b="1">
                        <a:solidFill>
                          <a:srgbClr val="08528C"/>
                        </a:solidFill>
                        <a:latin typeface="Calibri"/>
                        <a:ea typeface="Calibri"/>
                        <a:cs typeface="Calibri"/>
                        <a:sym typeface="Calibri"/>
                      </a:endParaRPr>
                    </a:p>
                  </a:txBody>
                  <a:tcPr marT="18300" marB="18300" marR="183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Country</a:t>
                      </a:r>
                      <a:endParaRPr b="1">
                        <a:solidFill>
                          <a:srgbClr val="08528C"/>
                        </a:solidFill>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 Acq.</a:t>
                      </a:r>
                      <a:endParaRPr b="1">
                        <a:solidFill>
                          <a:srgbClr val="08528C"/>
                        </a:solidFill>
                        <a:latin typeface="Calibri"/>
                        <a:ea typeface="Calibri"/>
                        <a:cs typeface="Calibri"/>
                        <a:sym typeface="Calibri"/>
                      </a:endParaRPr>
                    </a:p>
                  </a:txBody>
                  <a:tcPr marT="18300" marB="18300" marR="144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Average </a:t>
                      </a:r>
                      <a:endParaRPr b="1">
                        <a:solidFill>
                          <a:srgbClr val="08528C"/>
                        </a:solidFill>
                        <a:latin typeface="Calibri"/>
                        <a:ea typeface="Calibri"/>
                        <a:cs typeface="Calibri"/>
                        <a:sym typeface="Calibri"/>
                      </a:endParaRPr>
                    </a:p>
                    <a:p>
                      <a:pPr indent="0" lvl="0" marL="0" marR="0" rtl="0" algn="ctr">
                        <a:lnSpc>
                          <a:spcPct val="100000"/>
                        </a:lnSpc>
                        <a:spcBef>
                          <a:spcPts val="0"/>
                        </a:spcBef>
                        <a:spcAft>
                          <a:spcPts val="0"/>
                        </a:spcAft>
                        <a:buNone/>
                      </a:pPr>
                      <a:r>
                        <a:rPr b="1" lang="en-US">
                          <a:solidFill>
                            <a:srgbClr val="08528C"/>
                          </a:solidFill>
                          <a:latin typeface="Calibri"/>
                          <a:ea typeface="Calibri"/>
                          <a:cs typeface="Calibri"/>
                          <a:sym typeface="Calibri"/>
                        </a:rPr>
                        <a:t>Acq. Price</a:t>
                      </a:r>
                      <a:endParaRPr b="1">
                        <a:solidFill>
                          <a:srgbClr val="08528C"/>
                        </a:solidFill>
                        <a:latin typeface="Calibri"/>
                        <a:ea typeface="Calibri"/>
                        <a:cs typeface="Calibri"/>
                        <a:sym typeface="Calibri"/>
                      </a:endParaRPr>
                    </a:p>
                  </a:txBody>
                  <a:tcPr marT="18300" marB="18300" marR="144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Companies Acquired</a:t>
                      </a:r>
                      <a:endParaRPr b="1">
                        <a:solidFill>
                          <a:srgbClr val="08528C"/>
                        </a:solidFill>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1</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Komainu</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United States</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Propine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2</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SzPts val="1100"/>
                        <a:buNone/>
                      </a:pPr>
                      <a:r>
                        <a:rPr lang="en-US" sz="1200">
                          <a:latin typeface="Calibri"/>
                          <a:ea typeface="Calibri"/>
                          <a:cs typeface="Calibri"/>
                          <a:sym typeface="Calibri"/>
                        </a:rPr>
                        <a:t>Jupiter</a:t>
                      </a:r>
                      <a:endParaRPr sz="1200">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Antigua And Barbuda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SolanaFM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3</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Etherscan</a:t>
                      </a:r>
                      <a:endParaRPr sz="1200" u="none" cap="none" strike="noStrike">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Malaysia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Solscan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4</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GDA Capital</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Canada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Omni3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5</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Nansen</a:t>
                      </a:r>
                      <a:endParaRPr sz="1200" u="none" cap="none" strike="noStrike">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Singapore</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Stake With Us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6</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xalts</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China</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Contour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55900">
                <a:tc>
                  <a:txBody>
                    <a:bodyPr/>
                    <a:lstStyle/>
                    <a:p>
                      <a:pPr indent="0" lvl="0" marL="0" marR="0" rtl="0" algn="r">
                        <a:lnSpc>
                          <a:spcPct val="100000"/>
                        </a:lnSpc>
                        <a:spcBef>
                          <a:spcPts val="0"/>
                        </a:spcBef>
                        <a:spcAft>
                          <a:spcPts val="0"/>
                        </a:spcAft>
                        <a:buNone/>
                      </a:pPr>
                      <a:r>
                        <a:rPr lang="en-US" sz="1200" u="none" cap="none" strike="noStrike">
                          <a:latin typeface="Calibri"/>
                          <a:ea typeface="Calibri"/>
                          <a:cs typeface="Calibri"/>
                          <a:sym typeface="Calibri"/>
                        </a:rPr>
                        <a:t>7</a:t>
                      </a:r>
                      <a:endParaRPr sz="1200">
                        <a:latin typeface="Calibri"/>
                        <a:ea typeface="Calibri"/>
                        <a:cs typeface="Calibri"/>
                        <a:sym typeface="Calibri"/>
                      </a:endParaRPr>
                    </a:p>
                  </a:txBody>
                  <a:tcPr marT="18300" marB="18300" marR="252000" marL="18300" anchor="ctr" anchorCtr="1">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1200">
                          <a:latin typeface="Calibri"/>
                          <a:ea typeface="Calibri"/>
                          <a:cs typeface="Calibri"/>
                          <a:sym typeface="Calibri"/>
                        </a:rPr>
                        <a:t>Exor Digital</a:t>
                      </a:r>
                      <a:endParaRPr>
                        <a:latin typeface="Calibri"/>
                        <a:ea typeface="Calibri"/>
                        <a:cs typeface="Calibri"/>
                        <a:sym typeface="Calibri"/>
                      </a:endParaRPr>
                    </a:p>
                  </a:txBody>
                  <a:tcPr marT="18300" marB="18300" marR="36000"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200">
                        <a:latin typeface="Calibri"/>
                        <a:ea typeface="Calibri"/>
                        <a:cs typeface="Calibri"/>
                        <a:sym typeface="Calibri"/>
                      </a:endParaRPr>
                    </a:p>
                  </a:txBody>
                  <a:tcPr marT="18300" marB="18300" marR="18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1</a:t>
                      </a:r>
                      <a:endParaRPr>
                        <a:latin typeface="Calibri"/>
                        <a:ea typeface="Calibri"/>
                        <a:cs typeface="Calibri"/>
                        <a:sym typeface="Calibri"/>
                      </a:endParaRPr>
                    </a:p>
                  </a:txBody>
                  <a:tcPr marT="18300" marB="18300" marR="396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18300" marB="18300" marR="360000" marL="18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Jubi </a:t>
                      </a:r>
                      <a:endParaRPr sz="1200">
                        <a:latin typeface="Calibri"/>
                        <a:ea typeface="Calibri"/>
                        <a:cs typeface="Calibri"/>
                        <a:sym typeface="Calibri"/>
                      </a:endParaRPr>
                    </a:p>
                  </a:txBody>
                  <a:tcPr marT="18300" marB="18300" marR="18300" marL="21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707" name="Google Shape;707;p74"/>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Most Active Acquirers</a:t>
            </a:r>
            <a:endParaRPr>
              <a:solidFill>
                <a:srgbClr val="08528C"/>
              </a:solidFill>
            </a:endParaRPr>
          </a:p>
        </p:txBody>
      </p:sp>
      <p:sp>
        <p:nvSpPr>
          <p:cNvPr id="708" name="Google Shape;708;p74"/>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pic>
        <p:nvPicPr>
          <p:cNvPr id="709" name="Google Shape;709;p74" title="acq_logo1"/>
          <p:cNvPicPr preferRelativeResize="0"/>
          <p:nvPr/>
        </p:nvPicPr>
        <p:blipFill>
          <a:blip r:embed="rId3">
            <a:alphaModFix/>
          </a:blip>
          <a:stretch>
            <a:fillRect/>
          </a:stretch>
        </p:blipFill>
        <p:spPr>
          <a:xfrm>
            <a:off x="1125946" y="1733096"/>
            <a:ext cx="216000" cy="216000"/>
          </a:xfrm>
          <a:prstGeom prst="rect">
            <a:avLst/>
          </a:prstGeom>
          <a:noFill/>
          <a:ln cap="flat" cmpd="sng" w="9525">
            <a:solidFill>
              <a:srgbClr val="D9D9D9"/>
            </a:solidFill>
            <a:prstDash val="solid"/>
            <a:round/>
            <a:headEnd len="sm" w="sm" type="none"/>
            <a:tailEnd len="sm" w="sm" type="none"/>
          </a:ln>
        </p:spPr>
      </p:pic>
      <p:pic>
        <p:nvPicPr>
          <p:cNvPr id="710" name="Google Shape;710;p74" title="acq_logo5"/>
          <p:cNvPicPr preferRelativeResize="0"/>
          <p:nvPr/>
        </p:nvPicPr>
        <p:blipFill>
          <a:blip r:embed="rId4">
            <a:alphaModFix/>
          </a:blip>
          <a:stretch>
            <a:fillRect/>
          </a:stretch>
        </p:blipFill>
        <p:spPr>
          <a:xfrm>
            <a:off x="1124442" y="3552217"/>
            <a:ext cx="219600" cy="219600"/>
          </a:xfrm>
          <a:prstGeom prst="rect">
            <a:avLst/>
          </a:prstGeom>
          <a:noFill/>
          <a:ln cap="flat" cmpd="sng" w="9525">
            <a:solidFill>
              <a:srgbClr val="D9D9D9"/>
            </a:solidFill>
            <a:prstDash val="solid"/>
            <a:round/>
            <a:headEnd len="sm" w="sm" type="none"/>
            <a:tailEnd len="sm" w="sm" type="none"/>
          </a:ln>
        </p:spPr>
      </p:pic>
      <p:pic>
        <p:nvPicPr>
          <p:cNvPr id="711" name="Google Shape;711;p74" title="acq_logo2"/>
          <p:cNvPicPr preferRelativeResize="0"/>
          <p:nvPr/>
        </p:nvPicPr>
        <p:blipFill>
          <a:blip r:embed="rId5">
            <a:alphaModFix/>
          </a:blip>
          <a:stretch>
            <a:fillRect/>
          </a:stretch>
        </p:blipFill>
        <p:spPr>
          <a:xfrm>
            <a:off x="1125947" y="2186933"/>
            <a:ext cx="216000" cy="216000"/>
          </a:xfrm>
          <a:prstGeom prst="rect">
            <a:avLst/>
          </a:prstGeom>
          <a:noFill/>
          <a:ln cap="flat" cmpd="sng" w="9525">
            <a:solidFill>
              <a:srgbClr val="D9D9D9"/>
            </a:solidFill>
            <a:prstDash val="solid"/>
            <a:round/>
            <a:headEnd len="sm" w="sm" type="none"/>
            <a:tailEnd len="sm" w="sm" type="none"/>
          </a:ln>
        </p:spPr>
      </p:pic>
      <p:pic>
        <p:nvPicPr>
          <p:cNvPr id="712" name="Google Shape;712;p74" title="acq_logo3"/>
          <p:cNvPicPr preferRelativeResize="0"/>
          <p:nvPr/>
        </p:nvPicPr>
        <p:blipFill>
          <a:blip r:embed="rId6">
            <a:alphaModFix/>
          </a:blip>
          <a:stretch>
            <a:fillRect/>
          </a:stretch>
        </p:blipFill>
        <p:spPr>
          <a:xfrm>
            <a:off x="1125945" y="2633157"/>
            <a:ext cx="216000" cy="216000"/>
          </a:xfrm>
          <a:prstGeom prst="rect">
            <a:avLst/>
          </a:prstGeom>
          <a:noFill/>
          <a:ln cap="flat" cmpd="sng" w="9525">
            <a:solidFill>
              <a:srgbClr val="D9D9D9"/>
            </a:solidFill>
            <a:prstDash val="solid"/>
            <a:round/>
            <a:headEnd len="sm" w="sm" type="none"/>
            <a:tailEnd len="sm" w="sm" type="none"/>
          </a:ln>
        </p:spPr>
      </p:pic>
      <p:pic>
        <p:nvPicPr>
          <p:cNvPr id="713" name="Google Shape;713;p74" title="acq_logo4"/>
          <p:cNvPicPr preferRelativeResize="0"/>
          <p:nvPr/>
        </p:nvPicPr>
        <p:blipFill>
          <a:blip r:embed="rId7">
            <a:alphaModFix/>
          </a:blip>
          <a:stretch>
            <a:fillRect/>
          </a:stretch>
        </p:blipFill>
        <p:spPr>
          <a:xfrm>
            <a:off x="1121113" y="3110663"/>
            <a:ext cx="216000" cy="216000"/>
          </a:xfrm>
          <a:prstGeom prst="rect">
            <a:avLst/>
          </a:prstGeom>
          <a:noFill/>
          <a:ln cap="flat" cmpd="sng" w="9525">
            <a:solidFill>
              <a:srgbClr val="D9D9D9"/>
            </a:solidFill>
            <a:prstDash val="solid"/>
            <a:round/>
            <a:headEnd len="sm" w="sm" type="none"/>
            <a:tailEnd len="sm" w="sm" type="none"/>
          </a:ln>
        </p:spPr>
      </p:pic>
      <p:pic>
        <p:nvPicPr>
          <p:cNvPr id="714" name="Google Shape;714;p74" title="acq_logo6"/>
          <p:cNvPicPr preferRelativeResize="0"/>
          <p:nvPr/>
        </p:nvPicPr>
        <p:blipFill>
          <a:blip r:embed="rId8">
            <a:alphaModFix/>
          </a:blip>
          <a:stretch>
            <a:fillRect/>
          </a:stretch>
        </p:blipFill>
        <p:spPr>
          <a:xfrm>
            <a:off x="1125943" y="4004041"/>
            <a:ext cx="216000" cy="216000"/>
          </a:xfrm>
          <a:prstGeom prst="rect">
            <a:avLst/>
          </a:prstGeom>
          <a:noFill/>
          <a:ln cap="flat" cmpd="sng" w="9525">
            <a:solidFill>
              <a:srgbClr val="D9D9D9"/>
            </a:solidFill>
            <a:prstDash val="solid"/>
            <a:round/>
            <a:headEnd len="sm" w="sm" type="none"/>
            <a:tailEnd len="sm" w="sm" type="none"/>
          </a:ln>
        </p:spPr>
      </p:pic>
      <p:sp>
        <p:nvSpPr>
          <p:cNvPr id="715" name="Google Shape;715;p74"/>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SzPts val="1100"/>
              <a:buNone/>
            </a:pPr>
            <a:r>
              <a:rPr lang="en-US">
                <a:solidFill>
                  <a:schemeClr val="dk1"/>
                </a:solidFill>
                <a:latin typeface="Calibri"/>
                <a:ea typeface="Calibri"/>
                <a:cs typeface="Calibri"/>
                <a:sym typeface="Calibri"/>
              </a:rPr>
              <a:t>Note: Numbers in bracket indicate the Acquisition Price of the company.</a:t>
            </a:r>
            <a:endParaRPr>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graphicFrame>
        <p:nvGraphicFramePr>
          <p:cNvPr id="721" name="Google Shape;721;p75" title="Table 1"/>
          <p:cNvGraphicFramePr/>
          <p:nvPr/>
        </p:nvGraphicFramePr>
        <p:xfrm>
          <a:off x="569163" y="1142873"/>
          <a:ext cx="3000000" cy="3000000"/>
        </p:xfrm>
        <a:graphic>
          <a:graphicData uri="http://schemas.openxmlformats.org/drawingml/2006/table">
            <a:tbl>
              <a:tblPr>
                <a:noFill/>
                <a:tableStyleId>{6ACCD615-E411-4916-BF3E-99142BA9E7CD}</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b="1" lang="en-US" sz="2400">
                          <a:solidFill>
                            <a:srgbClr val="08528C"/>
                          </a:solidFill>
                          <a:latin typeface="Calibri"/>
                          <a:ea typeface="Calibri"/>
                          <a:cs typeface="Calibri"/>
                          <a:sym typeface="Calibri"/>
                        </a:rPr>
                        <a:t>New Unicorns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Unicorn Trends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List of New Unicorns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List of New Soonicorns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722" name="Google Shape;722;p75"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723" name="Google Shape;723;p75" title="shape5"/>
          <p:cNvSpPr/>
          <p:nvPr/>
        </p:nvSpPr>
        <p:spPr>
          <a:xfrm rot="5400000">
            <a:off x="5351225" y="3076935"/>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graphicFrame>
        <p:nvGraphicFramePr>
          <p:cNvPr id="729" name="Google Shape;729;p76" title="Seed Inv"/>
          <p:cNvGraphicFramePr/>
          <p:nvPr/>
        </p:nvGraphicFramePr>
        <p:xfrm>
          <a:off x="707260" y="3633177"/>
          <a:ext cx="3000000" cy="3000000"/>
        </p:xfrm>
        <a:graphic>
          <a:graphicData uri="http://schemas.openxmlformats.org/drawingml/2006/table">
            <a:tbl>
              <a:tblPr>
                <a:noFill/>
                <a:tableStyleId>{6ACCD615-E411-4916-BF3E-99142BA9E7CD}</a:tableStyleId>
              </a:tblPr>
              <a:tblGrid>
                <a:gridCol w="2418550"/>
              </a:tblGrid>
              <a:tr h="303650">
                <a:tc>
                  <a:txBody>
                    <a:bodyPr/>
                    <a:lstStyle/>
                    <a:p>
                      <a:pPr indent="0" lvl="0" marL="0" marR="0" rtl="0" algn="l">
                        <a:lnSpc>
                          <a:spcPct val="100000"/>
                        </a:lnSpc>
                        <a:spcBef>
                          <a:spcPts val="0"/>
                        </a:spcBef>
                        <a:spcAft>
                          <a:spcPts val="0"/>
                        </a:spcAft>
                        <a:buClr>
                          <a:srgbClr val="000000"/>
                        </a:buClr>
                        <a:buSzPts val="1200"/>
                        <a:buFont typeface="Cambria"/>
                        <a:buNone/>
                      </a:pPr>
                      <a:r>
                        <a:rPr b="1" lang="en-US" sz="1500">
                          <a:solidFill>
                            <a:srgbClr val="08528C"/>
                          </a:solidFill>
                          <a:latin typeface="Calibri"/>
                          <a:ea typeface="Calibri"/>
                          <a:cs typeface="Calibri"/>
                          <a:sym typeface="Calibri"/>
                        </a:rPr>
                        <a:t>Top </a:t>
                      </a:r>
                      <a:r>
                        <a:rPr b="1" lang="en-US" sz="1500" u="none" cap="none" strike="noStrike">
                          <a:solidFill>
                            <a:srgbClr val="08528C"/>
                          </a:solidFill>
                          <a:latin typeface="Calibri"/>
                          <a:ea typeface="Calibri"/>
                          <a:cs typeface="Calibri"/>
                          <a:sym typeface="Calibri"/>
                        </a:rPr>
                        <a:t>Seed Stage Investors</a:t>
                      </a:r>
                      <a:endParaRPr b="1" sz="1500" u="none" cap="none" strike="noStrike">
                        <a:solidFill>
                          <a:srgbClr val="08528C"/>
                        </a:solidFill>
                        <a:latin typeface="Calibri"/>
                        <a:ea typeface="Calibri"/>
                        <a:cs typeface="Calibri"/>
                        <a:sym typeface="Calibri"/>
                      </a:endParaRPr>
                    </a:p>
                  </a:txBody>
                  <a:tcPr marT="36000" marB="46800" marR="144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Shima Capital</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Hashed</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Animoca Brands</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B Cryptos</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36000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Blockchain</a:t>
                      </a:r>
                      <a:endParaRPr sz="1200" u="none" cap="none" strike="noStrike">
                        <a:solidFill>
                          <a:srgbClr val="000000"/>
                        </a:solidFill>
                        <a:latin typeface="Calibri"/>
                        <a:ea typeface="Calibri"/>
                        <a:cs typeface="Calibri"/>
                        <a:sym typeface="Calibri"/>
                      </a:endParaRPr>
                    </a:p>
                  </a:txBody>
                  <a:tcPr marT="9525" marB="0" marR="9525"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730" name="Google Shape;730;p76" title="UnicornTrendHeading"/>
          <p:cNvSpPr txBox="1"/>
          <p:nvPr/>
        </p:nvSpPr>
        <p:spPr>
          <a:xfrm>
            <a:off x="612808" y="160773"/>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Unicorn Trends in 2024</a:t>
            </a:r>
            <a:endParaRPr b="1" sz="4000">
              <a:solidFill>
                <a:srgbClr val="08528C"/>
              </a:solidFill>
              <a:latin typeface="Calibri"/>
              <a:ea typeface="Calibri"/>
              <a:cs typeface="Calibri"/>
              <a:sym typeface="Calibri"/>
            </a:endParaRPr>
          </a:p>
        </p:txBody>
      </p:sp>
      <p:sp>
        <p:nvSpPr>
          <p:cNvPr id="731" name="Google Shape;731;p76"/>
          <p:cNvSpPr txBox="1"/>
          <p:nvPr/>
        </p:nvSpPr>
        <p:spPr>
          <a:xfrm>
            <a:off x="1" y="6515695"/>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732" name="Google Shape;732;p76"/>
          <p:cNvSpPr txBox="1"/>
          <p:nvPr/>
        </p:nvSpPr>
        <p:spPr>
          <a:xfrm>
            <a:off x="621975" y="6310400"/>
            <a:ext cx="112719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 Investors refers to Institutional Investors only. Top Investors are calculated based on investments before the Unicorn Round.</a:t>
            </a:r>
            <a:r>
              <a:rPr lang="en-US" sz="900">
                <a:solidFill>
                  <a:srgbClr val="000000"/>
                </a:solidFill>
                <a:latin typeface="Calibri"/>
                <a:ea typeface="Calibri"/>
                <a:cs typeface="Calibri"/>
                <a:sym typeface="Calibri"/>
              </a:rPr>
              <a:t> </a:t>
            </a:r>
            <a:endParaRPr sz="900">
              <a:latin typeface="Calibri"/>
              <a:ea typeface="Calibri"/>
              <a:cs typeface="Calibri"/>
              <a:sym typeface="Calibri"/>
            </a:endParaRPr>
          </a:p>
        </p:txBody>
      </p:sp>
      <p:sp>
        <p:nvSpPr>
          <p:cNvPr id="733" name="Google Shape;733;p76" title="geoNamewithyear"/>
          <p:cNvSpPr/>
          <p:nvPr/>
        </p:nvSpPr>
        <p:spPr>
          <a:xfrm>
            <a:off x="621975" y="1232400"/>
            <a:ext cx="1371600" cy="723600"/>
          </a:xfrm>
          <a:prstGeom prst="homePlate">
            <a:avLst>
              <a:gd fmla="val 28435" name="adj"/>
            </a:avLst>
          </a:prstGeom>
          <a:solidFill>
            <a:srgbClr val="08528C"/>
          </a:solidFill>
          <a:ln>
            <a:noFill/>
          </a:ln>
        </p:spPr>
        <p:txBody>
          <a:bodyPr anchorCtr="0" anchor="ctr" bIns="18275" lIns="54000" spcFirstLastPara="1" rIns="0" wrap="square" tIns="18275">
            <a:noAutofit/>
          </a:bodyPr>
          <a:lstStyle/>
          <a:p>
            <a:pPr indent="0" lvl="0" marL="0" rtl="0" algn="l">
              <a:spcBef>
                <a:spcPts val="0"/>
              </a:spcBef>
              <a:spcAft>
                <a:spcPts val="0"/>
              </a:spcAft>
              <a:buClr>
                <a:srgbClr val="000000"/>
              </a:buClr>
              <a:buSzPts val="1100"/>
              <a:buFont typeface="Arial"/>
              <a:buNone/>
            </a:pPr>
            <a:r>
              <a:rPr b="1" lang="en-US" sz="1300">
                <a:solidFill>
                  <a:srgbClr val="FFFFFF"/>
                </a:solidFill>
                <a:latin typeface="Calibri"/>
                <a:ea typeface="Calibri"/>
                <a:cs typeface="Calibri"/>
                <a:sym typeface="Calibri"/>
              </a:rPr>
              <a:t>Blockchain... - 2024</a:t>
            </a:r>
            <a:r>
              <a:rPr lang="en-US" sz="900">
                <a:solidFill>
                  <a:srgbClr val="FFFFFF"/>
                </a:solidFill>
                <a:latin typeface="Calibri"/>
                <a:ea typeface="Calibri"/>
                <a:cs typeface="Calibri"/>
                <a:sym typeface="Calibri"/>
              </a:rPr>
              <a:t> (vs 2023)</a:t>
            </a:r>
            <a:endParaRPr sz="900">
              <a:solidFill>
                <a:srgbClr val="FFFFFF"/>
              </a:solidFill>
              <a:latin typeface="Calibri"/>
              <a:ea typeface="Calibri"/>
              <a:cs typeface="Calibri"/>
              <a:sym typeface="Calibri"/>
            </a:endParaRPr>
          </a:p>
        </p:txBody>
      </p:sp>
      <p:sp>
        <p:nvSpPr>
          <p:cNvPr id="734" name="Google Shape;734;p76" title="globalTextBox"/>
          <p:cNvSpPr/>
          <p:nvPr/>
        </p:nvSpPr>
        <p:spPr>
          <a:xfrm>
            <a:off x="621975" y="2370741"/>
            <a:ext cx="1371600" cy="699600"/>
          </a:xfrm>
          <a:prstGeom prst="homePlate">
            <a:avLst>
              <a:gd fmla="val 28435" name="adj"/>
            </a:avLst>
          </a:prstGeom>
          <a:solidFill>
            <a:srgbClr val="08528C"/>
          </a:solidFill>
          <a:ln>
            <a:noFill/>
          </a:ln>
        </p:spPr>
        <p:txBody>
          <a:bodyPr anchorCtr="0" anchor="ctr" bIns="18275" lIns="54000" spcFirstLastPara="1" rIns="0" wrap="square" tIns="18275">
            <a:noAutofit/>
          </a:bodyPr>
          <a:lstStyle/>
          <a:p>
            <a:pPr indent="0" lvl="0" marL="10800" rtl="0" algn="l">
              <a:spcBef>
                <a:spcPts val="0"/>
              </a:spcBef>
              <a:spcAft>
                <a:spcPts val="0"/>
              </a:spcAft>
              <a:buClr>
                <a:srgbClr val="FFFFFF"/>
              </a:buClr>
              <a:buSzPts val="1200"/>
              <a:buFont typeface="Cambria"/>
              <a:buNone/>
            </a:pPr>
            <a:r>
              <a:rPr b="1" lang="en-US" sz="1300">
                <a:solidFill>
                  <a:srgbClr val="FFFFFF"/>
                </a:solidFill>
                <a:latin typeface="Calibri"/>
                <a:ea typeface="Calibri"/>
                <a:cs typeface="Calibri"/>
                <a:sym typeface="Calibri"/>
              </a:rPr>
              <a:t>Global Blockchain... - 2024</a:t>
            </a:r>
            <a:r>
              <a:rPr lang="en-US" sz="900">
                <a:solidFill>
                  <a:srgbClr val="FFFFFF"/>
                </a:solidFill>
                <a:latin typeface="Calibri"/>
                <a:ea typeface="Calibri"/>
                <a:cs typeface="Calibri"/>
                <a:sym typeface="Calibri"/>
              </a:rPr>
              <a:t> (vs 2023)</a:t>
            </a:r>
            <a:endParaRPr sz="900">
              <a:solidFill>
                <a:srgbClr val="FFFFFF"/>
              </a:solidFill>
              <a:latin typeface="Calibri"/>
              <a:ea typeface="Calibri"/>
              <a:cs typeface="Calibri"/>
              <a:sym typeface="Calibri"/>
            </a:endParaRPr>
          </a:p>
        </p:txBody>
      </p:sp>
      <p:graphicFrame>
        <p:nvGraphicFramePr>
          <p:cNvPr id="735" name="Google Shape;735;p76" title="Early Inv"/>
          <p:cNvGraphicFramePr/>
          <p:nvPr/>
        </p:nvGraphicFramePr>
        <p:xfrm>
          <a:off x="3455325" y="3633176"/>
          <a:ext cx="3000000" cy="3000000"/>
        </p:xfrm>
        <a:graphic>
          <a:graphicData uri="http://schemas.openxmlformats.org/drawingml/2006/table">
            <a:tbl>
              <a:tblPr>
                <a:noFill/>
                <a:tableStyleId>{6ACCD615-E411-4916-BF3E-99142BA9E7CD}</a:tableStyleId>
              </a:tblPr>
              <a:tblGrid>
                <a:gridCol w="2418550"/>
              </a:tblGrid>
              <a:tr h="311400">
                <a:tc>
                  <a:txBody>
                    <a:bodyPr/>
                    <a:lstStyle/>
                    <a:p>
                      <a:pPr indent="0" lvl="0" marL="0" marR="0" rtl="0" algn="l">
                        <a:lnSpc>
                          <a:spcPct val="100000"/>
                        </a:lnSpc>
                        <a:spcBef>
                          <a:spcPts val="0"/>
                        </a:spcBef>
                        <a:spcAft>
                          <a:spcPts val="0"/>
                        </a:spcAft>
                        <a:buClr>
                          <a:srgbClr val="000000"/>
                        </a:buClr>
                        <a:buSzPts val="1200"/>
                        <a:buFont typeface="Cambria"/>
                        <a:buNone/>
                      </a:pPr>
                      <a:r>
                        <a:rPr b="1" lang="en-US" sz="1500">
                          <a:solidFill>
                            <a:srgbClr val="08528C"/>
                          </a:solidFill>
                          <a:latin typeface="Calibri"/>
                          <a:ea typeface="Calibri"/>
                          <a:cs typeface="Calibri"/>
                          <a:sym typeface="Calibri"/>
                        </a:rPr>
                        <a:t>Top </a:t>
                      </a:r>
                      <a:r>
                        <a:rPr b="1" lang="en-US" sz="1500" u="none" cap="none" strike="noStrike">
                          <a:solidFill>
                            <a:srgbClr val="08528C"/>
                          </a:solidFill>
                          <a:latin typeface="Calibri"/>
                          <a:ea typeface="Calibri"/>
                          <a:cs typeface="Calibri"/>
                          <a:sym typeface="Calibri"/>
                        </a:rPr>
                        <a:t>Early Stage Investors</a:t>
                      </a:r>
                      <a:endParaRPr b="1" sz="1500" u="none" cap="none" strike="noStrike">
                        <a:solidFill>
                          <a:srgbClr val="08528C"/>
                        </a:solidFill>
                        <a:latin typeface="Calibri"/>
                        <a:ea typeface="Calibri"/>
                        <a:cs typeface="Calibri"/>
                        <a:sym typeface="Calibri"/>
                      </a:endParaRPr>
                    </a:p>
                  </a:txBody>
                  <a:tcPr marT="36000" marB="46800" marR="144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OKX</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Polychain</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Animoca Brands</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GoldenTree</a:t>
                      </a:r>
                      <a:endParaRPr sz="1200" u="none" cap="none" strike="noStrike">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HashKey Capital</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736" name="Google Shape;736;p76" title="Late Inv"/>
          <p:cNvGraphicFramePr/>
          <p:nvPr/>
        </p:nvGraphicFramePr>
        <p:xfrm>
          <a:off x="6297063" y="3633176"/>
          <a:ext cx="3000000" cy="3000000"/>
        </p:xfrm>
        <a:graphic>
          <a:graphicData uri="http://schemas.openxmlformats.org/drawingml/2006/table">
            <a:tbl>
              <a:tblPr>
                <a:noFill/>
                <a:tableStyleId>{6ACCD615-E411-4916-BF3E-99142BA9E7CD}</a:tableStyleId>
              </a:tblPr>
              <a:tblGrid>
                <a:gridCol w="2418550"/>
              </a:tblGrid>
              <a:tr h="311400">
                <a:tc>
                  <a:txBody>
                    <a:bodyPr/>
                    <a:lstStyle/>
                    <a:p>
                      <a:pPr indent="0" lvl="0" marL="0" marR="0" rtl="0" algn="l">
                        <a:lnSpc>
                          <a:spcPct val="100000"/>
                        </a:lnSpc>
                        <a:spcBef>
                          <a:spcPts val="0"/>
                        </a:spcBef>
                        <a:spcAft>
                          <a:spcPts val="0"/>
                        </a:spcAft>
                        <a:buClr>
                          <a:srgbClr val="000000"/>
                        </a:buClr>
                        <a:buSzPts val="1200"/>
                        <a:buFont typeface="Cambria"/>
                        <a:buNone/>
                      </a:pPr>
                      <a:r>
                        <a:rPr b="1" lang="en-US" sz="1500">
                          <a:solidFill>
                            <a:srgbClr val="08528C"/>
                          </a:solidFill>
                          <a:latin typeface="Calibri"/>
                          <a:ea typeface="Calibri"/>
                          <a:cs typeface="Calibri"/>
                          <a:sym typeface="Calibri"/>
                        </a:rPr>
                        <a:t>Top </a:t>
                      </a:r>
                      <a:r>
                        <a:rPr b="1" lang="en-US" sz="1500" u="none" cap="none" strike="noStrike">
                          <a:solidFill>
                            <a:srgbClr val="08528C"/>
                          </a:solidFill>
                          <a:latin typeface="Calibri"/>
                          <a:ea typeface="Calibri"/>
                          <a:cs typeface="Calibri"/>
                          <a:sym typeface="Calibri"/>
                        </a:rPr>
                        <a:t>Late Stage Investors</a:t>
                      </a:r>
                      <a:endParaRPr b="1" sz="1500" u="none" cap="none" strike="noStrike">
                        <a:solidFill>
                          <a:srgbClr val="08528C"/>
                        </a:solidFill>
                        <a:latin typeface="Calibri"/>
                        <a:ea typeface="Calibri"/>
                        <a:cs typeface="Calibri"/>
                        <a:sym typeface="Calibri"/>
                      </a:endParaRPr>
                    </a:p>
                  </a:txBody>
                  <a:tcPr marT="36000" marB="46800" marR="144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1confirmation</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a16z</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Archetype</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Canonical</a:t>
                      </a:r>
                      <a:endParaRPr sz="1200" u="none" cap="none" strike="noStrike">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Coinbase</a:t>
                      </a:r>
                      <a:endParaRPr sz="1200" u="none" cap="none" strike="noStrike">
                        <a:solidFill>
                          <a:srgbClr val="000000"/>
                        </a:solidFill>
                        <a:latin typeface="Calibri"/>
                        <a:ea typeface="Calibri"/>
                        <a:cs typeface="Calibri"/>
                        <a:sym typeface="Calibri"/>
                      </a:endParaRPr>
                    </a:p>
                  </a:txBody>
                  <a:tcPr marT="9525" marB="0" marR="9525" marL="36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graphicFrame>
        <p:nvGraphicFramePr>
          <p:cNvPr id="737" name="Google Shape;737;p76" title="Top Countries"/>
          <p:cNvGraphicFramePr/>
          <p:nvPr/>
        </p:nvGraphicFramePr>
        <p:xfrm>
          <a:off x="9110118" y="3633176"/>
          <a:ext cx="3000000" cy="3000000"/>
        </p:xfrm>
        <a:graphic>
          <a:graphicData uri="http://schemas.openxmlformats.org/drawingml/2006/table">
            <a:tbl>
              <a:tblPr>
                <a:noFill/>
                <a:tableStyleId>{6ACCD615-E411-4916-BF3E-99142BA9E7CD}</a:tableStyleId>
              </a:tblPr>
              <a:tblGrid>
                <a:gridCol w="2418550"/>
              </a:tblGrid>
              <a:tr h="311400">
                <a:tc>
                  <a:txBody>
                    <a:bodyPr/>
                    <a:lstStyle/>
                    <a:p>
                      <a:pPr indent="0" lvl="0" marL="0" marR="0" rtl="0" algn="l">
                        <a:lnSpc>
                          <a:spcPct val="100000"/>
                        </a:lnSpc>
                        <a:spcBef>
                          <a:spcPts val="0"/>
                        </a:spcBef>
                        <a:spcAft>
                          <a:spcPts val="0"/>
                        </a:spcAft>
                        <a:buClr>
                          <a:srgbClr val="000000"/>
                        </a:buClr>
                        <a:buSzPts val="1200"/>
                        <a:buFont typeface="Cambria"/>
                        <a:buNone/>
                      </a:pPr>
                      <a:r>
                        <a:rPr b="1" lang="en-US" sz="1500">
                          <a:solidFill>
                            <a:srgbClr val="08528C"/>
                          </a:solidFill>
                          <a:latin typeface="Calibri"/>
                          <a:ea typeface="Calibri"/>
                          <a:cs typeface="Calibri"/>
                          <a:sym typeface="Calibri"/>
                        </a:rPr>
                        <a:t>Top Cities</a:t>
                      </a:r>
                      <a:endParaRPr b="1" sz="1500" u="none" cap="none" strike="noStrike">
                        <a:solidFill>
                          <a:srgbClr val="08528C"/>
                        </a:solidFill>
                        <a:latin typeface="Calibri"/>
                        <a:ea typeface="Calibri"/>
                        <a:cs typeface="Calibri"/>
                        <a:sym typeface="Calibri"/>
                      </a:endParaRPr>
                    </a:p>
                  </a:txBody>
                  <a:tcPr marT="36000" marB="46800" marR="144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418475">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Singapore (1)</a:t>
                      </a:r>
                      <a:endParaRPr sz="1200" u="none" cap="none" strike="noStrike">
                        <a:solidFill>
                          <a:srgbClr val="000000"/>
                        </a:solidFill>
                        <a:latin typeface="Calibri"/>
                        <a:ea typeface="Calibri"/>
                        <a:cs typeface="Calibri"/>
                        <a:sym typeface="Calibri"/>
                      </a:endParaRPr>
                    </a:p>
                  </a:txBody>
                  <a:tcPr marT="9525" marB="0" marR="9525"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738" name="Google Shape;738;p76" title="Total Unicorns Feed"/>
          <p:cNvSpPr txBox="1"/>
          <p:nvPr/>
        </p:nvSpPr>
        <p:spPr>
          <a:xfrm>
            <a:off x="2488879" y="1233175"/>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a:t>
            </a:r>
            <a:r>
              <a:rPr b="1" lang="en-US" sz="1200">
                <a:solidFill>
                  <a:srgbClr val="606060"/>
                </a:solidFill>
                <a:latin typeface="Calibri"/>
                <a:ea typeface="Calibri"/>
                <a:cs typeface="Calibri"/>
                <a:sym typeface="Calibri"/>
              </a:rPr>
              <a:t> (vs -)</a:t>
            </a:r>
            <a:endParaRPr b="1" i="0" sz="1200" u="none" cap="none" strike="noStrike">
              <a:solidFill>
                <a:srgbClr val="606060"/>
              </a:solidFill>
              <a:latin typeface="Calibri"/>
              <a:ea typeface="Calibri"/>
              <a:cs typeface="Calibri"/>
              <a:sym typeface="Calibri"/>
            </a:endParaRPr>
          </a:p>
        </p:txBody>
      </p:sp>
      <p:sp>
        <p:nvSpPr>
          <p:cNvPr id="739" name="Google Shape;739;p76"/>
          <p:cNvSpPr txBox="1"/>
          <p:nvPr/>
        </p:nvSpPr>
        <p:spPr>
          <a:xfrm>
            <a:off x="2488875" y="1664116"/>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 Total Unicorns </a:t>
            </a:r>
            <a:endParaRPr i="0" sz="1100" u="none" cap="none" strike="noStrike">
              <a:solidFill>
                <a:srgbClr val="000000"/>
              </a:solidFill>
              <a:latin typeface="Calibri"/>
              <a:ea typeface="Calibri"/>
              <a:cs typeface="Calibri"/>
              <a:sym typeface="Calibri"/>
            </a:endParaRPr>
          </a:p>
        </p:txBody>
      </p:sp>
      <p:pic>
        <p:nvPicPr>
          <p:cNvPr id="740" name="Google Shape;740;p76"/>
          <p:cNvPicPr preferRelativeResize="0"/>
          <p:nvPr/>
        </p:nvPicPr>
        <p:blipFill rotWithShape="1">
          <a:blip r:embed="rId3">
            <a:alphaModFix/>
          </a:blip>
          <a:srcRect b="0" l="12873" r="12282" t="0"/>
          <a:stretch/>
        </p:blipFill>
        <p:spPr>
          <a:xfrm>
            <a:off x="2077241" y="1256323"/>
            <a:ext cx="324001" cy="324001"/>
          </a:xfrm>
          <a:prstGeom prst="rect">
            <a:avLst/>
          </a:prstGeom>
          <a:noFill/>
          <a:ln>
            <a:noFill/>
          </a:ln>
        </p:spPr>
      </p:pic>
      <p:cxnSp>
        <p:nvCxnSpPr>
          <p:cNvPr id="741" name="Google Shape;741;p76"/>
          <p:cNvCxnSpPr/>
          <p:nvPr/>
        </p:nvCxnSpPr>
        <p:spPr>
          <a:xfrm>
            <a:off x="2488879" y="1639372"/>
            <a:ext cx="1368000" cy="0"/>
          </a:xfrm>
          <a:prstGeom prst="straightConnector1">
            <a:avLst/>
          </a:prstGeom>
          <a:noFill/>
          <a:ln cap="flat" cmpd="sng" w="9525">
            <a:solidFill>
              <a:srgbClr val="D9D9D9"/>
            </a:solidFill>
            <a:prstDash val="solid"/>
            <a:round/>
            <a:headEnd len="sm" w="sm" type="none"/>
            <a:tailEnd len="sm" w="sm" type="none"/>
          </a:ln>
        </p:spPr>
      </p:cxnSp>
      <p:sp>
        <p:nvSpPr>
          <p:cNvPr id="742" name="Google Shape;742;p76" title="Total Unicorns Global"/>
          <p:cNvSpPr txBox="1"/>
          <p:nvPr/>
        </p:nvSpPr>
        <p:spPr>
          <a:xfrm>
            <a:off x="2488879" y="2352450"/>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8</a:t>
            </a:r>
            <a:r>
              <a:rPr b="1" lang="en-US" sz="1200">
                <a:solidFill>
                  <a:srgbClr val="606060"/>
                </a:solidFill>
                <a:latin typeface="Calibri"/>
                <a:ea typeface="Calibri"/>
                <a:cs typeface="Calibri"/>
                <a:sym typeface="Calibri"/>
              </a:rPr>
              <a:t> (vs 6)</a:t>
            </a:r>
            <a:endParaRPr b="1" i="0" sz="1200" u="none" cap="none" strike="noStrike">
              <a:solidFill>
                <a:srgbClr val="606060"/>
              </a:solidFill>
              <a:latin typeface="Calibri"/>
              <a:ea typeface="Calibri"/>
              <a:cs typeface="Calibri"/>
              <a:sym typeface="Calibri"/>
            </a:endParaRPr>
          </a:p>
        </p:txBody>
      </p:sp>
      <p:sp>
        <p:nvSpPr>
          <p:cNvPr id="743" name="Google Shape;743;p76"/>
          <p:cNvSpPr txBox="1"/>
          <p:nvPr/>
        </p:nvSpPr>
        <p:spPr>
          <a:xfrm>
            <a:off x="2488875" y="2783391"/>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 Total Unicorns </a:t>
            </a:r>
            <a:endParaRPr i="0" sz="1100" u="none" cap="none" strike="noStrike">
              <a:solidFill>
                <a:srgbClr val="000000"/>
              </a:solidFill>
              <a:latin typeface="Calibri"/>
              <a:ea typeface="Calibri"/>
              <a:cs typeface="Calibri"/>
              <a:sym typeface="Calibri"/>
            </a:endParaRPr>
          </a:p>
        </p:txBody>
      </p:sp>
      <p:pic>
        <p:nvPicPr>
          <p:cNvPr id="744" name="Google Shape;744;p76"/>
          <p:cNvPicPr preferRelativeResize="0"/>
          <p:nvPr/>
        </p:nvPicPr>
        <p:blipFill rotWithShape="1">
          <a:blip r:embed="rId3">
            <a:alphaModFix/>
          </a:blip>
          <a:srcRect b="0" l="12873" r="12282" t="0"/>
          <a:stretch/>
        </p:blipFill>
        <p:spPr>
          <a:xfrm>
            <a:off x="2077241" y="2375598"/>
            <a:ext cx="324001" cy="324001"/>
          </a:xfrm>
          <a:prstGeom prst="rect">
            <a:avLst/>
          </a:prstGeom>
          <a:noFill/>
          <a:ln>
            <a:noFill/>
          </a:ln>
        </p:spPr>
      </p:pic>
      <p:cxnSp>
        <p:nvCxnSpPr>
          <p:cNvPr id="745" name="Google Shape;745;p76"/>
          <p:cNvCxnSpPr/>
          <p:nvPr/>
        </p:nvCxnSpPr>
        <p:spPr>
          <a:xfrm>
            <a:off x="2488879" y="2758647"/>
            <a:ext cx="1368000" cy="0"/>
          </a:xfrm>
          <a:prstGeom prst="straightConnector1">
            <a:avLst/>
          </a:prstGeom>
          <a:noFill/>
          <a:ln cap="flat" cmpd="sng" w="9525">
            <a:solidFill>
              <a:srgbClr val="D9D9D9"/>
            </a:solidFill>
            <a:prstDash val="solid"/>
            <a:round/>
            <a:headEnd len="sm" w="sm" type="none"/>
            <a:tailEnd len="sm" w="sm" type="none"/>
          </a:ln>
        </p:spPr>
      </p:cxnSp>
      <p:pic>
        <p:nvPicPr>
          <p:cNvPr id="746" name="Google Shape;746;p76"/>
          <p:cNvPicPr preferRelativeResize="0"/>
          <p:nvPr/>
        </p:nvPicPr>
        <p:blipFill rotWithShape="1">
          <a:blip r:embed="rId4">
            <a:alphaModFix/>
          </a:blip>
          <a:srcRect b="0" l="0" r="0" t="0"/>
          <a:stretch/>
        </p:blipFill>
        <p:spPr>
          <a:xfrm>
            <a:off x="3884297" y="1274926"/>
            <a:ext cx="324000" cy="324000"/>
          </a:xfrm>
          <a:prstGeom prst="rect">
            <a:avLst/>
          </a:prstGeom>
          <a:noFill/>
          <a:ln>
            <a:noFill/>
          </a:ln>
        </p:spPr>
      </p:pic>
      <p:sp>
        <p:nvSpPr>
          <p:cNvPr id="747" name="Google Shape;747;p76" title="Avg Years from Series A to Unicorn Round Feed"/>
          <p:cNvSpPr txBox="1"/>
          <p:nvPr/>
        </p:nvSpPr>
        <p:spPr>
          <a:xfrm>
            <a:off x="4297271" y="1233175"/>
            <a:ext cx="13653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1.1</a:t>
            </a:r>
            <a:r>
              <a:rPr b="1" lang="en-US" sz="1200">
                <a:solidFill>
                  <a:srgbClr val="606060"/>
                </a:solidFill>
                <a:latin typeface="Calibri"/>
                <a:ea typeface="Calibri"/>
                <a:cs typeface="Calibri"/>
                <a:sym typeface="Calibri"/>
              </a:rPr>
              <a:t> (vs -)</a:t>
            </a:r>
            <a:endParaRPr b="1" i="0" sz="1200" u="none" cap="none" strike="noStrike">
              <a:solidFill>
                <a:srgbClr val="606060"/>
              </a:solidFill>
              <a:latin typeface="Calibri"/>
              <a:ea typeface="Calibri"/>
              <a:cs typeface="Calibri"/>
              <a:sym typeface="Calibri"/>
            </a:endParaRPr>
          </a:p>
        </p:txBody>
      </p:sp>
      <p:sp>
        <p:nvSpPr>
          <p:cNvPr id="748" name="Google Shape;748;p76"/>
          <p:cNvSpPr txBox="1"/>
          <p:nvPr/>
        </p:nvSpPr>
        <p:spPr>
          <a:xfrm>
            <a:off x="4297271" y="1664119"/>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Years from Series A to Unicorn Round</a:t>
            </a:r>
            <a:endParaRPr i="0" sz="1100" u="none" cap="none" strike="noStrike">
              <a:solidFill>
                <a:srgbClr val="000000"/>
              </a:solidFill>
              <a:latin typeface="Calibri"/>
              <a:ea typeface="Calibri"/>
              <a:cs typeface="Calibri"/>
              <a:sym typeface="Calibri"/>
            </a:endParaRPr>
          </a:p>
        </p:txBody>
      </p:sp>
      <p:cxnSp>
        <p:nvCxnSpPr>
          <p:cNvPr id="749" name="Google Shape;749;p76"/>
          <p:cNvCxnSpPr/>
          <p:nvPr/>
        </p:nvCxnSpPr>
        <p:spPr>
          <a:xfrm>
            <a:off x="4297271" y="1639372"/>
            <a:ext cx="1368000" cy="0"/>
          </a:xfrm>
          <a:prstGeom prst="straightConnector1">
            <a:avLst/>
          </a:prstGeom>
          <a:noFill/>
          <a:ln cap="flat" cmpd="sng" w="9525">
            <a:solidFill>
              <a:srgbClr val="D9D9D9"/>
            </a:solidFill>
            <a:prstDash val="solid"/>
            <a:round/>
            <a:headEnd len="sm" w="sm" type="none"/>
            <a:tailEnd len="sm" w="sm" type="none"/>
          </a:ln>
        </p:spPr>
      </p:cxnSp>
      <p:pic>
        <p:nvPicPr>
          <p:cNvPr id="750" name="Google Shape;750;p76"/>
          <p:cNvPicPr preferRelativeResize="0"/>
          <p:nvPr/>
        </p:nvPicPr>
        <p:blipFill rotWithShape="1">
          <a:blip r:embed="rId4">
            <a:alphaModFix/>
          </a:blip>
          <a:srcRect b="0" l="0" r="0" t="0"/>
          <a:stretch/>
        </p:blipFill>
        <p:spPr>
          <a:xfrm>
            <a:off x="3884297" y="2394201"/>
            <a:ext cx="324000" cy="324000"/>
          </a:xfrm>
          <a:prstGeom prst="rect">
            <a:avLst/>
          </a:prstGeom>
          <a:noFill/>
          <a:ln>
            <a:noFill/>
          </a:ln>
        </p:spPr>
      </p:pic>
      <p:sp>
        <p:nvSpPr>
          <p:cNvPr id="751" name="Google Shape;751;p76" title="Avg Years from Series A to Unicorn Round Global"/>
          <p:cNvSpPr txBox="1"/>
          <p:nvPr/>
        </p:nvSpPr>
        <p:spPr>
          <a:xfrm>
            <a:off x="4297271" y="2352450"/>
            <a:ext cx="13653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0.6</a:t>
            </a:r>
            <a:r>
              <a:rPr b="1" lang="en-US" sz="1200">
                <a:solidFill>
                  <a:srgbClr val="606060"/>
                </a:solidFill>
                <a:latin typeface="Calibri"/>
                <a:ea typeface="Calibri"/>
                <a:cs typeface="Calibri"/>
                <a:sym typeface="Calibri"/>
              </a:rPr>
              <a:t> (vs 0.9)</a:t>
            </a:r>
            <a:endParaRPr b="1" i="0" sz="1200" u="none" cap="none" strike="noStrike">
              <a:solidFill>
                <a:srgbClr val="606060"/>
              </a:solidFill>
              <a:latin typeface="Calibri"/>
              <a:ea typeface="Calibri"/>
              <a:cs typeface="Calibri"/>
              <a:sym typeface="Calibri"/>
            </a:endParaRPr>
          </a:p>
        </p:txBody>
      </p:sp>
      <p:sp>
        <p:nvSpPr>
          <p:cNvPr id="752" name="Google Shape;752;p76"/>
          <p:cNvSpPr txBox="1"/>
          <p:nvPr/>
        </p:nvSpPr>
        <p:spPr>
          <a:xfrm>
            <a:off x="4297271" y="2783394"/>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Years from Series A to Unicorn Round</a:t>
            </a:r>
            <a:endParaRPr i="0" sz="1100" u="none" cap="none" strike="noStrike">
              <a:solidFill>
                <a:srgbClr val="000000"/>
              </a:solidFill>
              <a:latin typeface="Calibri"/>
              <a:ea typeface="Calibri"/>
              <a:cs typeface="Calibri"/>
              <a:sym typeface="Calibri"/>
            </a:endParaRPr>
          </a:p>
        </p:txBody>
      </p:sp>
      <p:cxnSp>
        <p:nvCxnSpPr>
          <p:cNvPr id="753" name="Google Shape;753;p76"/>
          <p:cNvCxnSpPr/>
          <p:nvPr/>
        </p:nvCxnSpPr>
        <p:spPr>
          <a:xfrm>
            <a:off x="4297271" y="2758647"/>
            <a:ext cx="1368000" cy="0"/>
          </a:xfrm>
          <a:prstGeom prst="straightConnector1">
            <a:avLst/>
          </a:prstGeom>
          <a:noFill/>
          <a:ln cap="flat" cmpd="sng" w="9525">
            <a:solidFill>
              <a:srgbClr val="D9D9D9"/>
            </a:solidFill>
            <a:prstDash val="solid"/>
            <a:round/>
            <a:headEnd len="sm" w="sm" type="none"/>
            <a:tailEnd len="sm" w="sm" type="none"/>
          </a:ln>
        </p:spPr>
      </p:cxnSp>
      <p:pic>
        <p:nvPicPr>
          <p:cNvPr id="754" name="Google Shape;754;p76"/>
          <p:cNvPicPr preferRelativeResize="0"/>
          <p:nvPr/>
        </p:nvPicPr>
        <p:blipFill rotWithShape="1">
          <a:blip r:embed="rId5">
            <a:alphaModFix/>
          </a:blip>
          <a:srcRect b="0" l="0" r="0" t="0"/>
          <a:stretch/>
        </p:blipFill>
        <p:spPr>
          <a:xfrm>
            <a:off x="5692689" y="1277719"/>
            <a:ext cx="341723" cy="324000"/>
          </a:xfrm>
          <a:prstGeom prst="rect">
            <a:avLst/>
          </a:prstGeom>
          <a:noFill/>
          <a:ln>
            <a:noFill/>
          </a:ln>
        </p:spPr>
      </p:pic>
      <p:pic>
        <p:nvPicPr>
          <p:cNvPr id="755" name="Google Shape;755;p76"/>
          <p:cNvPicPr preferRelativeResize="0"/>
          <p:nvPr/>
        </p:nvPicPr>
        <p:blipFill rotWithShape="1">
          <a:blip r:embed="rId5">
            <a:alphaModFix/>
          </a:blip>
          <a:srcRect b="0" l="0" r="0" t="0"/>
          <a:stretch/>
        </p:blipFill>
        <p:spPr>
          <a:xfrm>
            <a:off x="5692689" y="2396994"/>
            <a:ext cx="341723" cy="324000"/>
          </a:xfrm>
          <a:prstGeom prst="rect">
            <a:avLst/>
          </a:prstGeom>
          <a:noFill/>
          <a:ln>
            <a:noFill/>
          </a:ln>
        </p:spPr>
      </p:pic>
      <p:sp>
        <p:nvSpPr>
          <p:cNvPr id="756" name="Google Shape;756;p76" title="Avg $ Funding before Unicorn Round Feed"/>
          <p:cNvSpPr txBox="1"/>
          <p:nvPr/>
        </p:nvSpPr>
        <p:spPr>
          <a:xfrm>
            <a:off x="6102329" y="1233175"/>
            <a:ext cx="19545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$25.0M</a:t>
            </a:r>
            <a:r>
              <a:rPr b="1" lang="en-US" sz="1200">
                <a:solidFill>
                  <a:srgbClr val="606060"/>
                </a:solidFill>
                <a:latin typeface="Calibri"/>
                <a:ea typeface="Calibri"/>
                <a:cs typeface="Calibri"/>
                <a:sym typeface="Calibri"/>
              </a:rPr>
              <a:t> (vs -)</a:t>
            </a:r>
            <a:endParaRPr b="1" i="0" sz="1200" u="none" cap="none" strike="noStrike">
              <a:solidFill>
                <a:srgbClr val="606060"/>
              </a:solidFill>
              <a:latin typeface="Calibri"/>
              <a:ea typeface="Calibri"/>
              <a:cs typeface="Calibri"/>
              <a:sym typeface="Calibri"/>
            </a:endParaRPr>
          </a:p>
        </p:txBody>
      </p:sp>
      <p:sp>
        <p:nvSpPr>
          <p:cNvPr id="757" name="Google Shape;757;p76"/>
          <p:cNvSpPr txBox="1"/>
          <p:nvPr/>
        </p:nvSpPr>
        <p:spPr>
          <a:xfrm>
            <a:off x="6102322" y="1664118"/>
            <a:ext cx="17667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 Funding before Unicorn Round</a:t>
            </a:r>
            <a:endParaRPr i="0" sz="1100" u="none" cap="none" strike="noStrike">
              <a:solidFill>
                <a:srgbClr val="000000"/>
              </a:solidFill>
              <a:latin typeface="Calibri"/>
              <a:ea typeface="Calibri"/>
              <a:cs typeface="Calibri"/>
              <a:sym typeface="Calibri"/>
            </a:endParaRPr>
          </a:p>
        </p:txBody>
      </p:sp>
      <p:cxnSp>
        <p:nvCxnSpPr>
          <p:cNvPr id="758" name="Google Shape;758;p76"/>
          <p:cNvCxnSpPr/>
          <p:nvPr/>
        </p:nvCxnSpPr>
        <p:spPr>
          <a:xfrm>
            <a:off x="6102322" y="1639370"/>
            <a:ext cx="1766700" cy="0"/>
          </a:xfrm>
          <a:prstGeom prst="straightConnector1">
            <a:avLst/>
          </a:prstGeom>
          <a:noFill/>
          <a:ln cap="flat" cmpd="sng" w="9525">
            <a:solidFill>
              <a:srgbClr val="D9D9D9"/>
            </a:solidFill>
            <a:prstDash val="solid"/>
            <a:round/>
            <a:headEnd len="sm" w="sm" type="none"/>
            <a:tailEnd len="sm" w="sm" type="none"/>
          </a:ln>
        </p:spPr>
      </p:cxnSp>
      <p:sp>
        <p:nvSpPr>
          <p:cNvPr id="759" name="Google Shape;759;p76" title="Avg $ Funding before Unicorn Round Global"/>
          <p:cNvSpPr txBox="1"/>
          <p:nvPr/>
        </p:nvSpPr>
        <p:spPr>
          <a:xfrm>
            <a:off x="6102322" y="2352452"/>
            <a:ext cx="17667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$89.9M</a:t>
            </a:r>
            <a:r>
              <a:rPr b="1" lang="en-US" sz="1200">
                <a:solidFill>
                  <a:srgbClr val="606060"/>
                </a:solidFill>
                <a:latin typeface="Calibri"/>
                <a:ea typeface="Calibri"/>
                <a:cs typeface="Calibri"/>
                <a:sym typeface="Calibri"/>
              </a:rPr>
              <a:t> (vs $30.0M)</a:t>
            </a:r>
            <a:endParaRPr b="1" i="0" sz="1200" u="none" cap="none" strike="noStrike">
              <a:solidFill>
                <a:srgbClr val="606060"/>
              </a:solidFill>
              <a:latin typeface="Calibri"/>
              <a:ea typeface="Calibri"/>
              <a:cs typeface="Calibri"/>
              <a:sym typeface="Calibri"/>
            </a:endParaRPr>
          </a:p>
        </p:txBody>
      </p:sp>
      <p:sp>
        <p:nvSpPr>
          <p:cNvPr id="760" name="Google Shape;760;p76"/>
          <p:cNvSpPr txBox="1"/>
          <p:nvPr/>
        </p:nvSpPr>
        <p:spPr>
          <a:xfrm>
            <a:off x="6102322" y="2783398"/>
            <a:ext cx="17667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 Funding before Unicorn Round</a:t>
            </a:r>
            <a:endParaRPr i="0" sz="1100" u="none" cap="none" strike="noStrike">
              <a:solidFill>
                <a:srgbClr val="000000"/>
              </a:solidFill>
              <a:latin typeface="Calibri"/>
              <a:ea typeface="Calibri"/>
              <a:cs typeface="Calibri"/>
              <a:sym typeface="Calibri"/>
            </a:endParaRPr>
          </a:p>
        </p:txBody>
      </p:sp>
      <p:cxnSp>
        <p:nvCxnSpPr>
          <p:cNvPr id="761" name="Google Shape;761;p76"/>
          <p:cNvCxnSpPr/>
          <p:nvPr/>
        </p:nvCxnSpPr>
        <p:spPr>
          <a:xfrm>
            <a:off x="6102322" y="2758651"/>
            <a:ext cx="1766700" cy="0"/>
          </a:xfrm>
          <a:prstGeom prst="straightConnector1">
            <a:avLst/>
          </a:prstGeom>
          <a:noFill/>
          <a:ln cap="flat" cmpd="sng" w="9525">
            <a:solidFill>
              <a:srgbClr val="D9D9D9"/>
            </a:solidFill>
            <a:prstDash val="solid"/>
            <a:round/>
            <a:headEnd len="sm" w="sm" type="none"/>
            <a:tailEnd len="sm" w="sm" type="none"/>
          </a:ln>
        </p:spPr>
      </p:cxnSp>
      <p:sp>
        <p:nvSpPr>
          <p:cNvPr id="762" name="Google Shape;762;p76" title="Avg # Funding Rounds  before Unicorn Round Feed"/>
          <p:cNvSpPr txBox="1"/>
          <p:nvPr/>
        </p:nvSpPr>
        <p:spPr>
          <a:xfrm>
            <a:off x="8482882" y="1233175"/>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4</a:t>
            </a:r>
            <a:r>
              <a:rPr b="1" lang="en-US" sz="1200">
                <a:solidFill>
                  <a:srgbClr val="606060"/>
                </a:solidFill>
                <a:latin typeface="Calibri"/>
                <a:ea typeface="Calibri"/>
                <a:cs typeface="Calibri"/>
                <a:sym typeface="Calibri"/>
              </a:rPr>
              <a:t> (vs -)</a:t>
            </a:r>
            <a:endParaRPr b="1" i="0" sz="1200" u="none" cap="none" strike="noStrike">
              <a:solidFill>
                <a:srgbClr val="606060"/>
              </a:solidFill>
              <a:latin typeface="Calibri"/>
              <a:ea typeface="Calibri"/>
              <a:cs typeface="Calibri"/>
              <a:sym typeface="Calibri"/>
            </a:endParaRPr>
          </a:p>
        </p:txBody>
      </p:sp>
      <p:sp>
        <p:nvSpPr>
          <p:cNvPr id="763" name="Google Shape;763;p76"/>
          <p:cNvSpPr txBox="1"/>
          <p:nvPr/>
        </p:nvSpPr>
        <p:spPr>
          <a:xfrm>
            <a:off x="8482882" y="1664119"/>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 Funding Rounds </a:t>
            </a:r>
            <a:br>
              <a:rPr i="0" lang="en-US" sz="1100" u="none" cap="none" strike="noStrike">
                <a:solidFill>
                  <a:srgbClr val="000000"/>
                </a:solidFill>
                <a:latin typeface="Calibri"/>
                <a:ea typeface="Calibri"/>
                <a:cs typeface="Calibri"/>
                <a:sym typeface="Calibri"/>
              </a:rPr>
            </a:br>
            <a:r>
              <a:rPr i="0" lang="en-US" sz="1100" u="none" cap="none" strike="noStrike">
                <a:solidFill>
                  <a:srgbClr val="000000"/>
                </a:solidFill>
                <a:latin typeface="Calibri"/>
                <a:ea typeface="Calibri"/>
                <a:cs typeface="Calibri"/>
                <a:sym typeface="Calibri"/>
              </a:rPr>
              <a:t>before Unicorn Round</a:t>
            </a:r>
            <a:endParaRPr i="0" sz="1100" u="none" cap="none" strike="noStrike">
              <a:solidFill>
                <a:srgbClr val="000000"/>
              </a:solidFill>
              <a:latin typeface="Calibri"/>
              <a:ea typeface="Calibri"/>
              <a:cs typeface="Calibri"/>
              <a:sym typeface="Calibri"/>
            </a:endParaRPr>
          </a:p>
        </p:txBody>
      </p:sp>
      <p:pic>
        <p:nvPicPr>
          <p:cNvPr id="764" name="Google Shape;764;p76"/>
          <p:cNvPicPr preferRelativeResize="0"/>
          <p:nvPr/>
        </p:nvPicPr>
        <p:blipFill rotWithShape="1">
          <a:blip r:embed="rId6">
            <a:alphaModFix/>
          </a:blip>
          <a:srcRect b="0" l="0" r="0" t="0"/>
          <a:stretch/>
        </p:blipFill>
        <p:spPr>
          <a:xfrm>
            <a:off x="8084395" y="1267286"/>
            <a:ext cx="324000" cy="324000"/>
          </a:xfrm>
          <a:prstGeom prst="rect">
            <a:avLst/>
          </a:prstGeom>
          <a:noFill/>
          <a:ln>
            <a:noFill/>
          </a:ln>
        </p:spPr>
      </p:pic>
      <p:cxnSp>
        <p:nvCxnSpPr>
          <p:cNvPr id="765" name="Google Shape;765;p76"/>
          <p:cNvCxnSpPr/>
          <p:nvPr/>
        </p:nvCxnSpPr>
        <p:spPr>
          <a:xfrm>
            <a:off x="8482894" y="1639366"/>
            <a:ext cx="1365300" cy="0"/>
          </a:xfrm>
          <a:prstGeom prst="straightConnector1">
            <a:avLst/>
          </a:prstGeom>
          <a:noFill/>
          <a:ln cap="flat" cmpd="sng" w="9525">
            <a:solidFill>
              <a:srgbClr val="D9D9D9"/>
            </a:solidFill>
            <a:prstDash val="solid"/>
            <a:round/>
            <a:headEnd len="sm" w="sm" type="none"/>
            <a:tailEnd len="sm" w="sm" type="none"/>
          </a:ln>
        </p:spPr>
      </p:cxnSp>
      <p:sp>
        <p:nvSpPr>
          <p:cNvPr id="766" name="Google Shape;766;p76" title="Avg # Funding Rounds  before Unicorn Round Global"/>
          <p:cNvSpPr txBox="1"/>
          <p:nvPr/>
        </p:nvSpPr>
        <p:spPr>
          <a:xfrm>
            <a:off x="8482882" y="2352450"/>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2</a:t>
            </a:r>
            <a:r>
              <a:rPr b="1" lang="en-US" sz="1200">
                <a:solidFill>
                  <a:srgbClr val="606060"/>
                </a:solidFill>
                <a:latin typeface="Calibri"/>
                <a:ea typeface="Calibri"/>
                <a:cs typeface="Calibri"/>
                <a:sym typeface="Calibri"/>
              </a:rPr>
              <a:t> (vs 1)</a:t>
            </a:r>
            <a:endParaRPr b="1" i="0" sz="1200" u="none" cap="none" strike="noStrike">
              <a:solidFill>
                <a:srgbClr val="606060"/>
              </a:solidFill>
              <a:latin typeface="Calibri"/>
              <a:ea typeface="Calibri"/>
              <a:cs typeface="Calibri"/>
              <a:sym typeface="Calibri"/>
            </a:endParaRPr>
          </a:p>
        </p:txBody>
      </p:sp>
      <p:sp>
        <p:nvSpPr>
          <p:cNvPr id="767" name="Google Shape;767;p76"/>
          <p:cNvSpPr txBox="1"/>
          <p:nvPr/>
        </p:nvSpPr>
        <p:spPr>
          <a:xfrm>
            <a:off x="8482882" y="2783394"/>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 Funding Rounds </a:t>
            </a:r>
            <a:br>
              <a:rPr i="0" lang="en-US" sz="1100" u="none" cap="none" strike="noStrike">
                <a:solidFill>
                  <a:srgbClr val="000000"/>
                </a:solidFill>
                <a:latin typeface="Calibri"/>
                <a:ea typeface="Calibri"/>
                <a:cs typeface="Calibri"/>
                <a:sym typeface="Calibri"/>
              </a:rPr>
            </a:br>
            <a:r>
              <a:rPr i="0" lang="en-US" sz="1100" u="none" cap="none" strike="noStrike">
                <a:solidFill>
                  <a:srgbClr val="000000"/>
                </a:solidFill>
                <a:latin typeface="Calibri"/>
                <a:ea typeface="Calibri"/>
                <a:cs typeface="Calibri"/>
                <a:sym typeface="Calibri"/>
              </a:rPr>
              <a:t>before Unicorn Round</a:t>
            </a:r>
            <a:endParaRPr i="0" sz="1100" u="none" cap="none" strike="noStrike">
              <a:solidFill>
                <a:srgbClr val="000000"/>
              </a:solidFill>
              <a:latin typeface="Calibri"/>
              <a:ea typeface="Calibri"/>
              <a:cs typeface="Calibri"/>
              <a:sym typeface="Calibri"/>
            </a:endParaRPr>
          </a:p>
        </p:txBody>
      </p:sp>
      <p:pic>
        <p:nvPicPr>
          <p:cNvPr id="768" name="Google Shape;768;p76"/>
          <p:cNvPicPr preferRelativeResize="0"/>
          <p:nvPr/>
        </p:nvPicPr>
        <p:blipFill rotWithShape="1">
          <a:blip r:embed="rId6">
            <a:alphaModFix/>
          </a:blip>
          <a:srcRect b="0" l="0" r="0" t="0"/>
          <a:stretch/>
        </p:blipFill>
        <p:spPr>
          <a:xfrm>
            <a:off x="8084395" y="2386561"/>
            <a:ext cx="324000" cy="324000"/>
          </a:xfrm>
          <a:prstGeom prst="rect">
            <a:avLst/>
          </a:prstGeom>
          <a:noFill/>
          <a:ln>
            <a:noFill/>
          </a:ln>
        </p:spPr>
      </p:pic>
      <p:cxnSp>
        <p:nvCxnSpPr>
          <p:cNvPr id="769" name="Google Shape;769;p76"/>
          <p:cNvCxnSpPr/>
          <p:nvPr/>
        </p:nvCxnSpPr>
        <p:spPr>
          <a:xfrm>
            <a:off x="8482894" y="2758641"/>
            <a:ext cx="1365300" cy="0"/>
          </a:xfrm>
          <a:prstGeom prst="straightConnector1">
            <a:avLst/>
          </a:prstGeom>
          <a:noFill/>
          <a:ln cap="flat" cmpd="sng" w="9525">
            <a:solidFill>
              <a:srgbClr val="D9D9D9"/>
            </a:solidFill>
            <a:prstDash val="solid"/>
            <a:round/>
            <a:headEnd len="sm" w="sm" type="none"/>
            <a:tailEnd len="sm" w="sm" type="none"/>
          </a:ln>
        </p:spPr>
      </p:cxnSp>
      <p:pic>
        <p:nvPicPr>
          <p:cNvPr descr="Image result for blue icon investors vector" id="770" name="Google Shape;770;p76"/>
          <p:cNvPicPr preferRelativeResize="0"/>
          <p:nvPr/>
        </p:nvPicPr>
        <p:blipFill rotWithShape="1">
          <a:blip r:embed="rId7">
            <a:alphaModFix/>
          </a:blip>
          <a:srcRect b="-120" l="4441" r="6724" t="120"/>
          <a:stretch/>
        </p:blipFill>
        <p:spPr>
          <a:xfrm>
            <a:off x="9878300" y="1274926"/>
            <a:ext cx="324000" cy="324000"/>
          </a:xfrm>
          <a:prstGeom prst="rect">
            <a:avLst/>
          </a:prstGeom>
          <a:noFill/>
          <a:ln>
            <a:noFill/>
          </a:ln>
        </p:spPr>
      </p:pic>
      <p:sp>
        <p:nvSpPr>
          <p:cNvPr id="771" name="Google Shape;771;p76" title="Avg Institutional Investors before Unicorn Round Feed"/>
          <p:cNvSpPr txBox="1"/>
          <p:nvPr/>
        </p:nvSpPr>
        <p:spPr>
          <a:xfrm>
            <a:off x="10290498" y="1233175"/>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6</a:t>
            </a:r>
            <a:r>
              <a:rPr b="1" lang="en-US" sz="1200">
                <a:solidFill>
                  <a:srgbClr val="606060"/>
                </a:solidFill>
                <a:latin typeface="Calibri"/>
                <a:ea typeface="Calibri"/>
                <a:cs typeface="Calibri"/>
                <a:sym typeface="Calibri"/>
              </a:rPr>
              <a:t> (vs -)</a:t>
            </a:r>
            <a:endParaRPr b="1" i="0" sz="1200" u="none" cap="none" strike="noStrike">
              <a:solidFill>
                <a:srgbClr val="606060"/>
              </a:solidFill>
              <a:latin typeface="Calibri"/>
              <a:ea typeface="Calibri"/>
              <a:cs typeface="Calibri"/>
              <a:sym typeface="Calibri"/>
            </a:endParaRPr>
          </a:p>
        </p:txBody>
      </p:sp>
      <p:sp>
        <p:nvSpPr>
          <p:cNvPr id="772" name="Google Shape;772;p76"/>
          <p:cNvSpPr txBox="1"/>
          <p:nvPr/>
        </p:nvSpPr>
        <p:spPr>
          <a:xfrm>
            <a:off x="10290507" y="1664119"/>
            <a:ext cx="1542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Institutional Investors before Unicorn Round</a:t>
            </a:r>
            <a:endParaRPr i="0" sz="1100" u="none" cap="none" strike="noStrike">
              <a:solidFill>
                <a:srgbClr val="000000"/>
              </a:solidFill>
              <a:latin typeface="Calibri"/>
              <a:ea typeface="Calibri"/>
              <a:cs typeface="Calibri"/>
              <a:sym typeface="Calibri"/>
            </a:endParaRPr>
          </a:p>
        </p:txBody>
      </p:sp>
      <p:cxnSp>
        <p:nvCxnSpPr>
          <p:cNvPr id="773" name="Google Shape;773;p76"/>
          <p:cNvCxnSpPr/>
          <p:nvPr/>
        </p:nvCxnSpPr>
        <p:spPr>
          <a:xfrm>
            <a:off x="10290500" y="1639366"/>
            <a:ext cx="1476000" cy="0"/>
          </a:xfrm>
          <a:prstGeom prst="straightConnector1">
            <a:avLst/>
          </a:prstGeom>
          <a:noFill/>
          <a:ln cap="flat" cmpd="sng" w="9525">
            <a:solidFill>
              <a:srgbClr val="D9D9D9"/>
            </a:solidFill>
            <a:prstDash val="solid"/>
            <a:round/>
            <a:headEnd len="sm" w="sm" type="none"/>
            <a:tailEnd len="sm" w="sm" type="none"/>
          </a:ln>
        </p:spPr>
      </p:cxnSp>
      <p:pic>
        <p:nvPicPr>
          <p:cNvPr descr="Image result for blue icon investors vector" id="774" name="Google Shape;774;p76"/>
          <p:cNvPicPr preferRelativeResize="0"/>
          <p:nvPr/>
        </p:nvPicPr>
        <p:blipFill rotWithShape="1">
          <a:blip r:embed="rId7">
            <a:alphaModFix/>
          </a:blip>
          <a:srcRect b="-120" l="4441" r="6724" t="120"/>
          <a:stretch/>
        </p:blipFill>
        <p:spPr>
          <a:xfrm>
            <a:off x="9878300" y="2394201"/>
            <a:ext cx="324000" cy="324000"/>
          </a:xfrm>
          <a:prstGeom prst="rect">
            <a:avLst/>
          </a:prstGeom>
          <a:noFill/>
          <a:ln>
            <a:noFill/>
          </a:ln>
        </p:spPr>
      </p:pic>
      <p:sp>
        <p:nvSpPr>
          <p:cNvPr id="775" name="Google Shape;775;p76" title="Avg Institutional Investors before Unicorn Round Global"/>
          <p:cNvSpPr txBox="1"/>
          <p:nvPr/>
        </p:nvSpPr>
        <p:spPr>
          <a:xfrm>
            <a:off x="10290498" y="2352450"/>
            <a:ext cx="13680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9.6</a:t>
            </a:r>
            <a:r>
              <a:rPr b="1" lang="en-US" sz="1200">
                <a:solidFill>
                  <a:srgbClr val="606060"/>
                </a:solidFill>
                <a:latin typeface="Calibri"/>
                <a:ea typeface="Calibri"/>
                <a:cs typeface="Calibri"/>
                <a:sym typeface="Calibri"/>
              </a:rPr>
              <a:t> (vs 5)</a:t>
            </a:r>
            <a:endParaRPr b="1" i="0" sz="1200" u="none" cap="none" strike="noStrike">
              <a:solidFill>
                <a:srgbClr val="606060"/>
              </a:solidFill>
              <a:latin typeface="Calibri"/>
              <a:ea typeface="Calibri"/>
              <a:cs typeface="Calibri"/>
              <a:sym typeface="Calibri"/>
            </a:endParaRPr>
          </a:p>
        </p:txBody>
      </p:sp>
      <p:sp>
        <p:nvSpPr>
          <p:cNvPr id="776" name="Google Shape;776;p76"/>
          <p:cNvSpPr txBox="1"/>
          <p:nvPr/>
        </p:nvSpPr>
        <p:spPr>
          <a:xfrm>
            <a:off x="10290507" y="2783394"/>
            <a:ext cx="1542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i="0" lang="en-US" sz="1100" u="none" cap="none" strike="noStrike">
                <a:solidFill>
                  <a:srgbClr val="000000"/>
                </a:solidFill>
                <a:latin typeface="Calibri"/>
                <a:ea typeface="Calibri"/>
                <a:cs typeface="Calibri"/>
                <a:sym typeface="Calibri"/>
              </a:rPr>
              <a:t>Avg Institutional Investors before Unicorn Round</a:t>
            </a:r>
            <a:endParaRPr i="0" sz="1100" u="none" cap="none" strike="noStrike">
              <a:solidFill>
                <a:srgbClr val="000000"/>
              </a:solidFill>
              <a:latin typeface="Calibri"/>
              <a:ea typeface="Calibri"/>
              <a:cs typeface="Calibri"/>
              <a:sym typeface="Calibri"/>
            </a:endParaRPr>
          </a:p>
        </p:txBody>
      </p:sp>
      <p:cxnSp>
        <p:nvCxnSpPr>
          <p:cNvPr id="777" name="Google Shape;777;p76"/>
          <p:cNvCxnSpPr/>
          <p:nvPr/>
        </p:nvCxnSpPr>
        <p:spPr>
          <a:xfrm>
            <a:off x="10290500" y="2758641"/>
            <a:ext cx="1476000" cy="0"/>
          </a:xfrm>
          <a:prstGeom prst="straightConnector1">
            <a:avLst/>
          </a:prstGeom>
          <a:noFill/>
          <a:ln cap="flat" cmpd="sng" w="9525">
            <a:solidFill>
              <a:srgbClr val="D9D9D9"/>
            </a:solidFill>
            <a:prstDash val="solid"/>
            <a:round/>
            <a:headEnd len="sm" w="sm" type="none"/>
            <a:tailEnd len="sm" w="sm" type="none"/>
          </a:ln>
        </p:spPr>
      </p:cxnSp>
      <p:pic>
        <p:nvPicPr>
          <p:cNvPr id="778" name="Google Shape;778;p76" title="seedLogo1"/>
          <p:cNvPicPr preferRelativeResize="0"/>
          <p:nvPr/>
        </p:nvPicPr>
        <p:blipFill>
          <a:blip r:embed="rId8">
            <a:alphaModFix/>
          </a:blip>
          <a:stretch>
            <a:fillRect/>
          </a:stretch>
        </p:blipFill>
        <p:spPr>
          <a:xfrm>
            <a:off x="748735" y="4020207"/>
            <a:ext cx="270000" cy="270000"/>
          </a:xfrm>
          <a:prstGeom prst="rect">
            <a:avLst/>
          </a:prstGeom>
          <a:noFill/>
          <a:ln cap="flat" cmpd="sng" w="9525">
            <a:solidFill>
              <a:srgbClr val="D9D9D9"/>
            </a:solidFill>
            <a:prstDash val="solid"/>
            <a:round/>
            <a:headEnd len="sm" w="sm" type="none"/>
            <a:tailEnd len="sm" w="sm" type="none"/>
          </a:ln>
        </p:spPr>
      </p:pic>
      <p:pic>
        <p:nvPicPr>
          <p:cNvPr id="779" name="Google Shape;779;p76" title="seedLogo2"/>
          <p:cNvPicPr preferRelativeResize="0"/>
          <p:nvPr/>
        </p:nvPicPr>
        <p:blipFill>
          <a:blip r:embed="rId9">
            <a:alphaModFix/>
          </a:blip>
          <a:stretch>
            <a:fillRect/>
          </a:stretch>
        </p:blipFill>
        <p:spPr>
          <a:xfrm>
            <a:off x="748735" y="4435900"/>
            <a:ext cx="270000" cy="270000"/>
          </a:xfrm>
          <a:prstGeom prst="rect">
            <a:avLst/>
          </a:prstGeom>
          <a:noFill/>
          <a:ln cap="flat" cmpd="sng" w="9525">
            <a:solidFill>
              <a:srgbClr val="D9D9D9"/>
            </a:solidFill>
            <a:prstDash val="solid"/>
            <a:round/>
            <a:headEnd len="sm" w="sm" type="none"/>
            <a:tailEnd len="sm" w="sm" type="none"/>
          </a:ln>
        </p:spPr>
      </p:pic>
      <p:pic>
        <p:nvPicPr>
          <p:cNvPr id="780" name="Google Shape;780;p76" title="seedLogo3"/>
          <p:cNvPicPr preferRelativeResize="0"/>
          <p:nvPr/>
        </p:nvPicPr>
        <p:blipFill>
          <a:blip r:embed="rId10">
            <a:alphaModFix/>
          </a:blip>
          <a:stretch>
            <a:fillRect/>
          </a:stretch>
        </p:blipFill>
        <p:spPr>
          <a:xfrm>
            <a:off x="748735" y="4851593"/>
            <a:ext cx="270000" cy="270000"/>
          </a:xfrm>
          <a:prstGeom prst="rect">
            <a:avLst/>
          </a:prstGeom>
          <a:noFill/>
          <a:ln cap="flat" cmpd="sng" w="9525">
            <a:solidFill>
              <a:srgbClr val="D9D9D9"/>
            </a:solidFill>
            <a:prstDash val="solid"/>
            <a:round/>
            <a:headEnd len="sm" w="sm" type="none"/>
            <a:tailEnd len="sm" w="sm" type="none"/>
          </a:ln>
        </p:spPr>
      </p:pic>
      <p:pic>
        <p:nvPicPr>
          <p:cNvPr id="781" name="Google Shape;781;p76" title="seedLogo4"/>
          <p:cNvPicPr preferRelativeResize="0"/>
          <p:nvPr/>
        </p:nvPicPr>
        <p:blipFill>
          <a:blip r:embed="rId11">
            <a:alphaModFix/>
          </a:blip>
          <a:stretch>
            <a:fillRect/>
          </a:stretch>
        </p:blipFill>
        <p:spPr>
          <a:xfrm>
            <a:off x="748735" y="5267286"/>
            <a:ext cx="270000" cy="270000"/>
          </a:xfrm>
          <a:prstGeom prst="rect">
            <a:avLst/>
          </a:prstGeom>
          <a:noFill/>
          <a:ln cap="flat" cmpd="sng" w="9525">
            <a:solidFill>
              <a:srgbClr val="D9D9D9"/>
            </a:solidFill>
            <a:prstDash val="solid"/>
            <a:round/>
            <a:headEnd len="sm" w="sm" type="none"/>
            <a:tailEnd len="sm" w="sm" type="none"/>
          </a:ln>
        </p:spPr>
      </p:pic>
      <p:pic>
        <p:nvPicPr>
          <p:cNvPr id="782" name="Google Shape;782;p76" title="seedLogo5"/>
          <p:cNvPicPr preferRelativeResize="0"/>
          <p:nvPr/>
        </p:nvPicPr>
        <p:blipFill>
          <a:blip r:embed="rId12">
            <a:alphaModFix/>
          </a:blip>
          <a:stretch>
            <a:fillRect/>
          </a:stretch>
        </p:blipFill>
        <p:spPr>
          <a:xfrm>
            <a:off x="748735" y="5682979"/>
            <a:ext cx="270000" cy="270000"/>
          </a:xfrm>
          <a:prstGeom prst="rect">
            <a:avLst/>
          </a:prstGeom>
          <a:noFill/>
          <a:ln cap="flat" cmpd="sng" w="9525">
            <a:solidFill>
              <a:srgbClr val="D9D9D9"/>
            </a:solidFill>
            <a:prstDash val="solid"/>
            <a:round/>
            <a:headEnd len="sm" w="sm" type="none"/>
            <a:tailEnd len="sm" w="sm" type="none"/>
          </a:ln>
        </p:spPr>
      </p:pic>
      <p:pic>
        <p:nvPicPr>
          <p:cNvPr id="783" name="Google Shape;783;p76" title="earlyLogo1"/>
          <p:cNvPicPr preferRelativeResize="0"/>
          <p:nvPr/>
        </p:nvPicPr>
        <p:blipFill>
          <a:blip r:embed="rId13">
            <a:alphaModFix/>
          </a:blip>
          <a:stretch>
            <a:fillRect/>
          </a:stretch>
        </p:blipFill>
        <p:spPr>
          <a:xfrm>
            <a:off x="3473123" y="4020207"/>
            <a:ext cx="270000" cy="270000"/>
          </a:xfrm>
          <a:prstGeom prst="rect">
            <a:avLst/>
          </a:prstGeom>
          <a:noFill/>
          <a:ln cap="flat" cmpd="sng" w="9525">
            <a:solidFill>
              <a:srgbClr val="D9D9D9"/>
            </a:solidFill>
            <a:prstDash val="solid"/>
            <a:round/>
            <a:headEnd len="sm" w="sm" type="none"/>
            <a:tailEnd len="sm" w="sm" type="none"/>
          </a:ln>
        </p:spPr>
      </p:pic>
      <p:pic>
        <p:nvPicPr>
          <p:cNvPr id="784" name="Google Shape;784;p76" title="earlyLogo2"/>
          <p:cNvPicPr preferRelativeResize="0"/>
          <p:nvPr/>
        </p:nvPicPr>
        <p:blipFill>
          <a:blip r:embed="rId14">
            <a:alphaModFix/>
          </a:blip>
          <a:stretch>
            <a:fillRect/>
          </a:stretch>
        </p:blipFill>
        <p:spPr>
          <a:xfrm>
            <a:off x="3473123" y="4435900"/>
            <a:ext cx="270000" cy="270000"/>
          </a:xfrm>
          <a:prstGeom prst="rect">
            <a:avLst/>
          </a:prstGeom>
          <a:noFill/>
          <a:ln cap="flat" cmpd="sng" w="9525">
            <a:solidFill>
              <a:srgbClr val="D9D9D9"/>
            </a:solidFill>
            <a:prstDash val="solid"/>
            <a:round/>
            <a:headEnd len="sm" w="sm" type="none"/>
            <a:tailEnd len="sm" w="sm" type="none"/>
          </a:ln>
        </p:spPr>
      </p:pic>
      <p:pic>
        <p:nvPicPr>
          <p:cNvPr id="785" name="Google Shape;785;p76" title="earlyLogo3"/>
          <p:cNvPicPr preferRelativeResize="0"/>
          <p:nvPr/>
        </p:nvPicPr>
        <p:blipFill>
          <a:blip r:embed="rId10">
            <a:alphaModFix/>
          </a:blip>
          <a:stretch>
            <a:fillRect/>
          </a:stretch>
        </p:blipFill>
        <p:spPr>
          <a:xfrm>
            <a:off x="3473123" y="4851593"/>
            <a:ext cx="270000" cy="270000"/>
          </a:xfrm>
          <a:prstGeom prst="rect">
            <a:avLst/>
          </a:prstGeom>
          <a:noFill/>
          <a:ln cap="flat" cmpd="sng" w="9525">
            <a:solidFill>
              <a:srgbClr val="D9D9D9"/>
            </a:solidFill>
            <a:prstDash val="solid"/>
            <a:round/>
            <a:headEnd len="sm" w="sm" type="none"/>
            <a:tailEnd len="sm" w="sm" type="none"/>
          </a:ln>
        </p:spPr>
      </p:pic>
      <p:pic>
        <p:nvPicPr>
          <p:cNvPr id="786" name="Google Shape;786;p76" title="earlyLogo4"/>
          <p:cNvPicPr preferRelativeResize="0"/>
          <p:nvPr/>
        </p:nvPicPr>
        <p:blipFill>
          <a:blip r:embed="rId15">
            <a:alphaModFix/>
          </a:blip>
          <a:stretch>
            <a:fillRect/>
          </a:stretch>
        </p:blipFill>
        <p:spPr>
          <a:xfrm>
            <a:off x="3473123" y="5267286"/>
            <a:ext cx="270000" cy="270000"/>
          </a:xfrm>
          <a:prstGeom prst="rect">
            <a:avLst/>
          </a:prstGeom>
          <a:noFill/>
          <a:ln cap="flat" cmpd="sng" w="9525">
            <a:solidFill>
              <a:srgbClr val="D9D9D9"/>
            </a:solidFill>
            <a:prstDash val="solid"/>
            <a:round/>
            <a:headEnd len="sm" w="sm" type="none"/>
            <a:tailEnd len="sm" w="sm" type="none"/>
          </a:ln>
        </p:spPr>
      </p:pic>
      <p:pic>
        <p:nvPicPr>
          <p:cNvPr id="787" name="Google Shape;787;p76" title="earlyLogo5"/>
          <p:cNvPicPr preferRelativeResize="0"/>
          <p:nvPr/>
        </p:nvPicPr>
        <p:blipFill>
          <a:blip r:embed="rId16">
            <a:alphaModFix/>
          </a:blip>
          <a:stretch>
            <a:fillRect/>
          </a:stretch>
        </p:blipFill>
        <p:spPr>
          <a:xfrm>
            <a:off x="3473123" y="5682979"/>
            <a:ext cx="270000" cy="270000"/>
          </a:xfrm>
          <a:prstGeom prst="rect">
            <a:avLst/>
          </a:prstGeom>
          <a:noFill/>
          <a:ln cap="flat" cmpd="sng" w="9525">
            <a:solidFill>
              <a:srgbClr val="D9D9D9"/>
            </a:solidFill>
            <a:prstDash val="solid"/>
            <a:round/>
            <a:headEnd len="sm" w="sm" type="none"/>
            <a:tailEnd len="sm" w="sm" type="none"/>
          </a:ln>
        </p:spPr>
      </p:pic>
      <p:pic>
        <p:nvPicPr>
          <p:cNvPr id="788" name="Google Shape;788;p76" title="lateLogo1"/>
          <p:cNvPicPr preferRelativeResize="0"/>
          <p:nvPr/>
        </p:nvPicPr>
        <p:blipFill>
          <a:blip r:embed="rId17">
            <a:alphaModFix/>
          </a:blip>
          <a:stretch>
            <a:fillRect/>
          </a:stretch>
        </p:blipFill>
        <p:spPr>
          <a:xfrm>
            <a:off x="6314888" y="4020207"/>
            <a:ext cx="270000" cy="270000"/>
          </a:xfrm>
          <a:prstGeom prst="rect">
            <a:avLst/>
          </a:prstGeom>
          <a:noFill/>
          <a:ln cap="flat" cmpd="sng" w="9525">
            <a:solidFill>
              <a:srgbClr val="D9D9D9"/>
            </a:solidFill>
            <a:prstDash val="solid"/>
            <a:round/>
            <a:headEnd len="sm" w="sm" type="none"/>
            <a:tailEnd len="sm" w="sm" type="none"/>
          </a:ln>
        </p:spPr>
      </p:pic>
      <p:pic>
        <p:nvPicPr>
          <p:cNvPr id="789" name="Google Shape;789;p76" title="lateLogo2"/>
          <p:cNvPicPr preferRelativeResize="0"/>
          <p:nvPr/>
        </p:nvPicPr>
        <p:blipFill>
          <a:blip r:embed="rId18">
            <a:alphaModFix/>
          </a:blip>
          <a:stretch>
            <a:fillRect/>
          </a:stretch>
        </p:blipFill>
        <p:spPr>
          <a:xfrm>
            <a:off x="6314888" y="4435900"/>
            <a:ext cx="270000" cy="270000"/>
          </a:xfrm>
          <a:prstGeom prst="rect">
            <a:avLst/>
          </a:prstGeom>
          <a:noFill/>
          <a:ln cap="flat" cmpd="sng" w="9525">
            <a:solidFill>
              <a:srgbClr val="D9D9D9"/>
            </a:solidFill>
            <a:prstDash val="solid"/>
            <a:round/>
            <a:headEnd len="sm" w="sm" type="none"/>
            <a:tailEnd len="sm" w="sm" type="none"/>
          </a:ln>
        </p:spPr>
      </p:pic>
      <p:pic>
        <p:nvPicPr>
          <p:cNvPr id="790" name="Google Shape;790;p76" title="lateLogo3"/>
          <p:cNvPicPr preferRelativeResize="0"/>
          <p:nvPr/>
        </p:nvPicPr>
        <p:blipFill>
          <a:blip r:embed="rId19">
            <a:alphaModFix/>
          </a:blip>
          <a:stretch>
            <a:fillRect/>
          </a:stretch>
        </p:blipFill>
        <p:spPr>
          <a:xfrm>
            <a:off x="6314888" y="4851593"/>
            <a:ext cx="270000" cy="270000"/>
          </a:xfrm>
          <a:prstGeom prst="rect">
            <a:avLst/>
          </a:prstGeom>
          <a:noFill/>
          <a:ln cap="flat" cmpd="sng" w="9525">
            <a:solidFill>
              <a:srgbClr val="D9D9D9"/>
            </a:solidFill>
            <a:prstDash val="solid"/>
            <a:round/>
            <a:headEnd len="sm" w="sm" type="none"/>
            <a:tailEnd len="sm" w="sm" type="none"/>
          </a:ln>
        </p:spPr>
      </p:pic>
      <p:pic>
        <p:nvPicPr>
          <p:cNvPr id="791" name="Google Shape;791;p76" title="lateLogo4"/>
          <p:cNvPicPr preferRelativeResize="0"/>
          <p:nvPr/>
        </p:nvPicPr>
        <p:blipFill>
          <a:blip r:embed="rId20">
            <a:alphaModFix/>
          </a:blip>
          <a:stretch>
            <a:fillRect/>
          </a:stretch>
        </p:blipFill>
        <p:spPr>
          <a:xfrm>
            <a:off x="6314888" y="5267286"/>
            <a:ext cx="270000" cy="270000"/>
          </a:xfrm>
          <a:prstGeom prst="rect">
            <a:avLst/>
          </a:prstGeom>
          <a:noFill/>
          <a:ln cap="flat" cmpd="sng" w="9525">
            <a:solidFill>
              <a:srgbClr val="D9D9D9"/>
            </a:solidFill>
            <a:prstDash val="solid"/>
            <a:round/>
            <a:headEnd len="sm" w="sm" type="none"/>
            <a:tailEnd len="sm" w="sm" type="none"/>
          </a:ln>
        </p:spPr>
      </p:pic>
      <p:pic>
        <p:nvPicPr>
          <p:cNvPr id="792" name="Google Shape;792;p76" title="lateLogo5"/>
          <p:cNvPicPr preferRelativeResize="0"/>
          <p:nvPr/>
        </p:nvPicPr>
        <p:blipFill>
          <a:blip r:embed="rId21">
            <a:alphaModFix/>
          </a:blip>
          <a:stretch>
            <a:fillRect/>
          </a:stretch>
        </p:blipFill>
        <p:spPr>
          <a:xfrm>
            <a:off x="6314888" y="5682979"/>
            <a:ext cx="270000" cy="270000"/>
          </a:xfrm>
          <a:prstGeom prst="rect">
            <a:avLst/>
          </a:prstGeom>
          <a:noFill/>
          <a:ln cap="flat" cmpd="sng" w="9525">
            <a:solidFill>
              <a:srgbClr val="D9D9D9"/>
            </a:solidFill>
            <a:prstDash val="solid"/>
            <a:round/>
            <a:headEnd len="sm" w="sm" type="none"/>
            <a:tailEnd len="sm" w="sm" type="none"/>
          </a:ln>
        </p:spPr>
      </p:pic>
      <p:sp>
        <p:nvSpPr>
          <p:cNvPr id="793" name="Google Shape;793;p76" title="Seed Inv URL"/>
          <p:cNvSpPr txBox="1"/>
          <p:nvPr/>
        </p:nvSpPr>
        <p:spPr>
          <a:xfrm>
            <a:off x="733450" y="6064375"/>
            <a:ext cx="2388000" cy="138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900"/>
              <a:buFont typeface="Arial"/>
              <a:buNone/>
            </a:pPr>
            <a:r>
              <a:rPr lang="en-US" sz="1000" u="sng">
                <a:solidFill>
                  <a:schemeClr val="hlink"/>
                </a:solidFill>
                <a:latin typeface="Calibri"/>
                <a:ea typeface="Calibri"/>
                <a:cs typeface="Calibri"/>
                <a:sym typeface="Calibri"/>
                <a:hlinkClick r:id="rId22"/>
              </a:rPr>
              <a:t>+ 13 more</a:t>
            </a:r>
            <a:endParaRPr sz="1000">
              <a:latin typeface="Calibri"/>
              <a:ea typeface="Calibri"/>
              <a:cs typeface="Calibri"/>
              <a:sym typeface="Calibri"/>
            </a:endParaRPr>
          </a:p>
        </p:txBody>
      </p:sp>
      <p:sp>
        <p:nvSpPr>
          <p:cNvPr id="794" name="Google Shape;794;p76" title="Early Inv URL"/>
          <p:cNvSpPr txBox="1"/>
          <p:nvPr/>
        </p:nvSpPr>
        <p:spPr>
          <a:xfrm>
            <a:off x="3476922" y="6064375"/>
            <a:ext cx="2388000" cy="138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Cambria"/>
              <a:buNone/>
            </a:pPr>
            <a:r>
              <a:rPr lang="en-US" sz="1000" u="sng">
                <a:solidFill>
                  <a:schemeClr val="hlink"/>
                </a:solidFill>
                <a:latin typeface="Calibri"/>
                <a:ea typeface="Calibri"/>
                <a:cs typeface="Calibri"/>
                <a:sym typeface="Calibri"/>
                <a:hlinkClick r:id="rId23"/>
              </a:rPr>
              <a:t>+ 48 more</a:t>
            </a:r>
            <a:endParaRPr sz="1000">
              <a:latin typeface="Calibri"/>
              <a:ea typeface="Calibri"/>
              <a:cs typeface="Calibri"/>
              <a:sym typeface="Calibri"/>
            </a:endParaRPr>
          </a:p>
        </p:txBody>
      </p:sp>
      <p:sp>
        <p:nvSpPr>
          <p:cNvPr id="795" name="Google Shape;795;p76" title="Late Inv URL"/>
          <p:cNvSpPr txBox="1"/>
          <p:nvPr/>
        </p:nvSpPr>
        <p:spPr>
          <a:xfrm>
            <a:off x="6315904" y="6064375"/>
            <a:ext cx="2388000" cy="1386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Clr>
                <a:srgbClr val="000000"/>
              </a:buClr>
              <a:buSzPts val="1200"/>
              <a:buFont typeface="Cambria"/>
              <a:buNone/>
            </a:pPr>
            <a:r>
              <a:rPr lang="en-US" sz="1000" u="sng">
                <a:solidFill>
                  <a:schemeClr val="hlink"/>
                </a:solidFill>
                <a:latin typeface="Calibri"/>
                <a:ea typeface="Calibri"/>
                <a:cs typeface="Calibri"/>
                <a:sym typeface="Calibri"/>
                <a:hlinkClick r:id="rId24"/>
              </a:rPr>
              <a:t>+ 8 more</a:t>
            </a:r>
            <a:endParaRPr sz="10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77"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List of New Unicorns </a:t>
            </a:r>
            <a:endParaRPr>
              <a:solidFill>
                <a:srgbClr val="08528C"/>
              </a:solidFill>
            </a:endParaRPr>
          </a:p>
        </p:txBody>
      </p:sp>
      <p:graphicFrame>
        <p:nvGraphicFramePr>
          <p:cNvPr id="801" name="Google Shape;801;p77"/>
          <p:cNvGraphicFramePr/>
          <p:nvPr/>
        </p:nvGraphicFramePr>
        <p:xfrm>
          <a:off x="612813" y="1098342"/>
          <a:ext cx="3000000" cy="3000000"/>
        </p:xfrm>
        <a:graphic>
          <a:graphicData uri="http://schemas.openxmlformats.org/drawingml/2006/table">
            <a:tbl>
              <a:tblPr>
                <a:noFill/>
                <a:tableStyleId>{816DEE2E-2F8C-4738-B339-D8948E20591F}</a:tableStyleId>
              </a:tblPr>
              <a:tblGrid>
                <a:gridCol w="2646050"/>
                <a:gridCol w="2808375"/>
                <a:gridCol w="1080450"/>
                <a:gridCol w="1197700"/>
                <a:gridCol w="1609000"/>
                <a:gridCol w="729125"/>
                <a:gridCol w="1047475"/>
              </a:tblGrid>
              <a:tr h="310475">
                <a:tc>
                  <a:txBody>
                    <a:bodyPr/>
                    <a:lstStyle/>
                    <a:p>
                      <a:pPr indent="0" lvl="0" marL="0" rtl="0" algn="l">
                        <a:spcBef>
                          <a:spcPts val="0"/>
                        </a:spcBef>
                        <a:spcAft>
                          <a:spcPts val="0"/>
                        </a:spcAft>
                        <a:buNone/>
                      </a:pPr>
                      <a:r>
                        <a:rPr b="1" lang="en-US" sz="1300">
                          <a:solidFill>
                            <a:srgbClr val="08528C"/>
                          </a:solidFill>
                          <a:latin typeface="Calibri"/>
                          <a:ea typeface="Calibri"/>
                          <a:cs typeface="Calibri"/>
                          <a:sym typeface="Calibri"/>
                        </a:rPr>
                        <a:t>Company</a:t>
                      </a:r>
                      <a:endParaRPr sz="1300">
                        <a:solidFill>
                          <a:srgbClr val="08528C"/>
                        </a:solidFill>
                        <a:latin typeface="Calibri"/>
                        <a:ea typeface="Calibri"/>
                        <a:cs typeface="Calibri"/>
                        <a:sym typeface="Calibri"/>
                      </a:endParaRPr>
                    </a:p>
                  </a:txBody>
                  <a:tcPr marT="14400" marB="36000" marR="91425" marL="91425" anchor="ctr">
                    <a:lnL cap="flat" cmpd="sng" w="9525">
                      <a:solidFill>
                        <a:srgbClr val="9E9E9E">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Short Description</a:t>
                      </a:r>
                      <a:endParaRPr b="1" sz="1300">
                        <a:solidFill>
                          <a:srgbClr val="08528C"/>
                        </a:solidFill>
                        <a:latin typeface="Calibri"/>
                        <a:ea typeface="Calibri"/>
                        <a:cs typeface="Calibri"/>
                        <a:sym typeface="Calibri"/>
                      </a:endParaRPr>
                    </a:p>
                  </a:txBody>
                  <a:tcPr marT="14400" marB="3600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Unicorn Event Date</a:t>
                      </a:r>
                      <a:endParaRPr b="1"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300">
                          <a:solidFill>
                            <a:srgbClr val="08528C"/>
                          </a:solidFill>
                          <a:latin typeface="Calibri"/>
                          <a:ea typeface="Calibri"/>
                          <a:cs typeface="Calibri"/>
                          <a:sym typeface="Calibri"/>
                        </a:rPr>
                        <a:t>Time from Series A (yrs)</a:t>
                      </a:r>
                      <a:r>
                        <a:rPr b="1" baseline="30000" lang="en-US" sz="1300">
                          <a:solidFill>
                            <a:srgbClr val="08528C"/>
                          </a:solidFill>
                          <a:latin typeface="Calibri"/>
                          <a:ea typeface="Calibri"/>
                          <a:cs typeface="Calibri"/>
                          <a:sym typeface="Calibri"/>
                        </a:rPr>
                        <a:t>1</a:t>
                      </a:r>
                      <a:endParaRPr b="1" baseline="30000" sz="1300">
                        <a:solidFill>
                          <a:srgbClr val="08528C"/>
                        </a:solidFill>
                        <a:latin typeface="Calibri"/>
                        <a:ea typeface="Calibri"/>
                        <a:cs typeface="Calibri"/>
                        <a:sym typeface="Calibri"/>
                      </a:endParaRPr>
                    </a:p>
                  </a:txBody>
                  <a:tcPr marT="14400" marB="36000" marR="14400" marL="14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300">
                          <a:solidFill>
                            <a:srgbClr val="08528C"/>
                          </a:solidFill>
                          <a:latin typeface="Calibri"/>
                          <a:ea typeface="Calibri"/>
                          <a:cs typeface="Calibri"/>
                          <a:sym typeface="Calibri"/>
                        </a:rPr>
                        <a:t>$</a:t>
                      </a:r>
                      <a:r>
                        <a:rPr b="1" lang="en-US" sz="1300" u="none" cap="none" strike="noStrike">
                          <a:solidFill>
                            <a:srgbClr val="08528C"/>
                          </a:solidFill>
                          <a:latin typeface="Calibri"/>
                          <a:ea typeface="Calibri"/>
                          <a:cs typeface="Calibri"/>
                          <a:sym typeface="Calibri"/>
                        </a:rPr>
                        <a:t>Funding b</a:t>
                      </a:r>
                      <a:r>
                        <a:rPr b="1" lang="en-US" sz="1300">
                          <a:solidFill>
                            <a:srgbClr val="08528C"/>
                          </a:solidFill>
                          <a:latin typeface="Calibri"/>
                          <a:ea typeface="Calibri"/>
                          <a:cs typeface="Calibri"/>
                          <a:sym typeface="Calibri"/>
                        </a:rPr>
                        <a:t>efore Unicorn Round</a:t>
                      </a:r>
                      <a:r>
                        <a:rPr b="1" baseline="30000" lang="en-US" sz="1300">
                          <a:solidFill>
                            <a:srgbClr val="08528C"/>
                          </a:solidFill>
                          <a:latin typeface="Calibri"/>
                          <a:ea typeface="Calibri"/>
                          <a:cs typeface="Calibri"/>
                          <a:sym typeface="Calibri"/>
                        </a:rPr>
                        <a:t>2</a:t>
                      </a:r>
                      <a:endParaRPr b="1" baseline="30000" sz="1300" u="none" cap="none" strike="noStrike">
                        <a:solidFill>
                          <a:srgbClr val="08528C"/>
                        </a:solidFill>
                        <a:latin typeface="Calibri"/>
                        <a:ea typeface="Calibri"/>
                        <a:cs typeface="Calibri"/>
                        <a:sym typeface="Calibri"/>
                      </a:endParaRPr>
                    </a:p>
                  </a:txBody>
                  <a:tcPr marT="14400" marB="36000" marR="21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Rounds</a:t>
                      </a:r>
                      <a:r>
                        <a:rPr b="1" baseline="30000" lang="en-US" sz="1300">
                          <a:solidFill>
                            <a:srgbClr val="08528C"/>
                          </a:solidFill>
                          <a:latin typeface="Calibri"/>
                          <a:ea typeface="Calibri"/>
                          <a:cs typeface="Calibri"/>
                          <a:sym typeface="Calibri"/>
                        </a:rPr>
                        <a:t>2</a:t>
                      </a:r>
                      <a:endParaRPr b="1" baseline="30000" sz="1300">
                        <a:solidFill>
                          <a:srgbClr val="08528C"/>
                        </a:solidFill>
                        <a:latin typeface="Calibri"/>
                        <a:ea typeface="Calibri"/>
                        <a:cs typeface="Calibri"/>
                        <a:sym typeface="Calibri"/>
                      </a:endParaRPr>
                    </a:p>
                  </a:txBody>
                  <a:tcPr marT="144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08528C"/>
                          </a:solidFill>
                          <a:latin typeface="Calibri"/>
                          <a:ea typeface="Calibri"/>
                          <a:cs typeface="Calibri"/>
                          <a:sym typeface="Calibri"/>
                        </a:rPr>
                        <a:t># Investors</a:t>
                      </a:r>
                      <a:r>
                        <a:rPr b="1" baseline="30000" lang="en-US" sz="1300">
                          <a:solidFill>
                            <a:srgbClr val="08528C"/>
                          </a:solidFill>
                          <a:latin typeface="Calibri"/>
                          <a:ea typeface="Calibri"/>
                          <a:cs typeface="Calibri"/>
                          <a:sym typeface="Calibri"/>
                        </a:rPr>
                        <a:t>2</a:t>
                      </a:r>
                      <a:endParaRPr baseline="30000" sz="1300">
                        <a:solidFill>
                          <a:srgbClr val="08528C"/>
                        </a:solidFill>
                        <a:latin typeface="Calibri"/>
                        <a:ea typeface="Calibri"/>
                        <a:cs typeface="Calibri"/>
                        <a:sym typeface="Calibri"/>
                      </a:endParaRPr>
                    </a:p>
                  </a:txBody>
                  <a:tcPr marT="14400" marB="36000"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562875">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Polyhedra Network</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Cambria"/>
                        <a:buNone/>
                      </a:pPr>
                      <a:r>
                        <a:rPr lang="en-US" sz="1000">
                          <a:solidFill>
                            <a:srgbClr val="999999"/>
                          </a:solidFill>
                          <a:latin typeface="Calibri"/>
                          <a:ea typeface="Calibri"/>
                          <a:cs typeface="Calibri"/>
                          <a:sym typeface="Calibri"/>
                        </a:rPr>
                        <a:t>(2022, Singapore, $45M)</a:t>
                      </a:r>
                      <a:endParaRPr sz="1000">
                        <a:solidFill>
                          <a:srgbClr val="999999"/>
                        </a:solidFill>
                        <a:latin typeface="Calibri"/>
                        <a:ea typeface="Calibri"/>
                        <a:cs typeface="Calibri"/>
                        <a:sym typeface="Calibri"/>
                      </a:endParaRPr>
                    </a:p>
                  </a:txBody>
                  <a:tcPr marT="14400" marB="14400" marR="14400" marL="54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Cambria"/>
                        <a:buNone/>
                      </a:pPr>
                      <a:r>
                        <a:rPr lang="en-US" sz="1100">
                          <a:latin typeface="Calibri"/>
                          <a:ea typeface="Calibri"/>
                          <a:cs typeface="Calibri"/>
                          <a:sym typeface="Calibri"/>
                        </a:rPr>
                        <a:t>Online platform offering infrastructure for web3 interoperability</a:t>
                      </a:r>
                      <a:endParaRPr sz="1100" u="none" cap="none" strike="noStrike">
                        <a:solidFill>
                          <a:schemeClr val="dk1"/>
                        </a:solidFill>
                        <a:latin typeface="Calibri"/>
                        <a:ea typeface="Calibri"/>
                        <a:cs typeface="Calibri"/>
                        <a:sym typeface="Calibri"/>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Mar 2024</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000"/>
                        <a:buFont typeface="Cambria"/>
                        <a:buNone/>
                      </a:pPr>
                      <a:r>
                        <a:rPr lang="en-US" sz="1100">
                          <a:solidFill>
                            <a:schemeClr val="dk1"/>
                          </a:solidFill>
                          <a:latin typeface="Calibri"/>
                          <a:ea typeface="Calibri"/>
                          <a:cs typeface="Calibri"/>
                          <a:sym typeface="Calibri"/>
                        </a:rPr>
                        <a:t>1.1</a:t>
                      </a:r>
                      <a:endParaRPr sz="1100" u="sng" cap="none" strike="noStrike">
                        <a:solidFill>
                          <a:srgbClr val="3333CC"/>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$25M</a:t>
                      </a:r>
                      <a:endParaRPr sz="1100" u="none" cap="none" strike="noStrike">
                        <a:latin typeface="Calibri"/>
                        <a:ea typeface="Calibri"/>
                        <a:cs typeface="Calibri"/>
                        <a:sym typeface="Calibri"/>
                      </a:endParaRPr>
                    </a:p>
                  </a:txBody>
                  <a:tcPr marT="9525" marB="0" marR="360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a:t>
                      </a:r>
                      <a:endParaRPr sz="1100" u="none" cap="none" strike="noStrike">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6</a:t>
                      </a:r>
                      <a:endParaRPr sz="1100" u="none" cap="none" strike="noStrike">
                        <a:latin typeface="Calibri"/>
                        <a:ea typeface="Calibri"/>
                        <a:cs typeface="Calibri"/>
                        <a:sym typeface="Calibri"/>
                      </a:endParaRPr>
                    </a:p>
                  </a:txBody>
                  <a:tcPr marT="0" marB="0" marR="10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802" name="Google Shape;802;p77" title="logo1"/>
          <p:cNvPicPr preferRelativeResize="0"/>
          <p:nvPr/>
        </p:nvPicPr>
        <p:blipFill>
          <a:blip r:embed="rId3">
            <a:alphaModFix/>
          </a:blip>
          <a:stretch>
            <a:fillRect/>
          </a:stretch>
        </p:blipFill>
        <p:spPr>
          <a:xfrm>
            <a:off x="696771" y="1688769"/>
            <a:ext cx="335410" cy="336442"/>
          </a:xfrm>
          <a:prstGeom prst="rect">
            <a:avLst/>
          </a:prstGeom>
          <a:noFill/>
          <a:ln>
            <a:noFill/>
          </a:ln>
        </p:spPr>
      </p:pic>
      <p:sp>
        <p:nvSpPr>
          <p:cNvPr id="803" name="Google Shape;803;p77"/>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sp>
        <p:nvSpPr>
          <p:cNvPr id="804" name="Google Shape;804;p77"/>
          <p:cNvSpPr txBox="1"/>
          <p:nvPr>
            <p:ph idx="2" type="body"/>
          </p:nvPr>
        </p:nvSpPr>
        <p:spPr>
          <a:xfrm>
            <a:off x="621970" y="6310413"/>
            <a:ext cx="8339100" cy="214200"/>
          </a:xfrm>
          <a:prstGeom prst="rect">
            <a:avLst/>
          </a:prstGeom>
        </p:spPr>
        <p:txBody>
          <a:bodyPr anchorCtr="0" anchor="ctr" bIns="91425" lIns="0"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1 - Time taken from First funding to the Unicorn Event Date. 2 - Before Unicorn Round</a:t>
            </a:r>
            <a:endParaRPr>
              <a:latin typeface="Calibri"/>
              <a:ea typeface="Calibri"/>
              <a:cs typeface="Calibri"/>
              <a:sym typeface="Calibri"/>
            </a:endParaRPr>
          </a:p>
        </p:txBody>
      </p:sp>
      <p:sp>
        <p:nvSpPr>
          <p:cNvPr id="805" name="Google Shape;805;p77" title="Appendix"/>
          <p:cNvSpPr txBox="1"/>
          <p:nvPr/>
        </p:nvSpPr>
        <p:spPr>
          <a:xfrm>
            <a:off x="621975" y="6011608"/>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chemeClr val="lt1"/>
                </a:highlight>
                <a:latin typeface="Calibri"/>
                <a:ea typeface="Calibri"/>
                <a:cs typeface="Calibri"/>
                <a:sym typeface="Calibri"/>
              </a:rPr>
              <a:t>Full List of 1 unicorn is available on </a:t>
            </a:r>
            <a:r>
              <a:rPr lang="en-US" sz="1200" u="sng">
                <a:solidFill>
                  <a:schemeClr val="hlink"/>
                </a:solidFill>
                <a:highlight>
                  <a:schemeClr val="lt1"/>
                </a:highlight>
                <a:latin typeface="Calibri"/>
                <a:ea typeface="Calibri"/>
                <a:cs typeface="Calibri"/>
                <a:sym typeface="Calibri"/>
                <a:hlinkClick r:id="rId4"/>
              </a:rPr>
              <a:t>Tracxn Platform</a:t>
            </a:r>
            <a:endParaRPr sz="10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78"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None/>
            </a:pPr>
            <a:r>
              <a:rPr lang="en-US">
                <a:solidFill>
                  <a:srgbClr val="08528C"/>
                </a:solidFill>
              </a:rPr>
              <a:t>Soonicorn</a:t>
            </a:r>
            <a:r>
              <a:rPr lang="en-US">
                <a:solidFill>
                  <a:srgbClr val="08528C"/>
                </a:solidFill>
              </a:rPr>
              <a:t> Club - List of New Soonicorns</a:t>
            </a:r>
            <a:endParaRPr>
              <a:solidFill>
                <a:srgbClr val="08528C"/>
              </a:solidFill>
            </a:endParaRPr>
          </a:p>
        </p:txBody>
      </p:sp>
      <p:sp>
        <p:nvSpPr>
          <p:cNvPr id="811" name="Google Shape;811;p78"/>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812" name="Google Shape;812;p78" title="table1"/>
          <p:cNvGraphicFramePr/>
          <p:nvPr/>
        </p:nvGraphicFramePr>
        <p:xfrm>
          <a:off x="595316" y="1191953"/>
          <a:ext cx="3000000" cy="3000000"/>
        </p:xfrm>
        <a:graphic>
          <a:graphicData uri="http://schemas.openxmlformats.org/drawingml/2006/table">
            <a:tbl>
              <a:tblPr>
                <a:noFill/>
                <a:tableStyleId>{A6F51BB1-AA66-42AD-B995-B53057032932}</a:tableStyleId>
              </a:tblPr>
              <a:tblGrid>
                <a:gridCol w="2108825"/>
                <a:gridCol w="990650"/>
              </a:tblGrid>
              <a:tr h="3566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457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lang="en-US">
                          <a:solidFill>
                            <a:srgbClr val="08528C"/>
                          </a:solidFill>
                          <a:latin typeface="Calibri"/>
                          <a:ea typeface="Calibri"/>
                          <a:cs typeface="Calibri"/>
                          <a:sym typeface="Calibri"/>
                        </a:rPr>
                        <a:t>Tracxn Score</a:t>
                      </a:r>
                      <a:endParaRPr b="1">
                        <a:solidFill>
                          <a:srgbClr val="08528C"/>
                        </a:solidFill>
                        <a:latin typeface="Calibri"/>
                        <a:ea typeface="Calibri"/>
                        <a:cs typeface="Calibri"/>
                        <a:sym typeface="Calibri"/>
                      </a:endParaRPr>
                    </a:p>
                  </a:txBody>
                  <a:tcPr marT="0" marB="0" marR="360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GuildFi</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Bangkok)</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35.5</a:t>
                      </a:r>
                      <a:endParaRPr sz="1200">
                        <a:latin typeface="Calibri"/>
                        <a:ea typeface="Calibri"/>
                        <a:cs typeface="Calibri"/>
                        <a:sym typeface="Calibri"/>
                      </a:endParaRPr>
                    </a:p>
                  </a:txBody>
                  <a:tcPr marT="0" marB="0" marR="36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813" name="Google Shape;813;p78" title="image1"/>
          <p:cNvPicPr preferRelativeResize="0"/>
          <p:nvPr/>
        </p:nvPicPr>
        <p:blipFill>
          <a:blip r:embed="rId3">
            <a:alphaModFix/>
          </a:blip>
          <a:stretch>
            <a:fillRect/>
          </a:stretch>
        </p:blipFill>
        <p:spPr>
          <a:xfrm>
            <a:off x="639469" y="1639114"/>
            <a:ext cx="270000" cy="270000"/>
          </a:xfrm>
          <a:prstGeom prst="rect">
            <a:avLst/>
          </a:prstGeom>
          <a:noFill/>
          <a:ln cap="flat" cmpd="sng" w="9525">
            <a:solidFill>
              <a:srgbClr val="D9D9D9"/>
            </a:solidFill>
            <a:prstDash val="solid"/>
            <a:round/>
            <a:headEnd len="sm" w="sm" type="none"/>
            <a:tailEnd len="sm" w="sm" type="none"/>
          </a:ln>
        </p:spPr>
      </p:pic>
      <p:sp>
        <p:nvSpPr>
          <p:cNvPr id="814" name="Google Shape;814;p78"/>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None/>
            </a:pPr>
            <a:r>
              <a:rPr lang="en-US">
                <a:latin typeface="Calibri"/>
                <a:ea typeface="Calibri"/>
                <a:cs typeface="Calibri"/>
                <a:sym typeface="Calibri"/>
              </a:rPr>
              <a:t>Note: A Soonicorn is a company which is likely to achieve US $1 billion valuation in the short to medium term. Tracxn Score is a proprietary score based on various market signals reflecting the company’s size, execution and growth.</a:t>
            </a: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graphicFrame>
        <p:nvGraphicFramePr>
          <p:cNvPr id="820" name="Google Shape;820;p79" title="Table 1"/>
          <p:cNvGraphicFramePr/>
          <p:nvPr/>
        </p:nvGraphicFramePr>
        <p:xfrm>
          <a:off x="569163" y="1142873"/>
          <a:ext cx="3000000" cy="3000000"/>
        </p:xfrm>
        <a:graphic>
          <a:graphicData uri="http://schemas.openxmlformats.org/drawingml/2006/table">
            <a:tbl>
              <a:tblPr>
                <a:noFill/>
                <a:tableStyleId>{6ACCD615-E411-4916-BF3E-99142BA9E7CD}</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b="1" lang="en-US" sz="2400">
                          <a:solidFill>
                            <a:srgbClr val="08528C"/>
                          </a:solidFill>
                          <a:latin typeface="Calibri"/>
                          <a:ea typeface="Calibri"/>
                          <a:cs typeface="Calibri"/>
                          <a:sym typeface="Calibri"/>
                        </a:rPr>
                        <a:t>Citywise Trends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Cities by Total Funding</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Cities by Funding raised in last 2 years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821" name="Google Shape;821;p79"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822" name="Google Shape;822;p79" title="shape6"/>
          <p:cNvSpPr/>
          <p:nvPr/>
        </p:nvSpPr>
        <p:spPr>
          <a:xfrm rot="5400000">
            <a:off x="5351225" y="3523585"/>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80"/>
          <p:cNvSpPr txBox="1"/>
          <p:nvPr/>
        </p:nvSpPr>
        <p:spPr>
          <a:xfrm>
            <a:off x="-2652" y="6481293"/>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829" name="Google Shape;829;p80" title="Title"/>
          <p:cNvSpPr txBox="1"/>
          <p:nvPr/>
        </p:nvSpPr>
        <p:spPr>
          <a:xfrm>
            <a:off x="774218" y="152702"/>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Citywise Trends - Total Funding</a:t>
            </a:r>
            <a:endParaRPr b="1" sz="4000">
              <a:solidFill>
                <a:srgbClr val="08528C"/>
              </a:solidFill>
              <a:latin typeface="Calibri"/>
              <a:ea typeface="Calibri"/>
              <a:cs typeface="Calibri"/>
              <a:sym typeface="Calibri"/>
            </a:endParaRPr>
          </a:p>
        </p:txBody>
      </p:sp>
      <p:sp>
        <p:nvSpPr>
          <p:cNvPr id="830" name="Google Shape;830;p80"/>
          <p:cNvSpPr txBox="1"/>
          <p:nvPr/>
        </p:nvSpPr>
        <p:spPr>
          <a:xfrm>
            <a:off x="746398" y="1210145"/>
            <a:ext cx="38376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a:solidFill>
                  <a:srgbClr val="08528C"/>
                </a:solidFill>
                <a:latin typeface="Calibri"/>
                <a:ea typeface="Calibri"/>
                <a:cs typeface="Calibri"/>
                <a:sym typeface="Calibri"/>
              </a:rPr>
              <a:t>Distribution by Cities - Total Funding ($)</a:t>
            </a:r>
            <a:endParaRPr b="1">
              <a:solidFill>
                <a:srgbClr val="08528C"/>
              </a:solidFill>
              <a:latin typeface="Calibri"/>
              <a:ea typeface="Calibri"/>
              <a:cs typeface="Calibri"/>
              <a:sym typeface="Calibri"/>
            </a:endParaRPr>
          </a:p>
        </p:txBody>
      </p:sp>
      <p:cxnSp>
        <p:nvCxnSpPr>
          <p:cNvPr id="831" name="Google Shape;831;p80"/>
          <p:cNvCxnSpPr/>
          <p:nvPr/>
        </p:nvCxnSpPr>
        <p:spPr>
          <a:xfrm flipH="1" rot="10800000">
            <a:off x="746398" y="1527829"/>
            <a:ext cx="10338900" cy="12900"/>
          </a:xfrm>
          <a:prstGeom prst="straightConnector1">
            <a:avLst/>
          </a:prstGeom>
          <a:noFill/>
          <a:ln cap="flat" cmpd="sng" w="9525">
            <a:solidFill>
              <a:srgbClr val="000000"/>
            </a:solidFill>
            <a:prstDash val="solid"/>
            <a:round/>
            <a:headEnd len="sm" w="sm" type="none"/>
            <a:tailEnd len="sm" w="sm" type="none"/>
          </a:ln>
        </p:spPr>
      </p:cxnSp>
      <p:graphicFrame>
        <p:nvGraphicFramePr>
          <p:cNvPr id="832" name="Google Shape;832;p80" title="table3"/>
          <p:cNvGraphicFramePr/>
          <p:nvPr/>
        </p:nvGraphicFramePr>
        <p:xfrm>
          <a:off x="7155765" y="1873322"/>
          <a:ext cx="3000000" cy="3000000"/>
        </p:xfrm>
        <a:graphic>
          <a:graphicData uri="http://schemas.openxmlformats.org/drawingml/2006/table">
            <a:tbl>
              <a:tblPr bandRow="1" firstRow="1">
                <a:noFill/>
                <a:tableStyleId>{86F9CFB4-05DF-447D-B2BC-2EEC458E0EB9}</a:tableStyleId>
              </a:tblPr>
              <a:tblGrid>
                <a:gridCol w="359375"/>
                <a:gridCol w="1004325"/>
                <a:gridCol w="359375"/>
                <a:gridCol w="965900"/>
                <a:gridCol w="359375"/>
                <a:gridCol w="965900"/>
              </a:tblGrid>
              <a:tr h="52035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Sygnum</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($40.0M)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WadzPay</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($36.7M)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Mystiko</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($29.3M)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Snowseed</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($5.0M)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Tomo</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($3.5M)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Bittime</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($2.0M)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Future Tre..</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($7.5M)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200"/>
                        <a:buFont typeface="Cambria"/>
                        <a:buNone/>
                      </a:pPr>
                      <a:r>
                        <a:rPr b="1" lang="en-US" sz="1100">
                          <a:latin typeface="Calibri"/>
                          <a:ea typeface="Calibri"/>
                          <a:cs typeface="Calibri"/>
                          <a:sym typeface="Calibri"/>
                        </a:rPr>
                        <a:t>Hata</a:t>
                      </a:r>
                      <a:endParaRPr sz="900">
                        <a:solidFill>
                          <a:srgbClr val="606060"/>
                        </a:solidFill>
                        <a:latin typeface="Calibri"/>
                        <a:ea typeface="Calibri"/>
                        <a:cs typeface="Calibri"/>
                        <a:sym typeface="Calibri"/>
                      </a:endParaRPr>
                    </a:p>
                    <a:p>
                      <a:pPr indent="0" lvl="0" marL="0" rtl="0" algn="l">
                        <a:spcBef>
                          <a:spcPts val="0"/>
                        </a:spcBef>
                        <a:spcAft>
                          <a:spcPts val="0"/>
                        </a:spcAft>
                        <a:buClr>
                          <a:srgbClr val="000000"/>
                        </a:buClr>
                        <a:buSzPts val="1200"/>
                        <a:buFont typeface="Cambria"/>
                        <a:buNone/>
                      </a:pPr>
                      <a:r>
                        <a:rPr lang="en-US" sz="900">
                          <a:solidFill>
                            <a:srgbClr val="606060"/>
                          </a:solidFill>
                          <a:latin typeface="Calibri"/>
                          <a:ea typeface="Calibri"/>
                          <a:cs typeface="Calibri"/>
                          <a:sym typeface="Calibri"/>
                        </a:rPr>
                        <a:t>($4.2M)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Contributi..</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($2.8M)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U2U Networ..</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($13.8M)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Amnis Fina..</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($2.0M)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US" sz="1100">
                          <a:latin typeface="Calibri"/>
                          <a:ea typeface="Calibri"/>
                          <a:cs typeface="Calibri"/>
                          <a:sym typeface="Calibri"/>
                        </a:rPr>
                        <a:t>Unich</a:t>
                      </a:r>
                      <a:endParaRPr sz="900">
                        <a:solidFill>
                          <a:srgbClr val="606060"/>
                        </a:solidFill>
                        <a:latin typeface="Calibri"/>
                        <a:ea typeface="Calibri"/>
                        <a:cs typeface="Calibri"/>
                        <a:sym typeface="Calibri"/>
                      </a:endParaRPr>
                    </a:p>
                    <a:p>
                      <a:pPr indent="0" lvl="0" marL="0" rtl="0" algn="l">
                        <a:spcBef>
                          <a:spcPts val="0"/>
                        </a:spcBef>
                        <a:spcAft>
                          <a:spcPts val="0"/>
                        </a:spcAft>
                        <a:buNone/>
                      </a:pPr>
                      <a:r>
                        <a:rPr lang="en-US" sz="900">
                          <a:solidFill>
                            <a:srgbClr val="606060"/>
                          </a:solidFill>
                          <a:latin typeface="Calibri"/>
                          <a:ea typeface="Calibri"/>
                          <a:cs typeface="Calibri"/>
                          <a:sym typeface="Calibri"/>
                        </a:rPr>
                        <a:t>($2.0M)</a:t>
                      </a:r>
                      <a:endParaRPr sz="900">
                        <a:solidFill>
                          <a:srgbClr val="606060"/>
                        </a:solidFill>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5900">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45725" marB="45725" marR="9145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sp>
        <p:nvSpPr>
          <p:cNvPr id="833" name="Google Shape;833;p80" title="img_3"/>
          <p:cNvSpPr txBox="1"/>
          <p:nvPr/>
        </p:nvSpPr>
        <p:spPr>
          <a:xfrm>
            <a:off x="7095086" y="1609479"/>
            <a:ext cx="23349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sz="1200">
                <a:latin typeface="Calibri"/>
                <a:ea typeface="Calibri"/>
                <a:cs typeface="Calibri"/>
                <a:sym typeface="Calibri"/>
              </a:rPr>
              <a:t>Top Companies funded in 2024</a:t>
            </a:r>
            <a:endParaRPr b="1" sz="1200">
              <a:latin typeface="Calibri"/>
              <a:ea typeface="Calibri"/>
              <a:cs typeface="Calibri"/>
              <a:sym typeface="Calibri"/>
            </a:endParaRPr>
          </a:p>
        </p:txBody>
      </p:sp>
      <p:sp>
        <p:nvSpPr>
          <p:cNvPr id="834" name="Google Shape;834;p80"/>
          <p:cNvSpPr txBox="1"/>
          <p:nvPr/>
        </p:nvSpPr>
        <p:spPr>
          <a:xfrm>
            <a:off x="5815850" y="1609481"/>
            <a:ext cx="769200" cy="276900"/>
          </a:xfrm>
          <a:prstGeom prst="rect">
            <a:avLst/>
          </a:prstGeom>
          <a:noFill/>
          <a:ln>
            <a:noFill/>
          </a:ln>
        </p:spPr>
        <p:txBody>
          <a:bodyPr anchorCtr="0" anchor="t" bIns="45700" lIns="54000"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lang="en-US" sz="1200">
                <a:latin typeface="Calibri"/>
                <a:ea typeface="Calibri"/>
                <a:cs typeface="Calibri"/>
                <a:sym typeface="Calibri"/>
              </a:rPr>
              <a:t># Rounds</a:t>
            </a:r>
            <a:endParaRPr b="1" sz="1200">
              <a:latin typeface="Calibri"/>
              <a:ea typeface="Calibri"/>
              <a:cs typeface="Calibri"/>
              <a:sym typeface="Calibri"/>
            </a:endParaRPr>
          </a:p>
        </p:txBody>
      </p:sp>
      <p:graphicFrame>
        <p:nvGraphicFramePr>
          <p:cNvPr id="835" name="Google Shape;835;p80" title="table1"/>
          <p:cNvGraphicFramePr/>
          <p:nvPr/>
        </p:nvGraphicFramePr>
        <p:xfrm>
          <a:off x="663317" y="1873322"/>
          <a:ext cx="3000000" cy="3000000"/>
        </p:xfrm>
        <a:graphic>
          <a:graphicData uri="http://schemas.openxmlformats.org/drawingml/2006/table">
            <a:tbl>
              <a:tblPr bandRow="1" firstRow="1">
                <a:noFill/>
                <a:tableStyleId>{86F9CFB4-05DF-447D-B2BC-2EEC458E0EB9}</a:tableStyleId>
              </a:tblPr>
              <a:tblGrid>
                <a:gridCol w="1449550"/>
              </a:tblGrid>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Singapore</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Jakarta</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Kuala Lumpur</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Bangkok</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Ho Chi Minh City</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rtl="0" algn="l">
                        <a:spcBef>
                          <a:spcPts val="0"/>
                        </a:spcBef>
                        <a:spcAft>
                          <a:spcPts val="0"/>
                        </a:spcAft>
                        <a:buClr>
                          <a:srgbClr val="000000"/>
                        </a:buClr>
                        <a:buSzPts val="1200"/>
                        <a:buFont typeface="Cambria"/>
                        <a:buNone/>
                      </a:pPr>
                      <a:r>
                        <a:rPr lang="en-US" sz="1200">
                          <a:latin typeface="Calibri"/>
                          <a:ea typeface="Calibri"/>
                          <a:cs typeface="Calibri"/>
                          <a:sym typeface="Calibri"/>
                        </a:rPr>
                        <a:t>Hanoi</a:t>
                      </a:r>
                      <a:endParaRPr sz="1200">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l">
                        <a:lnSpc>
                          <a:spcPct val="100000"/>
                        </a:lnSpc>
                        <a:spcBef>
                          <a:spcPts val="0"/>
                        </a:spcBef>
                        <a:spcAft>
                          <a:spcPts val="0"/>
                        </a:spcAft>
                        <a:buClr>
                          <a:srgbClr val="000000"/>
                        </a:buClr>
                        <a:buSzPts val="1200"/>
                        <a:buFont typeface="Cambria"/>
                        <a:buNone/>
                      </a:pPr>
                      <a:r>
                        <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graphicFrame>
        <p:nvGraphicFramePr>
          <p:cNvPr id="836" name="Google Shape;836;p80" title="table2"/>
          <p:cNvGraphicFramePr/>
          <p:nvPr/>
        </p:nvGraphicFramePr>
        <p:xfrm>
          <a:off x="5815854" y="1873322"/>
          <a:ext cx="3000000" cy="3000000"/>
        </p:xfrm>
        <a:graphic>
          <a:graphicData uri="http://schemas.openxmlformats.org/drawingml/2006/table">
            <a:tbl>
              <a:tblPr bandRow="1" firstRow="1">
                <a:noFill/>
                <a:tableStyleId>{86F9CFB4-05DF-447D-B2BC-2EEC458E0EB9}</a:tableStyleId>
              </a:tblPr>
              <a:tblGrid>
                <a:gridCol w="769200"/>
              </a:tblGrid>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91</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3</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3</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2</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4</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r h="516450">
                <a:tc>
                  <a:txBody>
                    <a:bodyPr/>
                    <a:lstStyle/>
                    <a:p>
                      <a:pPr indent="0" lvl="0" marL="0" marR="0" rtl="0" algn="ctr">
                        <a:lnSpc>
                          <a:spcPct val="100000"/>
                        </a:lnSpc>
                        <a:spcBef>
                          <a:spcPts val="0"/>
                        </a:spcBef>
                        <a:spcAft>
                          <a:spcPts val="0"/>
                        </a:spcAft>
                        <a:buClr>
                          <a:srgbClr val="000000"/>
                        </a:buClr>
                        <a:buSzPts val="1200"/>
                        <a:buFont typeface="Cambria"/>
                        <a:buNone/>
                      </a:pPr>
                      <a:r>
                        <a:t/>
                      </a:r>
                      <a:endParaRPr i="0" sz="1200" u="none" cap="none" strike="noStrike">
                        <a:solidFill>
                          <a:srgbClr val="000000"/>
                        </a:solidFill>
                        <a:latin typeface="Calibri"/>
                        <a:ea typeface="Calibri"/>
                        <a:cs typeface="Calibri"/>
                        <a:sym typeface="Calibri"/>
                      </a:endParaRPr>
                    </a:p>
                  </a:txBody>
                  <a:tcPr marT="45725" marB="45725" marR="9145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alpha val="0"/>
                        </a:srgbClr>
                      </a:solidFill>
                      <a:prstDash val="solid"/>
                      <a:round/>
                      <a:headEnd len="sm" w="sm" type="none"/>
                      <a:tailEnd len="sm" w="sm" type="none"/>
                    </a:lnT>
                    <a:lnB cap="flat" cmpd="sng" w="12700">
                      <a:solidFill>
                        <a:srgbClr val="BFBFBF">
                          <a:alpha val="0"/>
                        </a:srgbClr>
                      </a:solidFill>
                      <a:prstDash val="solid"/>
                      <a:round/>
                      <a:headEnd len="sm" w="sm" type="none"/>
                      <a:tailEnd len="sm" w="sm" type="none"/>
                    </a:lnB>
                  </a:tcPr>
                </a:tc>
              </a:tr>
            </a:tbl>
          </a:graphicData>
        </a:graphic>
      </p:graphicFrame>
      <p:sp>
        <p:nvSpPr>
          <p:cNvPr id="837" name="Google Shape;837;p80" title="img_2"/>
          <p:cNvSpPr txBox="1"/>
          <p:nvPr/>
        </p:nvSpPr>
        <p:spPr>
          <a:xfrm>
            <a:off x="4406538" y="6101354"/>
            <a:ext cx="1338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All time Funding</a:t>
            </a:r>
            <a:endParaRPr sz="1200">
              <a:latin typeface="Calibri"/>
              <a:ea typeface="Calibri"/>
              <a:cs typeface="Calibri"/>
              <a:sym typeface="Calibri"/>
            </a:endParaRPr>
          </a:p>
        </p:txBody>
      </p:sp>
      <p:sp>
        <p:nvSpPr>
          <p:cNvPr id="838" name="Google Shape;838;p80"/>
          <p:cNvSpPr/>
          <p:nvPr/>
        </p:nvSpPr>
        <p:spPr>
          <a:xfrm>
            <a:off x="4282714" y="6227603"/>
            <a:ext cx="159300" cy="82500"/>
          </a:xfrm>
          <a:prstGeom prst="rect">
            <a:avLst/>
          </a:prstGeom>
          <a:solidFill>
            <a:srgbClr val="0020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sp>
        <p:nvSpPr>
          <p:cNvPr id="839" name="Google Shape;839;p80" title="img_1"/>
          <p:cNvSpPr txBox="1"/>
          <p:nvPr/>
        </p:nvSpPr>
        <p:spPr>
          <a:xfrm>
            <a:off x="2982584" y="6101354"/>
            <a:ext cx="11220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alibri"/>
                <a:ea typeface="Calibri"/>
                <a:cs typeface="Calibri"/>
                <a:sym typeface="Calibri"/>
              </a:rPr>
              <a:t>2024 Funding</a:t>
            </a:r>
            <a:endParaRPr sz="1200">
              <a:latin typeface="Calibri"/>
              <a:ea typeface="Calibri"/>
              <a:cs typeface="Calibri"/>
              <a:sym typeface="Calibri"/>
            </a:endParaRPr>
          </a:p>
        </p:txBody>
      </p:sp>
      <p:sp>
        <p:nvSpPr>
          <p:cNvPr id="840" name="Google Shape;840;p80"/>
          <p:cNvSpPr/>
          <p:nvPr/>
        </p:nvSpPr>
        <p:spPr>
          <a:xfrm>
            <a:off x="2858760" y="6227603"/>
            <a:ext cx="159300" cy="82500"/>
          </a:xfrm>
          <a:prstGeom prst="rect">
            <a:avLst/>
          </a:prstGeom>
          <a:solidFill>
            <a:srgbClr val="00559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200">
              <a:latin typeface="Calibri"/>
              <a:ea typeface="Calibri"/>
              <a:cs typeface="Calibri"/>
              <a:sym typeface="Calibri"/>
            </a:endParaRPr>
          </a:p>
        </p:txBody>
      </p:sp>
      <p:pic>
        <p:nvPicPr>
          <p:cNvPr id="841" name="Google Shape;841;p80" title="logo_1"/>
          <p:cNvPicPr preferRelativeResize="0"/>
          <p:nvPr/>
        </p:nvPicPr>
        <p:blipFill>
          <a:blip r:embed="rId3">
            <a:alphaModFix/>
          </a:blip>
          <a:stretch>
            <a:fillRect/>
          </a:stretch>
        </p:blipFill>
        <p:spPr>
          <a:xfrm>
            <a:off x="7162769" y="2040063"/>
            <a:ext cx="204775" cy="205428"/>
          </a:xfrm>
          <a:prstGeom prst="rect">
            <a:avLst/>
          </a:prstGeom>
          <a:noFill/>
          <a:ln>
            <a:noFill/>
          </a:ln>
        </p:spPr>
      </p:pic>
      <p:pic>
        <p:nvPicPr>
          <p:cNvPr id="842" name="Google Shape;842;p80" title="logo_2"/>
          <p:cNvPicPr preferRelativeResize="0"/>
          <p:nvPr/>
        </p:nvPicPr>
        <p:blipFill>
          <a:blip r:embed="rId4">
            <a:alphaModFix/>
          </a:blip>
          <a:stretch>
            <a:fillRect/>
          </a:stretch>
        </p:blipFill>
        <p:spPr>
          <a:xfrm>
            <a:off x="8533881" y="2105366"/>
            <a:ext cx="205200" cy="213409"/>
          </a:xfrm>
          <a:prstGeom prst="rect">
            <a:avLst/>
          </a:prstGeom>
          <a:noFill/>
          <a:ln>
            <a:noFill/>
          </a:ln>
        </p:spPr>
      </p:pic>
      <p:pic>
        <p:nvPicPr>
          <p:cNvPr id="843" name="Google Shape;843;p80" title="logo_3"/>
          <p:cNvPicPr preferRelativeResize="0"/>
          <p:nvPr/>
        </p:nvPicPr>
        <p:blipFill>
          <a:blip r:embed="rId5">
            <a:alphaModFix/>
          </a:blip>
          <a:stretch>
            <a:fillRect/>
          </a:stretch>
        </p:blipFill>
        <p:spPr>
          <a:xfrm>
            <a:off x="9844731" y="2029759"/>
            <a:ext cx="205200" cy="205200"/>
          </a:xfrm>
          <a:prstGeom prst="rect">
            <a:avLst/>
          </a:prstGeom>
          <a:noFill/>
          <a:ln>
            <a:noFill/>
          </a:ln>
        </p:spPr>
      </p:pic>
      <p:pic>
        <p:nvPicPr>
          <p:cNvPr id="844" name="Google Shape;844;p80" title="logo_4"/>
          <p:cNvPicPr preferRelativeResize="0"/>
          <p:nvPr/>
        </p:nvPicPr>
        <p:blipFill>
          <a:blip r:embed="rId6">
            <a:alphaModFix/>
          </a:blip>
          <a:stretch>
            <a:fillRect/>
          </a:stretch>
        </p:blipFill>
        <p:spPr>
          <a:xfrm>
            <a:off x="7175516" y="2558361"/>
            <a:ext cx="205199" cy="205200"/>
          </a:xfrm>
          <a:prstGeom prst="rect">
            <a:avLst/>
          </a:prstGeom>
          <a:noFill/>
          <a:ln>
            <a:noFill/>
          </a:ln>
        </p:spPr>
      </p:pic>
      <p:pic>
        <p:nvPicPr>
          <p:cNvPr id="845" name="Google Shape;845;p80" title="logo_5"/>
          <p:cNvPicPr preferRelativeResize="0"/>
          <p:nvPr/>
        </p:nvPicPr>
        <p:blipFill>
          <a:blip r:embed="rId7">
            <a:alphaModFix/>
          </a:blip>
          <a:stretch>
            <a:fillRect/>
          </a:stretch>
        </p:blipFill>
        <p:spPr>
          <a:xfrm>
            <a:off x="8568902" y="2553997"/>
            <a:ext cx="205200" cy="200640"/>
          </a:xfrm>
          <a:prstGeom prst="rect">
            <a:avLst/>
          </a:prstGeom>
          <a:noFill/>
          <a:ln>
            <a:noFill/>
          </a:ln>
        </p:spPr>
      </p:pic>
      <p:pic>
        <p:nvPicPr>
          <p:cNvPr id="846" name="Google Shape;846;p80" title="logo_6"/>
          <p:cNvPicPr preferRelativeResize="0"/>
          <p:nvPr/>
        </p:nvPicPr>
        <p:blipFill>
          <a:blip r:embed="rId8">
            <a:alphaModFix/>
          </a:blip>
          <a:stretch>
            <a:fillRect/>
          </a:stretch>
        </p:blipFill>
        <p:spPr>
          <a:xfrm>
            <a:off x="9880931" y="2557754"/>
            <a:ext cx="205201" cy="197693"/>
          </a:xfrm>
          <a:prstGeom prst="rect">
            <a:avLst/>
          </a:prstGeom>
          <a:noFill/>
          <a:ln>
            <a:noFill/>
          </a:ln>
        </p:spPr>
      </p:pic>
      <p:pic>
        <p:nvPicPr>
          <p:cNvPr id="847" name="Google Shape;847;p80" title="logo_7"/>
          <p:cNvPicPr preferRelativeResize="0"/>
          <p:nvPr/>
        </p:nvPicPr>
        <p:blipFill>
          <a:blip r:embed="rId9">
            <a:alphaModFix/>
          </a:blip>
          <a:stretch>
            <a:fillRect/>
          </a:stretch>
        </p:blipFill>
        <p:spPr>
          <a:xfrm>
            <a:off x="7162543" y="3151658"/>
            <a:ext cx="205201" cy="185126"/>
          </a:xfrm>
          <a:prstGeom prst="rect">
            <a:avLst/>
          </a:prstGeom>
          <a:noFill/>
          <a:ln>
            <a:noFill/>
          </a:ln>
        </p:spPr>
      </p:pic>
      <p:pic>
        <p:nvPicPr>
          <p:cNvPr id="848" name="Google Shape;848;p80" title="logo_8"/>
          <p:cNvPicPr preferRelativeResize="0"/>
          <p:nvPr/>
        </p:nvPicPr>
        <p:blipFill>
          <a:blip r:embed="rId10">
            <a:alphaModFix/>
          </a:blip>
          <a:stretch>
            <a:fillRect/>
          </a:stretch>
        </p:blipFill>
        <p:spPr>
          <a:xfrm>
            <a:off x="8533881" y="3078249"/>
            <a:ext cx="205199" cy="205199"/>
          </a:xfrm>
          <a:prstGeom prst="rect">
            <a:avLst/>
          </a:prstGeom>
          <a:noFill/>
          <a:ln>
            <a:noFill/>
          </a:ln>
        </p:spPr>
      </p:pic>
      <p:pic>
        <p:nvPicPr>
          <p:cNvPr id="849" name="Google Shape;849;p80" title="logo_10"/>
          <p:cNvPicPr preferRelativeResize="0"/>
          <p:nvPr/>
        </p:nvPicPr>
        <p:blipFill>
          <a:blip r:embed="rId11">
            <a:alphaModFix/>
          </a:blip>
          <a:stretch>
            <a:fillRect/>
          </a:stretch>
        </p:blipFill>
        <p:spPr>
          <a:xfrm>
            <a:off x="7162555" y="3602492"/>
            <a:ext cx="205201" cy="185126"/>
          </a:xfrm>
          <a:prstGeom prst="rect">
            <a:avLst/>
          </a:prstGeom>
          <a:noFill/>
          <a:ln>
            <a:noFill/>
          </a:ln>
        </p:spPr>
      </p:pic>
      <p:pic>
        <p:nvPicPr>
          <p:cNvPr id="850" name="Google Shape;850;p80" title="logo_16"/>
          <p:cNvPicPr preferRelativeResize="0"/>
          <p:nvPr/>
        </p:nvPicPr>
        <p:blipFill>
          <a:blip r:embed="rId12">
            <a:alphaModFix/>
          </a:blip>
          <a:stretch>
            <a:fillRect/>
          </a:stretch>
        </p:blipFill>
        <p:spPr>
          <a:xfrm>
            <a:off x="7172593" y="4635363"/>
            <a:ext cx="205201" cy="185126"/>
          </a:xfrm>
          <a:prstGeom prst="rect">
            <a:avLst/>
          </a:prstGeom>
          <a:noFill/>
          <a:ln>
            <a:noFill/>
          </a:ln>
        </p:spPr>
      </p:pic>
      <p:pic>
        <p:nvPicPr>
          <p:cNvPr id="851" name="Google Shape;851;p80" title="logo_17"/>
          <p:cNvPicPr preferRelativeResize="0"/>
          <p:nvPr/>
        </p:nvPicPr>
        <p:blipFill>
          <a:blip r:embed="rId13">
            <a:alphaModFix/>
          </a:blip>
          <a:stretch>
            <a:fillRect/>
          </a:stretch>
        </p:blipFill>
        <p:spPr>
          <a:xfrm>
            <a:off x="8533881" y="4616721"/>
            <a:ext cx="205199" cy="205200"/>
          </a:xfrm>
          <a:prstGeom prst="rect">
            <a:avLst/>
          </a:prstGeom>
          <a:noFill/>
          <a:ln>
            <a:noFill/>
          </a:ln>
        </p:spPr>
      </p:pic>
      <p:pic>
        <p:nvPicPr>
          <p:cNvPr id="852" name="Google Shape;852;p80" title="logo_18"/>
          <p:cNvPicPr preferRelativeResize="0"/>
          <p:nvPr/>
        </p:nvPicPr>
        <p:blipFill>
          <a:blip r:embed="rId14">
            <a:alphaModFix/>
          </a:blip>
          <a:stretch>
            <a:fillRect/>
          </a:stretch>
        </p:blipFill>
        <p:spPr>
          <a:xfrm>
            <a:off x="9844719" y="4639938"/>
            <a:ext cx="216626" cy="205200"/>
          </a:xfrm>
          <a:prstGeom prst="rect">
            <a:avLst/>
          </a:prstGeom>
          <a:noFill/>
          <a:ln>
            <a:noFill/>
          </a:ln>
        </p:spPr>
      </p:pic>
      <p:pic>
        <p:nvPicPr>
          <p:cNvPr id="853" name="Google Shape;853;p80" title="Chart"/>
          <p:cNvPicPr preferRelativeResize="0"/>
          <p:nvPr/>
        </p:nvPicPr>
        <p:blipFill>
          <a:blip r:embed="rId15">
            <a:alphaModFix/>
          </a:blip>
          <a:stretch>
            <a:fillRect/>
          </a:stretch>
        </p:blipFill>
        <p:spPr>
          <a:xfrm>
            <a:off x="1989450" y="1451625"/>
            <a:ext cx="4342250" cy="4131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81"/>
          <p:cNvSpPr txBox="1"/>
          <p:nvPr/>
        </p:nvSpPr>
        <p:spPr>
          <a:xfrm>
            <a:off x="612808" y="156585"/>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Citywise Trends - Funding raised in last 2y</a:t>
            </a:r>
            <a:endParaRPr b="1" sz="4000">
              <a:solidFill>
                <a:srgbClr val="08528C"/>
              </a:solidFill>
              <a:latin typeface="Calibri"/>
              <a:ea typeface="Calibri"/>
              <a:cs typeface="Calibri"/>
              <a:sym typeface="Calibri"/>
            </a:endParaRPr>
          </a:p>
        </p:txBody>
      </p:sp>
      <p:sp>
        <p:nvSpPr>
          <p:cNvPr id="860" name="Google Shape;860;p81"/>
          <p:cNvSpPr txBox="1"/>
          <p:nvPr/>
        </p:nvSpPr>
        <p:spPr>
          <a:xfrm>
            <a:off x="1" y="6511507"/>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861" name="Google Shape;861;p81"/>
          <p:cNvGraphicFramePr/>
          <p:nvPr/>
        </p:nvGraphicFramePr>
        <p:xfrm>
          <a:off x="597183" y="1150216"/>
          <a:ext cx="3000000" cy="3000000"/>
        </p:xfrm>
        <a:graphic>
          <a:graphicData uri="http://schemas.openxmlformats.org/drawingml/2006/table">
            <a:tbl>
              <a:tblPr>
                <a:noFill/>
                <a:tableStyleId>{816DEE2E-2F8C-4738-B339-D8948E20591F}</a:tableStyleId>
              </a:tblPr>
              <a:tblGrid>
                <a:gridCol w="534600"/>
                <a:gridCol w="1647200"/>
                <a:gridCol w="645225"/>
                <a:gridCol w="955225"/>
                <a:gridCol w="761400"/>
                <a:gridCol w="481775"/>
                <a:gridCol w="859475"/>
                <a:gridCol w="1412650"/>
                <a:gridCol w="431275"/>
                <a:gridCol w="1404700"/>
                <a:gridCol w="431275"/>
                <a:gridCol w="1404700"/>
              </a:tblGrid>
              <a:tr h="327625">
                <a:tc gridSpan="6">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Funding raised in 2 Yrs (Market Share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317675">
                <a:tc rowSpan="2">
                  <a:txBody>
                    <a:bodyPr/>
                    <a:lstStyle/>
                    <a:p>
                      <a:pPr indent="0" lvl="0" marL="0" rtl="0" algn="ctr">
                        <a:spcBef>
                          <a:spcPts val="0"/>
                        </a:spcBef>
                        <a:spcAft>
                          <a:spcPts val="0"/>
                        </a:spcAft>
                        <a:buNone/>
                      </a:pPr>
                      <a:r>
                        <a:rPr b="1" lang="en-US" sz="1200">
                          <a:latin typeface="Calibri"/>
                          <a:ea typeface="Calibri"/>
                          <a:cs typeface="Calibri"/>
                          <a:sym typeface="Calibri"/>
                        </a:rPr>
                        <a:t>Rank</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rowSpan="2">
                  <a:txBody>
                    <a:bodyPr/>
                    <a:lstStyle/>
                    <a:p>
                      <a:pPr indent="0" lvl="0" marL="0" rtl="0" algn="l">
                        <a:spcBef>
                          <a:spcPts val="0"/>
                        </a:spcBef>
                        <a:spcAft>
                          <a:spcPts val="0"/>
                        </a:spcAft>
                        <a:buNone/>
                      </a:pPr>
                      <a:r>
                        <a:rPr b="1" lang="en-US" sz="1200">
                          <a:latin typeface="Calibri"/>
                          <a:ea typeface="Calibri"/>
                          <a:cs typeface="Calibri"/>
                          <a:sym typeface="Calibri"/>
                        </a:rPr>
                        <a:t>City</a:t>
                      </a:r>
                      <a:endParaRPr b="1" sz="1200">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gridSpan="2">
                  <a:txBody>
                    <a:bodyPr/>
                    <a:lstStyle/>
                    <a:p>
                      <a:pPr indent="0" lvl="0" marL="0" rtl="0" algn="l">
                        <a:spcBef>
                          <a:spcPts val="0"/>
                        </a:spcBef>
                        <a:spcAft>
                          <a:spcPts val="0"/>
                        </a:spcAft>
                        <a:buNone/>
                      </a:pPr>
                      <a:r>
                        <a:rPr b="1" lang="en-US" sz="1200">
                          <a:latin typeface="Calibri"/>
                          <a:ea typeface="Calibri"/>
                          <a:cs typeface="Calibri"/>
                          <a:sym typeface="Calibri"/>
                        </a:rPr>
                        <a:t>2024</a:t>
                      </a:r>
                      <a:endParaRPr b="1" sz="1200">
                        <a:solidFill>
                          <a:srgbClr val="000000"/>
                        </a:solidFill>
                        <a:latin typeface="Calibri"/>
                        <a:ea typeface="Calibri"/>
                        <a:cs typeface="Calibri"/>
                        <a:sym typeface="Calibri"/>
                      </a:endParaRPr>
                    </a:p>
                  </a:txBody>
                  <a:tcPr marT="50400" marB="50400" marR="18000" marL="108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hMerge="1"/>
                <a:tc gridSpan="2">
                  <a:txBody>
                    <a:bodyPr/>
                    <a:lstStyle/>
                    <a:p>
                      <a:pPr indent="0" lvl="0" marL="0" rtl="0" algn="l">
                        <a:spcBef>
                          <a:spcPts val="0"/>
                        </a:spcBef>
                        <a:spcAft>
                          <a:spcPts val="0"/>
                        </a:spcAft>
                        <a:buClr>
                          <a:srgbClr val="000000"/>
                        </a:buClr>
                        <a:buSzPts val="1100"/>
                        <a:buFont typeface="Arial"/>
                        <a:buNone/>
                      </a:pPr>
                      <a:r>
                        <a:rPr b="1" lang="en-US" sz="1200">
                          <a:latin typeface="Calibri"/>
                          <a:ea typeface="Calibri"/>
                          <a:cs typeface="Calibri"/>
                          <a:sym typeface="Calibri"/>
                        </a:rPr>
                        <a:t>2023</a:t>
                      </a:r>
                      <a:endParaRPr b="1" sz="1200">
                        <a:solidFill>
                          <a:srgbClr val="000000"/>
                        </a:solidFill>
                        <a:latin typeface="Calibri"/>
                        <a:ea typeface="Calibri"/>
                        <a:cs typeface="Calibri"/>
                        <a:sym typeface="Calibri"/>
                      </a:endParaRPr>
                    </a:p>
                  </a:txBody>
                  <a:tcPr marT="50400" marB="50400" marR="18000" marL="108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3F3F3"/>
                    </a:solidFill>
                  </a:tcPr>
                </a:tc>
                <a:tc hMerge="1"/>
                <a:tc gridSpan="6" rowSpan="2">
                  <a:txBody>
                    <a:bodyPr/>
                    <a:lstStyle/>
                    <a:p>
                      <a:pPr indent="0" lvl="0" marL="0" rtl="0" algn="l">
                        <a:spcBef>
                          <a:spcPts val="0"/>
                        </a:spcBef>
                        <a:spcAft>
                          <a:spcPts val="0"/>
                        </a:spcAft>
                        <a:buNone/>
                      </a:pPr>
                      <a:r>
                        <a:rPr b="1" lang="en-US" sz="1200">
                          <a:latin typeface="Calibri"/>
                          <a:ea typeface="Calibri"/>
                          <a:cs typeface="Calibri"/>
                          <a:sym typeface="Calibri"/>
                        </a:rPr>
                        <a:t>Top Funded Companies in 2024</a:t>
                      </a:r>
                      <a:endParaRPr b="1" sz="1200">
                        <a:solidFill>
                          <a:srgbClr val="000000"/>
                        </a:solidFill>
                        <a:latin typeface="Calibri"/>
                        <a:ea typeface="Calibri"/>
                        <a:cs typeface="Calibri"/>
                        <a:sym typeface="Calibri"/>
                      </a:endParaRPr>
                    </a:p>
                  </a:txBody>
                  <a:tcPr marT="50400" marB="50400" marR="18000" marL="4754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rowSpan="2" hMerge="1"/>
                <a:tc rowSpan="2" hMerge="1"/>
                <a:tc rowSpan="2" hMerge="1"/>
                <a:tc rowSpan="2" hMerge="1"/>
                <a:tc rowSpan="2" hMerge="1"/>
              </a:tr>
              <a:tr h="315550">
                <a:tc vMerge="1"/>
                <a:tc vMerge="1"/>
                <a:tc>
                  <a:txBody>
                    <a:bodyPr/>
                    <a:lstStyle/>
                    <a:p>
                      <a:pPr indent="0" lvl="0" marL="0" rtl="0" algn="l">
                        <a:spcBef>
                          <a:spcPts val="0"/>
                        </a:spcBef>
                        <a:spcAft>
                          <a:spcPts val="0"/>
                        </a:spcAft>
                        <a:buNone/>
                      </a:pPr>
                      <a:r>
                        <a:rPr b="1" lang="en-US" sz="1200">
                          <a:solidFill>
                            <a:srgbClr val="000000"/>
                          </a:solidFill>
                          <a:latin typeface="Calibri"/>
                          <a:ea typeface="Calibri"/>
                          <a:cs typeface="Calibri"/>
                          <a:sym typeface="Calibri"/>
                        </a:rPr>
                        <a:t>#</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US" sz="1200">
                          <a:solidFill>
                            <a:srgbClr val="000000"/>
                          </a:solidFill>
                          <a:latin typeface="Calibri"/>
                          <a:ea typeface="Calibri"/>
                          <a:cs typeface="Calibri"/>
                          <a:sym typeface="Calibri"/>
                        </a:rPr>
                        <a:t>% </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US" sz="1200">
                          <a:solidFill>
                            <a:srgbClr val="000000"/>
                          </a:solidFill>
                          <a:latin typeface="Calibri"/>
                          <a:ea typeface="Calibri"/>
                          <a:cs typeface="Calibri"/>
                          <a:sym typeface="Calibri"/>
                        </a:rPr>
                        <a:t>#</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b="1" lang="en-US" sz="1200">
                          <a:solidFill>
                            <a:srgbClr val="000000"/>
                          </a:solidFill>
                          <a:latin typeface="Calibri"/>
                          <a:ea typeface="Calibri"/>
                          <a:cs typeface="Calibri"/>
                          <a:sym typeface="Calibri"/>
                        </a:rPr>
                        <a:t>%</a:t>
                      </a:r>
                      <a:endParaRPr b="1" sz="1200">
                        <a:solidFill>
                          <a:srgbClr val="000000"/>
                        </a:solidFill>
                        <a:latin typeface="Calibri"/>
                        <a:ea typeface="Calibri"/>
                        <a:cs typeface="Calibri"/>
                        <a:sym typeface="Calibri"/>
                      </a:endParaRPr>
                    </a:p>
                  </a:txBody>
                  <a:tcPr marT="50400" marB="50400" marR="1800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gridSpan="6" vMerge="1"/>
                <a:tc hMerge="1" vMerge="1"/>
                <a:tc hMerge="1" vMerge="1"/>
                <a:tc hMerge="1" vMerge="1"/>
                <a:tc hMerge="1" vMerge="1"/>
                <a:tc hMerge="1" vMerge="1"/>
              </a:tr>
              <a:tr h="415975">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Singapore</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$482M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92 %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$336M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86 %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Sygnum</a:t>
                      </a:r>
                      <a:r>
                        <a:rPr lang="en-US" sz="1000">
                          <a:solidFill>
                            <a:srgbClr val="999999"/>
                          </a:solidFill>
                          <a:latin typeface="Calibri"/>
                          <a:ea typeface="Calibri"/>
                          <a:cs typeface="Calibri"/>
                          <a:sym typeface="Calibri"/>
                        </a:rPr>
                        <a:t> ($40.0M)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WadzPay</a:t>
                      </a:r>
                      <a:r>
                        <a:rPr lang="en-US" sz="1000">
                          <a:solidFill>
                            <a:srgbClr val="999999"/>
                          </a:solidFill>
                          <a:latin typeface="Calibri"/>
                          <a:ea typeface="Calibri"/>
                          <a:cs typeface="Calibri"/>
                          <a:sym typeface="Calibri"/>
                        </a:rPr>
                        <a:t> ($36.7M)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Mystiko</a:t>
                      </a:r>
                      <a:r>
                        <a:rPr lang="en-US" sz="1000">
                          <a:solidFill>
                            <a:srgbClr val="999999"/>
                          </a:solidFill>
                          <a:latin typeface="Calibri"/>
                          <a:ea typeface="Calibri"/>
                          <a:cs typeface="Calibri"/>
                          <a:sym typeface="Calibri"/>
                        </a:rPr>
                        <a:t> ($29.3M)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2</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Hanoi</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$18M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0 %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U2U Networ..</a:t>
                      </a:r>
                      <a:r>
                        <a:rPr lang="en-US" sz="1000">
                          <a:solidFill>
                            <a:srgbClr val="999999"/>
                          </a:solidFill>
                          <a:latin typeface="Calibri"/>
                          <a:ea typeface="Calibri"/>
                          <a:cs typeface="Calibri"/>
                          <a:sym typeface="Calibri"/>
                        </a:rPr>
                        <a:t> ($13.8M)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Amnis Fina..</a:t>
                      </a:r>
                      <a:r>
                        <a:rPr lang="en-US" sz="1000">
                          <a:solidFill>
                            <a:srgbClr val="999999"/>
                          </a:solidFill>
                          <a:latin typeface="Calibri"/>
                          <a:ea typeface="Calibri"/>
                          <a:cs typeface="Calibri"/>
                          <a:sym typeface="Calibri"/>
                        </a:rPr>
                        <a:t> ($2.0M)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Unich</a:t>
                      </a:r>
                      <a:r>
                        <a:rPr lang="en-US" sz="1000">
                          <a:solidFill>
                            <a:srgbClr val="999999"/>
                          </a:solidFill>
                          <a:latin typeface="Calibri"/>
                          <a:ea typeface="Calibri"/>
                          <a:cs typeface="Calibri"/>
                          <a:sym typeface="Calibri"/>
                        </a:rPr>
                        <a:t> ($2.0M)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Kuala Lumpur</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$12M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$28M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7 %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Future Tre..</a:t>
                      </a:r>
                      <a:r>
                        <a:rPr lang="en-US" sz="1000">
                          <a:solidFill>
                            <a:srgbClr val="999999"/>
                          </a:solidFill>
                          <a:latin typeface="Calibri"/>
                          <a:ea typeface="Calibri"/>
                          <a:cs typeface="Calibri"/>
                          <a:sym typeface="Calibri"/>
                        </a:rPr>
                        <a:t> ($7.5M)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Hata</a:t>
                      </a:r>
                      <a:r>
                        <a:rPr lang="en-US" sz="1000">
                          <a:solidFill>
                            <a:srgbClr val="999999"/>
                          </a:solidFill>
                          <a:latin typeface="Calibri"/>
                          <a:ea typeface="Calibri"/>
                          <a:cs typeface="Calibri"/>
                          <a:sym typeface="Calibri"/>
                        </a:rPr>
                        <a:t> ($4.2M)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Jakarta</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$11M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Snowseed</a:t>
                      </a:r>
                      <a:r>
                        <a:rPr lang="en-US" sz="1000">
                          <a:solidFill>
                            <a:srgbClr val="999999"/>
                          </a:solidFill>
                          <a:latin typeface="Calibri"/>
                          <a:ea typeface="Calibri"/>
                          <a:cs typeface="Calibri"/>
                          <a:sym typeface="Calibri"/>
                        </a:rPr>
                        <a:t> ($5.0M)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Tomo</a:t>
                      </a:r>
                      <a:r>
                        <a:rPr lang="en-US" sz="1000">
                          <a:solidFill>
                            <a:srgbClr val="999999"/>
                          </a:solidFill>
                          <a:latin typeface="Calibri"/>
                          <a:ea typeface="Calibri"/>
                          <a:cs typeface="Calibri"/>
                          <a:sym typeface="Calibri"/>
                        </a:rPr>
                        <a:t> ($3.5M)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Bittime</a:t>
                      </a:r>
                      <a:r>
                        <a:rPr lang="en-US" sz="1000">
                          <a:solidFill>
                            <a:srgbClr val="999999"/>
                          </a:solidFill>
                          <a:latin typeface="Calibri"/>
                          <a:ea typeface="Calibri"/>
                          <a:cs typeface="Calibri"/>
                          <a:sym typeface="Calibri"/>
                        </a:rPr>
                        <a:t> ($2.0M)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15975">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Bangkok</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$3M</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$28M</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7 %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Contributi..</a:t>
                      </a:r>
                      <a:r>
                        <a:rPr lang="en-US" sz="1000">
                          <a:solidFill>
                            <a:srgbClr val="999999"/>
                          </a:solidFill>
                          <a:latin typeface="Calibri"/>
                          <a:ea typeface="Calibri"/>
                          <a:cs typeface="Calibri"/>
                          <a:sym typeface="Calibri"/>
                        </a:rPr>
                        <a:t> ($2.8M)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pic>
        <p:nvPicPr>
          <p:cNvPr id="862" name="Google Shape;862;p81" title="logo_1"/>
          <p:cNvPicPr preferRelativeResize="0"/>
          <p:nvPr/>
        </p:nvPicPr>
        <p:blipFill>
          <a:blip r:embed="rId3">
            <a:alphaModFix/>
          </a:blip>
          <a:stretch>
            <a:fillRect/>
          </a:stretch>
        </p:blipFill>
        <p:spPr>
          <a:xfrm>
            <a:off x="6202021" y="2215927"/>
            <a:ext cx="204775" cy="205428"/>
          </a:xfrm>
          <a:prstGeom prst="rect">
            <a:avLst/>
          </a:prstGeom>
          <a:noFill/>
          <a:ln>
            <a:noFill/>
          </a:ln>
        </p:spPr>
      </p:pic>
      <p:pic>
        <p:nvPicPr>
          <p:cNvPr id="863" name="Google Shape;863;p81" title="logo_2"/>
          <p:cNvPicPr preferRelativeResize="0"/>
          <p:nvPr/>
        </p:nvPicPr>
        <p:blipFill>
          <a:blip r:embed="rId4">
            <a:alphaModFix/>
          </a:blip>
          <a:stretch>
            <a:fillRect/>
          </a:stretch>
        </p:blipFill>
        <p:spPr>
          <a:xfrm>
            <a:off x="8015170" y="2215725"/>
            <a:ext cx="205201" cy="213409"/>
          </a:xfrm>
          <a:prstGeom prst="rect">
            <a:avLst/>
          </a:prstGeom>
          <a:noFill/>
          <a:ln>
            <a:noFill/>
          </a:ln>
        </p:spPr>
      </p:pic>
      <p:pic>
        <p:nvPicPr>
          <p:cNvPr id="864" name="Google Shape;864;p81" title="logo_3"/>
          <p:cNvPicPr preferRelativeResize="0"/>
          <p:nvPr/>
        </p:nvPicPr>
        <p:blipFill>
          <a:blip r:embed="rId5">
            <a:alphaModFix/>
          </a:blip>
          <a:stretch>
            <a:fillRect/>
          </a:stretch>
        </p:blipFill>
        <p:spPr>
          <a:xfrm>
            <a:off x="9904946" y="2215718"/>
            <a:ext cx="205200" cy="205200"/>
          </a:xfrm>
          <a:prstGeom prst="rect">
            <a:avLst/>
          </a:prstGeom>
          <a:noFill/>
          <a:ln>
            <a:noFill/>
          </a:ln>
        </p:spPr>
      </p:pic>
      <p:pic>
        <p:nvPicPr>
          <p:cNvPr id="865" name="Google Shape;865;p81" title="logo_4"/>
          <p:cNvPicPr preferRelativeResize="0"/>
          <p:nvPr/>
        </p:nvPicPr>
        <p:blipFill>
          <a:blip r:embed="rId6">
            <a:alphaModFix/>
          </a:blip>
          <a:stretch>
            <a:fillRect/>
          </a:stretch>
        </p:blipFill>
        <p:spPr>
          <a:xfrm>
            <a:off x="6201821" y="2615195"/>
            <a:ext cx="205199" cy="205200"/>
          </a:xfrm>
          <a:prstGeom prst="rect">
            <a:avLst/>
          </a:prstGeom>
          <a:noFill/>
          <a:ln>
            <a:noFill/>
          </a:ln>
        </p:spPr>
      </p:pic>
      <p:pic>
        <p:nvPicPr>
          <p:cNvPr id="866" name="Google Shape;866;p81" title="logo_5"/>
          <p:cNvPicPr preferRelativeResize="0"/>
          <p:nvPr/>
        </p:nvPicPr>
        <p:blipFill>
          <a:blip r:embed="rId7">
            <a:alphaModFix/>
          </a:blip>
          <a:stretch>
            <a:fillRect/>
          </a:stretch>
        </p:blipFill>
        <p:spPr>
          <a:xfrm>
            <a:off x="8017463" y="2617468"/>
            <a:ext cx="205200" cy="200640"/>
          </a:xfrm>
          <a:prstGeom prst="rect">
            <a:avLst/>
          </a:prstGeom>
          <a:noFill/>
          <a:ln>
            <a:noFill/>
          </a:ln>
        </p:spPr>
      </p:pic>
      <p:pic>
        <p:nvPicPr>
          <p:cNvPr id="867" name="Google Shape;867;p81" title="logo_6"/>
          <p:cNvPicPr preferRelativeResize="0"/>
          <p:nvPr/>
        </p:nvPicPr>
        <p:blipFill>
          <a:blip r:embed="rId8">
            <a:alphaModFix/>
          </a:blip>
          <a:stretch>
            <a:fillRect/>
          </a:stretch>
        </p:blipFill>
        <p:spPr>
          <a:xfrm>
            <a:off x="9910256" y="2618938"/>
            <a:ext cx="205201" cy="197693"/>
          </a:xfrm>
          <a:prstGeom prst="rect">
            <a:avLst/>
          </a:prstGeom>
          <a:noFill/>
          <a:ln>
            <a:noFill/>
          </a:ln>
        </p:spPr>
      </p:pic>
      <p:pic>
        <p:nvPicPr>
          <p:cNvPr id="868" name="Google Shape;868;p81" title="logo_7"/>
          <p:cNvPicPr preferRelativeResize="0"/>
          <p:nvPr/>
        </p:nvPicPr>
        <p:blipFill>
          <a:blip r:embed="rId9">
            <a:alphaModFix/>
          </a:blip>
          <a:stretch>
            <a:fillRect/>
          </a:stretch>
        </p:blipFill>
        <p:spPr>
          <a:xfrm>
            <a:off x="6211858" y="3024708"/>
            <a:ext cx="205201" cy="185126"/>
          </a:xfrm>
          <a:prstGeom prst="rect">
            <a:avLst/>
          </a:prstGeom>
          <a:noFill/>
          <a:ln>
            <a:noFill/>
          </a:ln>
        </p:spPr>
      </p:pic>
      <p:pic>
        <p:nvPicPr>
          <p:cNvPr id="869" name="Google Shape;869;p81" title="logo_8"/>
          <p:cNvPicPr preferRelativeResize="0"/>
          <p:nvPr/>
        </p:nvPicPr>
        <p:blipFill>
          <a:blip r:embed="rId10">
            <a:alphaModFix/>
          </a:blip>
          <a:stretch>
            <a:fillRect/>
          </a:stretch>
        </p:blipFill>
        <p:spPr>
          <a:xfrm>
            <a:off x="8015171" y="3095895"/>
            <a:ext cx="205199" cy="205200"/>
          </a:xfrm>
          <a:prstGeom prst="rect">
            <a:avLst/>
          </a:prstGeom>
          <a:noFill/>
          <a:ln>
            <a:noFill/>
          </a:ln>
        </p:spPr>
      </p:pic>
      <p:pic>
        <p:nvPicPr>
          <p:cNvPr id="870" name="Google Shape;870;p81" title="logo_10"/>
          <p:cNvPicPr preferRelativeResize="0"/>
          <p:nvPr/>
        </p:nvPicPr>
        <p:blipFill>
          <a:blip r:embed="rId11">
            <a:alphaModFix/>
          </a:blip>
          <a:stretch>
            <a:fillRect/>
          </a:stretch>
        </p:blipFill>
        <p:spPr>
          <a:xfrm>
            <a:off x="6202021" y="3511327"/>
            <a:ext cx="204775" cy="205427"/>
          </a:xfrm>
          <a:prstGeom prst="rect">
            <a:avLst/>
          </a:prstGeom>
          <a:noFill/>
          <a:ln>
            <a:noFill/>
          </a:ln>
        </p:spPr>
      </p:pic>
      <p:pic>
        <p:nvPicPr>
          <p:cNvPr id="871" name="Google Shape;871;p81" title="logo_12"/>
          <p:cNvPicPr preferRelativeResize="0"/>
          <p:nvPr/>
        </p:nvPicPr>
        <p:blipFill>
          <a:blip r:embed="rId12">
            <a:alphaModFix/>
          </a:blip>
          <a:stretch>
            <a:fillRect/>
          </a:stretch>
        </p:blipFill>
        <p:spPr>
          <a:xfrm>
            <a:off x="9904946" y="3511118"/>
            <a:ext cx="205200" cy="205200"/>
          </a:xfrm>
          <a:prstGeom prst="rect">
            <a:avLst/>
          </a:prstGeom>
          <a:noFill/>
          <a:ln>
            <a:noFill/>
          </a:ln>
        </p:spPr>
      </p:pic>
      <p:pic>
        <p:nvPicPr>
          <p:cNvPr id="872" name="Google Shape;872;p81" title="logo_13"/>
          <p:cNvPicPr preferRelativeResize="0"/>
          <p:nvPr/>
        </p:nvPicPr>
        <p:blipFill>
          <a:blip r:embed="rId13">
            <a:alphaModFix/>
          </a:blip>
          <a:stretch>
            <a:fillRect/>
          </a:stretch>
        </p:blipFill>
        <p:spPr>
          <a:xfrm>
            <a:off x="6201821" y="3910595"/>
            <a:ext cx="205199" cy="205200"/>
          </a:xfrm>
          <a:prstGeom prst="rect">
            <a:avLst/>
          </a:prstGeom>
          <a:noFill/>
          <a:ln>
            <a:noFill/>
          </a:ln>
        </p:spPr>
      </p:pic>
      <p:pic>
        <p:nvPicPr>
          <p:cNvPr id="873" name="Google Shape;873;p81" title="logo_11"/>
          <p:cNvPicPr preferRelativeResize="0"/>
          <p:nvPr/>
        </p:nvPicPr>
        <p:blipFill>
          <a:blip r:embed="rId14">
            <a:alphaModFix/>
          </a:blip>
          <a:stretch>
            <a:fillRect/>
          </a:stretch>
        </p:blipFill>
        <p:spPr>
          <a:xfrm>
            <a:off x="8015171" y="3467733"/>
            <a:ext cx="205199" cy="2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graphicFrame>
        <p:nvGraphicFramePr>
          <p:cNvPr id="304" name="Google Shape;304;p55" title="Table 1"/>
          <p:cNvGraphicFramePr/>
          <p:nvPr/>
        </p:nvGraphicFramePr>
        <p:xfrm>
          <a:off x="569163" y="1142873"/>
          <a:ext cx="3000000" cy="3000000"/>
        </p:xfrm>
        <a:graphic>
          <a:graphicData uri="http://schemas.openxmlformats.org/drawingml/2006/table">
            <a:tbl>
              <a:tblPr>
                <a:noFill/>
                <a:tableStyleId>{6ACCD615-E411-4916-BF3E-99142BA9E7CD}</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b="1" lang="en-US" sz="2400">
                          <a:solidFill>
                            <a:srgbClr val="08528C"/>
                          </a:solidFill>
                          <a:latin typeface="Calibri"/>
                          <a:ea typeface="Calibri"/>
                          <a:cs typeface="Calibri"/>
                          <a:sym typeface="Calibri"/>
                        </a:rPr>
                        <a:t>Snapshot</a:t>
                      </a:r>
                      <a:endParaRPr b="1" sz="2400" u="none" cap="none" strike="noStrike">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Snapshot</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305" name="Google Shape;305;p55"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306" name="Google Shape;306;p55" title="shape1"/>
          <p:cNvSpPr/>
          <p:nvPr/>
        </p:nvSpPr>
        <p:spPr>
          <a:xfrm rot="5400000">
            <a:off x="5351225" y="1258623"/>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82"/>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Citywise Trends - Companies Founded in last 2y</a:t>
            </a:r>
            <a:endParaRPr b="1" sz="4000">
              <a:solidFill>
                <a:srgbClr val="002060"/>
              </a:solidFill>
              <a:latin typeface="Calibri"/>
              <a:ea typeface="Calibri"/>
              <a:cs typeface="Calibri"/>
              <a:sym typeface="Calibri"/>
            </a:endParaRPr>
          </a:p>
        </p:txBody>
      </p:sp>
      <p:sp>
        <p:nvSpPr>
          <p:cNvPr id="880" name="Google Shape;880;p82"/>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881" name="Google Shape;881;p82"/>
          <p:cNvGraphicFramePr/>
          <p:nvPr/>
        </p:nvGraphicFramePr>
        <p:xfrm>
          <a:off x="597183" y="1154428"/>
          <a:ext cx="3000000" cy="3000000"/>
        </p:xfrm>
        <a:graphic>
          <a:graphicData uri="http://schemas.openxmlformats.org/drawingml/2006/table">
            <a:tbl>
              <a:tblPr>
                <a:noFill/>
                <a:tableStyleId>{816DEE2E-2F8C-4738-B339-D8948E20591F}</a:tableStyleId>
              </a:tblPr>
              <a:tblGrid>
                <a:gridCol w="643275"/>
                <a:gridCol w="1856900"/>
                <a:gridCol w="951700"/>
                <a:gridCol w="1147250"/>
                <a:gridCol w="433000"/>
                <a:gridCol w="999325"/>
                <a:gridCol w="433000"/>
                <a:gridCol w="1037600"/>
                <a:gridCol w="433000"/>
                <a:gridCol w="1360725"/>
                <a:gridCol w="390675"/>
                <a:gridCol w="1283000"/>
              </a:tblGrid>
              <a:tr h="322625">
                <a:tc gridSpan="10">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Companies Founded in 2 Yrs (Market Share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c hMerge="1"/>
                <a:tc hMerge="1"/>
                <a:tc hMerge="1"/>
                <a:tc hMerge="1"/>
                <a:tc hMerge="1"/>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b="1">
                        <a:solidFill>
                          <a:srgbClr val="08528C"/>
                        </a:solidFill>
                        <a:latin typeface="Calibri"/>
                        <a:ea typeface="Calibri"/>
                        <a:cs typeface="Calibri"/>
                        <a:sym typeface="Calibri"/>
                      </a:endParaRPr>
                    </a:p>
                  </a:txBody>
                  <a:tcPr marT="39600" marB="39600" marR="91425" marL="5400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283675">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Rank</a:t>
                      </a:r>
                      <a:endParaRPr b="1" sz="1200">
                        <a:latin typeface="Calibri"/>
                        <a:ea typeface="Calibri"/>
                        <a:cs typeface="Calibri"/>
                        <a:sym typeface="Calibri"/>
                      </a:endParaRPr>
                    </a:p>
                  </a:txBody>
                  <a:tcPr marT="9525" marB="0" marR="9525"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City</a:t>
                      </a:r>
                      <a:endParaRPr b="1" sz="1200">
                        <a:solidFill>
                          <a:srgbClr val="000000"/>
                        </a:solidFill>
                        <a:latin typeface="Calibri"/>
                        <a:ea typeface="Calibri"/>
                        <a:cs typeface="Calibri"/>
                        <a:sym typeface="Calibri"/>
                      </a:endParaRPr>
                    </a:p>
                  </a:txBody>
                  <a:tcPr marT="9525" marB="0" marR="95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US" sz="1200">
                          <a:latin typeface="Calibri"/>
                          <a:ea typeface="Calibri"/>
                          <a:cs typeface="Calibri"/>
                          <a:sym typeface="Calibri"/>
                        </a:rPr>
                        <a:t>2024</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rgbClr val="000000"/>
                        </a:buClr>
                        <a:buSzPts val="1100"/>
                        <a:buFont typeface="Arial"/>
                        <a:buNone/>
                      </a:pPr>
                      <a:r>
                        <a:rPr b="1" lang="en-US" sz="1200">
                          <a:latin typeface="Calibri"/>
                          <a:ea typeface="Calibri"/>
                          <a:cs typeface="Calibri"/>
                          <a:sym typeface="Calibri"/>
                        </a:rPr>
                        <a:t>2023</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gridSpan="6">
                  <a:txBody>
                    <a:bodyPr/>
                    <a:lstStyle/>
                    <a:p>
                      <a:pPr indent="0" lvl="0" marL="0" rtl="0" algn="l">
                        <a:spcBef>
                          <a:spcPts val="0"/>
                        </a:spcBef>
                        <a:spcAft>
                          <a:spcPts val="0"/>
                        </a:spcAft>
                        <a:buNone/>
                      </a:pPr>
                      <a:r>
                        <a:rPr b="1" lang="en-US" sz="1200">
                          <a:latin typeface="Calibri"/>
                          <a:ea typeface="Calibri"/>
                          <a:cs typeface="Calibri"/>
                          <a:sym typeface="Calibri"/>
                        </a:rPr>
                        <a:t>Companies Founded in 2024</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hMerge="1"/>
                <a:tc hMerge="1"/>
                <a:tc hMerge="1"/>
                <a:tc hMerge="1"/>
                <a:tc hMerge="1"/>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b="1" sz="1200">
                        <a:solidFill>
                          <a:srgbClr val="000000"/>
                        </a:solidFill>
                        <a:latin typeface="Calibri"/>
                        <a:ea typeface="Calibri"/>
                        <a:cs typeface="Calibri"/>
                        <a:sym typeface="Calibri"/>
                      </a:endParaRPr>
                    </a:p>
                  </a:txBody>
                  <a:tcPr marT="50400" marB="50400" marR="18000" marL="10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1</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Singapore</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65 %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59 %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PEXX</a:t>
                      </a:r>
                      <a:r>
                        <a:rPr lang="en-US" sz="1000">
                          <a:solidFill>
                            <a:srgbClr val="999999"/>
                          </a:solidFill>
                          <a:latin typeface="Calibri"/>
                          <a:ea typeface="Calibri"/>
                          <a:cs typeface="Calibri"/>
                          <a:sym typeface="Calibri"/>
                        </a:rPr>
                        <a:t> ($4.5M)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Parasail</a:t>
                      </a:r>
                      <a:r>
                        <a:rPr lang="en-US" sz="1000">
                          <a:solidFill>
                            <a:srgbClr val="999999"/>
                          </a:solidFill>
                          <a:latin typeface="Calibri"/>
                          <a:ea typeface="Calibri"/>
                          <a:cs typeface="Calibri"/>
                          <a:sym typeface="Calibri"/>
                        </a:rPr>
                        <a:t> ($4.0M)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Pell Network</a:t>
                      </a:r>
                      <a:r>
                        <a:rPr lang="en-US" sz="1000">
                          <a:solidFill>
                            <a:srgbClr val="999999"/>
                          </a:solidFill>
                          <a:latin typeface="Calibri"/>
                          <a:ea typeface="Calibri"/>
                          <a:cs typeface="Calibri"/>
                          <a:sym typeface="Calibri"/>
                        </a:rPr>
                        <a:t> ($3.0M)</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BlonkFi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2</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Hanoi</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5 %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4 %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EnsoFi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CoinAI</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3</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Jakarta</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4 %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Mesa Markets</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CICC</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Tapbit Indon...</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OCTA FX GLOB...</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CCCCCC"/>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4</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Bangkok</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1 %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JFIN Coin Cl...</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D9D9D9"/>
                      </a:solidFill>
                      <a:prstDash val="solid"/>
                      <a:round/>
                      <a:headEnd len="sm" w="sm" type="none"/>
                      <a:tailEnd len="sm" w="sm" type="none"/>
                    </a:lnB>
                  </a:tcPr>
                </a:tc>
              </a:tr>
              <a:tr h="448225">
                <a:tc>
                  <a:txBody>
                    <a:bodyPr/>
                    <a:lstStyle/>
                    <a:p>
                      <a:pPr indent="0" lvl="0" marL="0" rtl="0" algn="ctr">
                        <a:spcBef>
                          <a:spcPts val="0"/>
                        </a:spcBef>
                        <a:spcAft>
                          <a:spcPts val="0"/>
                        </a:spcAft>
                        <a:buNone/>
                      </a:pPr>
                      <a:r>
                        <a:rPr lang="en-US" sz="1200">
                          <a:latin typeface="Calibri"/>
                          <a:ea typeface="Calibri"/>
                          <a:cs typeface="Calibri"/>
                          <a:sym typeface="Calibri"/>
                        </a:rPr>
                        <a:t>5</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Ho Chi Minh City</a:t>
                      </a:r>
                      <a:endParaRPr sz="1200">
                        <a:latin typeface="Calibri"/>
                        <a:ea typeface="Calibri"/>
                        <a:cs typeface="Calibri"/>
                        <a:sym typeface="Calibri"/>
                      </a:endParaRPr>
                    </a:p>
                  </a:txBody>
                  <a:tcPr marT="18000" marB="18000" marR="18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5 %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3 %</a:t>
                      </a:r>
                      <a:endParaRPr sz="1200">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Football Bat...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XLP Network</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rgbClr val="000000"/>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US" sz="1200">
                          <a:latin typeface="Calibri"/>
                          <a:ea typeface="Calibri"/>
                          <a:cs typeface="Calibri"/>
                          <a:sym typeface="Calibri"/>
                        </a:rPr>
                        <a:t>-</a:t>
                      </a:r>
                      <a:r>
                        <a:rPr lang="en-US" sz="1000">
                          <a:solidFill>
                            <a:srgbClr val="999999"/>
                          </a:solidFill>
                          <a:latin typeface="Calibri"/>
                          <a:ea typeface="Calibri"/>
                          <a:cs typeface="Calibri"/>
                          <a:sym typeface="Calibri"/>
                        </a:rPr>
                        <a:t> -</a:t>
                      </a:r>
                      <a:endParaRPr sz="1000">
                        <a:solidFill>
                          <a:srgbClr val="999999"/>
                        </a:solidFill>
                        <a:latin typeface="Calibri"/>
                        <a:ea typeface="Calibri"/>
                        <a:cs typeface="Calibri"/>
                        <a:sym typeface="Calibri"/>
                      </a:endParaRPr>
                    </a:p>
                  </a:txBody>
                  <a:tcPr marT="18000" marB="1800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pic>
        <p:nvPicPr>
          <p:cNvPr id="882" name="Google Shape;882;p82" title="logo_1"/>
          <p:cNvPicPr preferRelativeResize="0"/>
          <p:nvPr/>
        </p:nvPicPr>
        <p:blipFill>
          <a:blip r:embed="rId3">
            <a:alphaModFix/>
          </a:blip>
          <a:stretch>
            <a:fillRect/>
          </a:stretch>
        </p:blipFill>
        <p:spPr>
          <a:xfrm>
            <a:off x="5375096" y="1886013"/>
            <a:ext cx="204775" cy="205428"/>
          </a:xfrm>
          <a:prstGeom prst="rect">
            <a:avLst/>
          </a:prstGeom>
          <a:noFill/>
          <a:ln>
            <a:noFill/>
          </a:ln>
        </p:spPr>
      </p:pic>
      <p:pic>
        <p:nvPicPr>
          <p:cNvPr id="883" name="Google Shape;883;p82" title="logo_2"/>
          <p:cNvPicPr preferRelativeResize="0"/>
          <p:nvPr/>
        </p:nvPicPr>
        <p:blipFill>
          <a:blip r:embed="rId4">
            <a:alphaModFix/>
          </a:blip>
          <a:stretch>
            <a:fillRect/>
          </a:stretch>
        </p:blipFill>
        <p:spPr>
          <a:xfrm>
            <a:off x="6793495" y="1882033"/>
            <a:ext cx="205201" cy="213409"/>
          </a:xfrm>
          <a:prstGeom prst="rect">
            <a:avLst/>
          </a:prstGeom>
          <a:noFill/>
          <a:ln>
            <a:noFill/>
          </a:ln>
        </p:spPr>
      </p:pic>
      <p:pic>
        <p:nvPicPr>
          <p:cNvPr id="884" name="Google Shape;884;p82" title="logo_3"/>
          <p:cNvPicPr preferRelativeResize="0"/>
          <p:nvPr/>
        </p:nvPicPr>
        <p:blipFill>
          <a:blip r:embed="rId5">
            <a:alphaModFix/>
          </a:blip>
          <a:stretch>
            <a:fillRect/>
          </a:stretch>
        </p:blipFill>
        <p:spPr>
          <a:xfrm>
            <a:off x="8246171" y="1886143"/>
            <a:ext cx="205200" cy="205200"/>
          </a:xfrm>
          <a:prstGeom prst="rect">
            <a:avLst/>
          </a:prstGeom>
          <a:noFill/>
          <a:ln>
            <a:noFill/>
          </a:ln>
        </p:spPr>
      </p:pic>
      <p:pic>
        <p:nvPicPr>
          <p:cNvPr id="885" name="Google Shape;885;p82" title="logo_4"/>
          <p:cNvPicPr preferRelativeResize="0"/>
          <p:nvPr/>
        </p:nvPicPr>
        <p:blipFill>
          <a:blip r:embed="rId6">
            <a:alphaModFix/>
          </a:blip>
          <a:stretch>
            <a:fillRect/>
          </a:stretch>
        </p:blipFill>
        <p:spPr>
          <a:xfrm>
            <a:off x="10023321" y="1886144"/>
            <a:ext cx="205199" cy="205200"/>
          </a:xfrm>
          <a:prstGeom prst="rect">
            <a:avLst/>
          </a:prstGeom>
          <a:noFill/>
          <a:ln>
            <a:noFill/>
          </a:ln>
        </p:spPr>
      </p:pic>
      <p:pic>
        <p:nvPicPr>
          <p:cNvPr id="886" name="Google Shape;886;p82" title="logo_5"/>
          <p:cNvPicPr preferRelativeResize="0"/>
          <p:nvPr/>
        </p:nvPicPr>
        <p:blipFill>
          <a:blip r:embed="rId7">
            <a:alphaModFix/>
          </a:blip>
          <a:stretch>
            <a:fillRect/>
          </a:stretch>
        </p:blipFill>
        <p:spPr>
          <a:xfrm>
            <a:off x="5374895" y="2318231"/>
            <a:ext cx="205200" cy="200640"/>
          </a:xfrm>
          <a:prstGeom prst="rect">
            <a:avLst/>
          </a:prstGeom>
          <a:noFill/>
          <a:ln>
            <a:noFill/>
          </a:ln>
        </p:spPr>
      </p:pic>
      <p:pic>
        <p:nvPicPr>
          <p:cNvPr id="887" name="Google Shape;887;p82" title="logo_6"/>
          <p:cNvPicPr preferRelativeResize="0"/>
          <p:nvPr/>
        </p:nvPicPr>
        <p:blipFill>
          <a:blip r:embed="rId8">
            <a:alphaModFix/>
          </a:blip>
          <a:stretch>
            <a:fillRect/>
          </a:stretch>
        </p:blipFill>
        <p:spPr>
          <a:xfrm>
            <a:off x="6793495" y="2319700"/>
            <a:ext cx="205201" cy="197693"/>
          </a:xfrm>
          <a:prstGeom prst="rect">
            <a:avLst/>
          </a:prstGeom>
          <a:noFill/>
          <a:ln>
            <a:noFill/>
          </a:ln>
        </p:spPr>
      </p:pic>
      <p:pic>
        <p:nvPicPr>
          <p:cNvPr id="888" name="Google Shape;888;p82" title="logo_9"/>
          <p:cNvPicPr preferRelativeResize="0"/>
          <p:nvPr/>
        </p:nvPicPr>
        <p:blipFill>
          <a:blip r:embed="rId9">
            <a:alphaModFix/>
          </a:blip>
          <a:stretch>
            <a:fillRect/>
          </a:stretch>
        </p:blipFill>
        <p:spPr>
          <a:xfrm>
            <a:off x="5369183" y="2745642"/>
            <a:ext cx="216626" cy="205199"/>
          </a:xfrm>
          <a:prstGeom prst="rect">
            <a:avLst/>
          </a:prstGeom>
          <a:noFill/>
          <a:ln>
            <a:noFill/>
          </a:ln>
        </p:spPr>
      </p:pic>
      <p:pic>
        <p:nvPicPr>
          <p:cNvPr id="889" name="Google Shape;889;p82" title="logo_10"/>
          <p:cNvPicPr preferRelativeResize="0"/>
          <p:nvPr/>
        </p:nvPicPr>
        <p:blipFill>
          <a:blip r:embed="rId10">
            <a:alphaModFix/>
          </a:blip>
          <a:stretch>
            <a:fillRect/>
          </a:stretch>
        </p:blipFill>
        <p:spPr>
          <a:xfrm>
            <a:off x="6793708" y="2741638"/>
            <a:ext cx="204775" cy="205427"/>
          </a:xfrm>
          <a:prstGeom prst="rect">
            <a:avLst/>
          </a:prstGeom>
          <a:noFill/>
          <a:ln>
            <a:noFill/>
          </a:ln>
        </p:spPr>
      </p:pic>
      <p:pic>
        <p:nvPicPr>
          <p:cNvPr id="890" name="Google Shape;890;p82" title="logo_11"/>
          <p:cNvPicPr preferRelativeResize="0"/>
          <p:nvPr/>
        </p:nvPicPr>
        <p:blipFill>
          <a:blip r:embed="rId11">
            <a:alphaModFix/>
          </a:blip>
          <a:stretch>
            <a:fillRect/>
          </a:stretch>
        </p:blipFill>
        <p:spPr>
          <a:xfrm>
            <a:off x="8246170" y="2745733"/>
            <a:ext cx="205201" cy="213409"/>
          </a:xfrm>
          <a:prstGeom prst="rect">
            <a:avLst/>
          </a:prstGeom>
          <a:noFill/>
          <a:ln>
            <a:noFill/>
          </a:ln>
        </p:spPr>
      </p:pic>
      <p:pic>
        <p:nvPicPr>
          <p:cNvPr id="891" name="Google Shape;891;p82" title="logo_12"/>
          <p:cNvPicPr preferRelativeResize="0"/>
          <p:nvPr/>
        </p:nvPicPr>
        <p:blipFill>
          <a:blip r:embed="rId12">
            <a:alphaModFix/>
          </a:blip>
          <a:stretch>
            <a:fillRect/>
          </a:stretch>
        </p:blipFill>
        <p:spPr>
          <a:xfrm>
            <a:off x="10023321" y="2745743"/>
            <a:ext cx="205200" cy="205200"/>
          </a:xfrm>
          <a:prstGeom prst="rect">
            <a:avLst/>
          </a:prstGeom>
          <a:noFill/>
          <a:ln>
            <a:noFill/>
          </a:ln>
        </p:spPr>
      </p:pic>
      <p:pic>
        <p:nvPicPr>
          <p:cNvPr id="892" name="Google Shape;892;p82" title="logo_13"/>
          <p:cNvPicPr preferRelativeResize="0"/>
          <p:nvPr/>
        </p:nvPicPr>
        <p:blipFill>
          <a:blip r:embed="rId13">
            <a:alphaModFix/>
          </a:blip>
          <a:stretch>
            <a:fillRect/>
          </a:stretch>
        </p:blipFill>
        <p:spPr>
          <a:xfrm>
            <a:off x="5375096" y="3257613"/>
            <a:ext cx="204774" cy="205427"/>
          </a:xfrm>
          <a:prstGeom prst="rect">
            <a:avLst/>
          </a:prstGeom>
          <a:noFill/>
          <a:ln>
            <a:noFill/>
          </a:ln>
        </p:spPr>
      </p:pic>
      <p:pic>
        <p:nvPicPr>
          <p:cNvPr id="893" name="Google Shape;893;p82" title="logo_17"/>
          <p:cNvPicPr preferRelativeResize="0"/>
          <p:nvPr/>
        </p:nvPicPr>
        <p:blipFill>
          <a:blip r:embed="rId14">
            <a:alphaModFix/>
          </a:blip>
          <a:stretch>
            <a:fillRect/>
          </a:stretch>
        </p:blipFill>
        <p:spPr>
          <a:xfrm>
            <a:off x="5374895" y="3689831"/>
            <a:ext cx="205200" cy="200640"/>
          </a:xfrm>
          <a:prstGeom prst="rect">
            <a:avLst/>
          </a:prstGeom>
          <a:noFill/>
          <a:ln>
            <a:noFill/>
          </a:ln>
        </p:spPr>
      </p:pic>
      <p:pic>
        <p:nvPicPr>
          <p:cNvPr id="894" name="Google Shape;894;p82" title="logo_18"/>
          <p:cNvPicPr preferRelativeResize="0"/>
          <p:nvPr/>
        </p:nvPicPr>
        <p:blipFill>
          <a:blip r:embed="rId15">
            <a:alphaModFix/>
          </a:blip>
          <a:stretch>
            <a:fillRect/>
          </a:stretch>
        </p:blipFill>
        <p:spPr>
          <a:xfrm>
            <a:off x="6793495" y="3691300"/>
            <a:ext cx="205201" cy="19769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graphicFrame>
        <p:nvGraphicFramePr>
          <p:cNvPr id="900" name="Google Shape;900;p83" title="Table 1"/>
          <p:cNvGraphicFramePr/>
          <p:nvPr/>
        </p:nvGraphicFramePr>
        <p:xfrm>
          <a:off x="569163" y="1142873"/>
          <a:ext cx="3000000" cy="3000000"/>
        </p:xfrm>
        <a:graphic>
          <a:graphicData uri="http://schemas.openxmlformats.org/drawingml/2006/table">
            <a:tbl>
              <a:tblPr>
                <a:noFill/>
                <a:tableStyleId>{6ACCD615-E411-4916-BF3E-99142BA9E7CD}</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b="1" lang="en-US" sz="2400">
                          <a:solidFill>
                            <a:srgbClr val="08528C"/>
                          </a:solidFill>
                          <a:latin typeface="Calibri"/>
                          <a:ea typeface="Calibri"/>
                          <a:cs typeface="Calibri"/>
                          <a:sym typeface="Calibri"/>
                        </a:rPr>
                        <a:t>News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Recent Key News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901" name="Google Shape;901;p83"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902" name="Google Shape;902;p83" title="shape7"/>
          <p:cNvSpPr/>
          <p:nvPr/>
        </p:nvSpPr>
        <p:spPr>
          <a:xfrm rot="5400000">
            <a:off x="5351225" y="4001973"/>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84"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Recent Key News (1/3)</a:t>
            </a:r>
            <a:endParaRPr>
              <a:solidFill>
                <a:srgbClr val="08528C"/>
              </a:solidFill>
            </a:endParaRPr>
          </a:p>
        </p:txBody>
      </p:sp>
      <p:sp>
        <p:nvSpPr>
          <p:cNvPr id="909" name="Google Shape;909;p84"/>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910" name="Google Shape;910;p84" title="Table 1"/>
          <p:cNvGraphicFramePr/>
          <p:nvPr/>
        </p:nvGraphicFramePr>
        <p:xfrm>
          <a:off x="621900" y="1189475"/>
          <a:ext cx="3000000" cy="3000000"/>
        </p:xfrm>
        <a:graphic>
          <a:graphicData uri="http://schemas.openxmlformats.org/drawingml/2006/table">
            <a:tbl>
              <a:tblPr>
                <a:noFill/>
                <a:tableStyleId>{816DEE2E-2F8C-4738-B339-D8948E20591F}</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Transactions</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Usual completed US$10,000 in Series A funding, led by Binance Labs and Kraken Ventures </a:t>
                      </a:r>
                      <a:r>
                        <a:rPr lang="en-US" sz="1100" u="sng">
                          <a:solidFill>
                            <a:schemeClr val="hlink"/>
                          </a:solidFill>
                          <a:latin typeface="Calibri"/>
                          <a:ea typeface="Calibri"/>
                          <a:cs typeface="Calibri"/>
                          <a:sym typeface="Calibri"/>
                          <a:hlinkClick r:id="rId3"/>
                        </a:rPr>
                        <a:t>TradingView</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UTXO Stack Completes Series A Funding, Plans TGE in Q1 2025 </a:t>
                      </a:r>
                      <a:r>
                        <a:rPr lang="en-US" sz="1100" u="sng">
                          <a:solidFill>
                            <a:schemeClr val="hlink"/>
                          </a:solidFill>
                          <a:latin typeface="Calibri"/>
                          <a:ea typeface="Calibri"/>
                          <a:cs typeface="Calibri"/>
                          <a:sym typeface="Calibri"/>
                          <a:hlinkClick r:id="rId4"/>
                        </a:rPr>
                        <a:t>Cryptopotato</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Terra Lands $170M for First Phase of $1B Mixed-Use Dev in Miami-Dade </a:t>
                      </a:r>
                      <a:r>
                        <a:rPr lang="en-US" sz="1100" u="sng">
                          <a:solidFill>
                            <a:schemeClr val="hlink"/>
                          </a:solidFill>
                          <a:latin typeface="Calibri"/>
                          <a:ea typeface="Calibri"/>
                          <a:cs typeface="Calibri"/>
                          <a:sym typeface="Calibri"/>
                          <a:hlinkClick r:id="rId5"/>
                        </a:rPr>
                        <a:t>Commercial Observer</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BounceBit Secures Strategic Investment from Asia’s Bitcoin Leader </a:t>
                      </a:r>
                      <a:r>
                        <a:rPr lang="en-US" sz="1100" u="sng">
                          <a:solidFill>
                            <a:schemeClr val="hlink"/>
                          </a:solidFill>
                          <a:latin typeface="Calibri"/>
                          <a:ea typeface="Calibri"/>
                          <a:cs typeface="Calibri"/>
                          <a:sym typeface="Calibri"/>
                          <a:hlinkClick r:id="rId6"/>
                        </a:rPr>
                        <a:t>bitcoinethereumnews.com</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Waterfall Network Raises $11.6M As The Most Scalable And Decentralized EVM Compa.. </a:t>
                      </a:r>
                      <a:r>
                        <a:rPr lang="en-US" sz="1100" u="sng">
                          <a:solidFill>
                            <a:schemeClr val="hlink"/>
                          </a:solidFill>
                          <a:latin typeface="Calibri"/>
                          <a:ea typeface="Calibri"/>
                          <a:cs typeface="Calibri"/>
                          <a:sym typeface="Calibri"/>
                          <a:hlinkClick r:id="rId7"/>
                        </a:rPr>
                        <a:t>International Business Times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SuperForm received $ 3 million in financing, and launched Supervaults high -income chain products </a:t>
                      </a:r>
                      <a:r>
                        <a:rPr lang="en-US" sz="1100" u="sng">
                          <a:solidFill>
                            <a:schemeClr val="hlink"/>
                          </a:solidFill>
                          <a:latin typeface="Calibri"/>
                          <a:ea typeface="Calibri"/>
                          <a:cs typeface="Calibri"/>
                          <a:sym typeface="Calibri"/>
                          <a:hlinkClick r:id="rId8"/>
                        </a:rPr>
                        <a:t>PANews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The Asia Group Receives Strategic Investment for Geographic and Service Expansion </a:t>
                      </a:r>
                      <a:r>
                        <a:rPr lang="en-US" sz="1100" u="sng">
                          <a:solidFill>
                            <a:schemeClr val="hlink"/>
                          </a:solidFill>
                          <a:latin typeface="Calibri"/>
                          <a:ea typeface="Calibri"/>
                          <a:cs typeface="Calibri"/>
                          <a:sym typeface="Calibri"/>
                          <a:hlinkClick r:id="rId9"/>
                        </a:rPr>
                        <a:t>Business Wire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Crypto.com Acquires Abu Dhabi Securities Firm to Expand Global Financial Services </a:t>
                      </a:r>
                      <a:r>
                        <a:rPr lang="en-US" sz="1100" u="sng">
                          <a:solidFill>
                            <a:schemeClr val="hlink"/>
                          </a:solidFill>
                          <a:latin typeface="Calibri"/>
                          <a:ea typeface="Calibri"/>
                          <a:cs typeface="Calibri"/>
                          <a:sym typeface="Calibri"/>
                          <a:hlinkClick r:id="rId10"/>
                        </a:rPr>
                        <a:t>bitcoinethereumnews.com</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Cryptio has filed a notice of an exempt offering of securities to raise $12,999,975.00 in New.. </a:t>
                      </a:r>
                      <a:r>
                        <a:rPr lang="en-US" sz="1100" u="sng">
                          <a:solidFill>
                            <a:schemeClr val="hlink"/>
                          </a:solidFill>
                          <a:latin typeface="Calibri"/>
                          <a:ea typeface="Calibri"/>
                          <a:cs typeface="Calibri"/>
                          <a:sym typeface="Calibri"/>
                          <a:hlinkClick r:id="rId11"/>
                        </a:rPr>
                        <a:t>intelligence360</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Crypto.com acquires Orion Principals Limited </a:t>
                      </a:r>
                      <a:r>
                        <a:rPr lang="en-US" sz="1100" u="sng">
                          <a:solidFill>
                            <a:schemeClr val="hlink"/>
                          </a:solidFill>
                          <a:latin typeface="Calibri"/>
                          <a:ea typeface="Calibri"/>
                          <a:cs typeface="Calibri"/>
                          <a:sym typeface="Calibri"/>
                          <a:hlinkClick r:id="rId12"/>
                        </a:rPr>
                        <a:t>The Paypers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11" name="Google Shape;911;p84" title="Table 2"/>
          <p:cNvGraphicFramePr/>
          <p:nvPr/>
        </p:nvGraphicFramePr>
        <p:xfrm>
          <a:off x="6476450" y="1189475"/>
          <a:ext cx="3000000" cy="3000000"/>
        </p:xfrm>
        <a:graphic>
          <a:graphicData uri="http://schemas.openxmlformats.org/drawingml/2006/table">
            <a:tbl>
              <a:tblPr>
                <a:noFill/>
                <a:tableStyleId>{816DEE2E-2F8C-4738-B339-D8948E20591F}</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Company Updates</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Mexc Grows Global Reach With 17 New Languages, Strengthening Its Presence in Emerging Markets </a:t>
                      </a:r>
                      <a:r>
                        <a:rPr lang="en-US" sz="1100" u="sng">
                          <a:solidFill>
                            <a:schemeClr val="hlink"/>
                          </a:solidFill>
                          <a:latin typeface="Calibri"/>
                          <a:ea typeface="Calibri"/>
                          <a:cs typeface="Calibri"/>
                          <a:sym typeface="Calibri"/>
                          <a:hlinkClick r:id="rId13"/>
                        </a:rPr>
                        <a:t>BeInCrypto</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Crypto.com Launches Us Trust Company </a:t>
                      </a:r>
                      <a:r>
                        <a:rPr lang="en-US" sz="1100" u="sng">
                          <a:solidFill>
                            <a:schemeClr val="hlink"/>
                          </a:solidFill>
                          <a:latin typeface="Calibri"/>
                          <a:ea typeface="Calibri"/>
                          <a:cs typeface="Calibri"/>
                          <a:sym typeface="Calibri"/>
                          <a:hlinkClick r:id="rId14"/>
                        </a:rPr>
                        <a:t>assetservicingtimes.com</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aelf Introduces aevatar Intelligence: No-Code, No Limits for AI Agents </a:t>
                      </a:r>
                      <a:r>
                        <a:rPr lang="en-US" sz="1100" u="sng">
                          <a:solidFill>
                            <a:schemeClr val="hlink"/>
                          </a:solidFill>
                          <a:latin typeface="Calibri"/>
                          <a:ea typeface="Calibri"/>
                          <a:cs typeface="Calibri"/>
                          <a:sym typeface="Calibri"/>
                          <a:hlinkClick r:id="rId15"/>
                        </a:rPr>
                        <a:t>CryptoSlate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Allo Secures $100 Million Bitcoin-Backed Credit Line Amid Growing Tokenization Opport.. </a:t>
                      </a:r>
                      <a:r>
                        <a:rPr lang="en-US" sz="1100" u="sng">
                          <a:solidFill>
                            <a:schemeClr val="hlink"/>
                          </a:solidFill>
                          <a:latin typeface="Calibri"/>
                          <a:ea typeface="Calibri"/>
                          <a:cs typeface="Calibri"/>
                          <a:sym typeface="Calibri"/>
                          <a:hlinkClick r:id="rId16"/>
                        </a:rPr>
                        <a:t>bitcoinethereumnews.com</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VeChain Simplifies Web3 with Social Login Wallet Management </a:t>
                      </a:r>
                      <a:r>
                        <a:rPr lang="en-US" sz="1100" u="sng">
                          <a:solidFill>
                            <a:schemeClr val="hlink"/>
                          </a:solidFill>
                          <a:latin typeface="Calibri"/>
                          <a:ea typeface="Calibri"/>
                          <a:cs typeface="Calibri"/>
                          <a:sym typeface="Calibri"/>
                          <a:hlinkClick r:id="rId17"/>
                        </a:rPr>
                        <a:t>Shareandstocks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SPACE ID launches 1st TON-based domain name on DuckChain </a:t>
                      </a:r>
                      <a:r>
                        <a:rPr lang="en-US" sz="1100" u="sng">
                          <a:solidFill>
                            <a:schemeClr val="hlink"/>
                          </a:solidFill>
                          <a:latin typeface="Calibri"/>
                          <a:ea typeface="Calibri"/>
                          <a:cs typeface="Calibri"/>
                          <a:sym typeface="Calibri"/>
                          <a:hlinkClick r:id="rId18"/>
                        </a:rPr>
                        <a:t>Shareandstocks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Bybit Suspends Crypto Operations In France Amid Rising Regulatory Tensions </a:t>
                      </a:r>
                      <a:r>
                        <a:rPr lang="en-US" sz="1100" u="sng">
                          <a:solidFill>
                            <a:schemeClr val="hlink"/>
                          </a:solidFill>
                          <a:latin typeface="Calibri"/>
                          <a:ea typeface="Calibri"/>
                          <a:cs typeface="Calibri"/>
                          <a:sym typeface="Calibri"/>
                          <a:hlinkClick r:id="rId19"/>
                        </a:rPr>
                        <a:t>Benzinga</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Bybit to stop crypto services for French users by January 2025 </a:t>
                      </a:r>
                      <a:r>
                        <a:rPr lang="en-US" sz="1100" u="sng">
                          <a:solidFill>
                            <a:schemeClr val="hlink"/>
                          </a:solidFill>
                          <a:latin typeface="Calibri"/>
                          <a:ea typeface="Calibri"/>
                          <a:cs typeface="Calibri"/>
                          <a:sym typeface="Calibri"/>
                          <a:hlinkClick r:id="rId20"/>
                        </a:rPr>
                        <a:t>The Paypers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Bybit Upgrades its Trading Bot to Support Smarter Automatic Trading Strategies </a:t>
                      </a:r>
                      <a:r>
                        <a:rPr lang="en-US" sz="1100" u="sng">
                          <a:solidFill>
                            <a:schemeClr val="hlink"/>
                          </a:solidFill>
                          <a:latin typeface="Calibri"/>
                          <a:ea typeface="Calibri"/>
                          <a:cs typeface="Calibri"/>
                          <a:sym typeface="Calibri"/>
                          <a:hlinkClick r:id="rId21"/>
                        </a:rPr>
                        <a:t>PR 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AIA Chain Leads Turkish Blockchain Innovation at Taipei Blockchain Week </a:t>
                      </a:r>
                      <a:r>
                        <a:rPr lang="en-US" sz="1100" u="sng">
                          <a:solidFill>
                            <a:schemeClr val="hlink"/>
                          </a:solidFill>
                          <a:latin typeface="Calibri"/>
                          <a:ea typeface="Calibri"/>
                          <a:cs typeface="Calibri"/>
                          <a:sym typeface="Calibri"/>
                          <a:hlinkClick r:id="rId22"/>
                        </a:rPr>
                        <a:t>Benzinga</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85"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Recent Key News (2/3)</a:t>
            </a:r>
            <a:endParaRPr>
              <a:solidFill>
                <a:srgbClr val="08528C"/>
              </a:solidFill>
            </a:endParaRPr>
          </a:p>
        </p:txBody>
      </p:sp>
      <p:sp>
        <p:nvSpPr>
          <p:cNvPr id="918" name="Google Shape;918;p85"/>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919" name="Google Shape;919;p85" title="Table 1"/>
          <p:cNvGraphicFramePr/>
          <p:nvPr/>
        </p:nvGraphicFramePr>
        <p:xfrm>
          <a:off x="621900" y="1189475"/>
          <a:ext cx="3000000" cy="3000000"/>
        </p:xfrm>
        <a:graphic>
          <a:graphicData uri="http://schemas.openxmlformats.org/drawingml/2006/table">
            <a:tbl>
              <a:tblPr>
                <a:noFill/>
                <a:tableStyleId>{816DEE2E-2F8C-4738-B339-D8948E20591F}</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Legal</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SEC Charges Jump Crypto Subsidiary for Role in Terra’s Stablecoin Collapse </a:t>
                      </a:r>
                      <a:r>
                        <a:rPr lang="en-US" sz="1100" u="sng">
                          <a:solidFill>
                            <a:schemeClr val="hlink"/>
                          </a:solidFill>
                          <a:latin typeface="Calibri"/>
                          <a:ea typeface="Calibri"/>
                          <a:cs typeface="Calibri"/>
                          <a:sym typeface="Calibri"/>
                          <a:hlinkClick r:id="rId3"/>
                        </a:rPr>
                        <a:t>Shareandstocks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CySEC Flags Multiple Unregistered Websites, With Bybit and VTMarkets Named </a:t>
                      </a:r>
                      <a:r>
                        <a:rPr lang="en-US" sz="1100" u="sng">
                          <a:solidFill>
                            <a:schemeClr val="hlink"/>
                          </a:solidFill>
                          <a:latin typeface="Calibri"/>
                          <a:ea typeface="Calibri"/>
                          <a:cs typeface="Calibri"/>
                          <a:sym typeface="Calibri"/>
                          <a:hlinkClick r:id="rId4"/>
                        </a:rPr>
                        <a:t>Finance Magnates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Bankrupt FTX targets Crypto.com in $11 million lawsuit amid recovery effort </a:t>
                      </a:r>
                      <a:r>
                        <a:rPr lang="en-US" sz="1100" u="sng">
                          <a:solidFill>
                            <a:schemeClr val="hlink"/>
                          </a:solidFill>
                          <a:latin typeface="Calibri"/>
                          <a:ea typeface="Calibri"/>
                          <a:cs typeface="Calibri"/>
                          <a:sym typeface="Calibri"/>
                          <a:hlinkClick r:id="rId5"/>
                        </a:rPr>
                        <a:t>CryptoSlate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FTX's $228M Settlement With Bybit Brings Conclusion of Epic Liquidation Closer </a:t>
                      </a:r>
                      <a:r>
                        <a:rPr lang="en-US" sz="1100" u="sng">
                          <a:solidFill>
                            <a:schemeClr val="hlink"/>
                          </a:solidFill>
                          <a:latin typeface="Calibri"/>
                          <a:ea typeface="Calibri"/>
                          <a:cs typeface="Calibri"/>
                          <a:sym typeface="Calibri"/>
                          <a:hlinkClick r:id="rId6"/>
                        </a:rPr>
                        <a:t>CoinDesk</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Crypto.com sues US SEC after receiving legal threat from regulator </a:t>
                      </a:r>
                      <a:r>
                        <a:rPr lang="en-US" sz="1100" u="sng">
                          <a:solidFill>
                            <a:schemeClr val="hlink"/>
                          </a:solidFill>
                          <a:latin typeface="Calibri"/>
                          <a:ea typeface="Calibri"/>
                          <a:cs typeface="Calibri"/>
                          <a:sym typeface="Calibri"/>
                          <a:hlinkClick r:id="rId7"/>
                        </a:rPr>
                        <a:t>The Business Times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Crypto.com Files Suit Against SEC Over Expanded Jurisdiction Claims </a:t>
                      </a:r>
                      <a:r>
                        <a:rPr lang="en-US" sz="1100" u="sng">
                          <a:solidFill>
                            <a:schemeClr val="hlink"/>
                          </a:solidFill>
                          <a:latin typeface="Calibri"/>
                          <a:ea typeface="Calibri"/>
                          <a:cs typeface="Calibri"/>
                          <a:sym typeface="Calibri"/>
                          <a:hlinkClick r:id="rId8"/>
                        </a:rPr>
                        <a:t>Bitcoin</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SEC Sues Do Kwon and Terraform Labs for Fraud </a:t>
                      </a:r>
                      <a:r>
                        <a:rPr lang="en-US" sz="1100" u="sng">
                          <a:solidFill>
                            <a:schemeClr val="hlink"/>
                          </a:solidFill>
                          <a:latin typeface="Calibri"/>
                          <a:ea typeface="Calibri"/>
                          <a:cs typeface="Calibri"/>
                          <a:sym typeface="Calibri"/>
                          <a:hlinkClick r:id="rId9"/>
                        </a:rPr>
                        <a:t>CoinTime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Federal Judge Rejects SEC’s Motion in Tron Foundation Lawsuit </a:t>
                      </a:r>
                      <a:r>
                        <a:rPr lang="en-US" sz="1100" u="sng">
                          <a:solidFill>
                            <a:schemeClr val="hlink"/>
                          </a:solidFill>
                          <a:latin typeface="Calibri"/>
                          <a:ea typeface="Calibri"/>
                          <a:cs typeface="Calibri"/>
                          <a:sym typeface="Calibri"/>
                          <a:hlinkClick r:id="rId10"/>
                        </a:rPr>
                        <a:t>Coinspeaker</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Terra sued for $1.3 billion by Three Arrows Capital </a:t>
                      </a:r>
                      <a:r>
                        <a:rPr lang="en-US" sz="1100" u="sng">
                          <a:solidFill>
                            <a:schemeClr val="hlink"/>
                          </a:solidFill>
                          <a:latin typeface="Calibri"/>
                          <a:ea typeface="Calibri"/>
                          <a:cs typeface="Calibri"/>
                          <a:sym typeface="Calibri"/>
                          <a:hlinkClick r:id="rId11"/>
                        </a:rPr>
                        <a:t>gospodarka.sos.pl</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Three Arrows Seek $1.3B from Terraform Labs </a:t>
                      </a:r>
                      <a:r>
                        <a:rPr lang="en-US" sz="1100" u="sng">
                          <a:solidFill>
                            <a:schemeClr val="hlink"/>
                          </a:solidFill>
                          <a:latin typeface="Calibri"/>
                          <a:ea typeface="Calibri"/>
                          <a:cs typeface="Calibri"/>
                          <a:sym typeface="Calibri"/>
                          <a:hlinkClick r:id="rId12"/>
                        </a:rPr>
                        <a:t>CryptoMode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20" name="Google Shape;920;p85" title="Table 2"/>
          <p:cNvGraphicFramePr/>
          <p:nvPr/>
        </p:nvGraphicFramePr>
        <p:xfrm>
          <a:off x="6476450" y="1189475"/>
          <a:ext cx="3000000" cy="3000000"/>
        </p:xfrm>
        <a:graphic>
          <a:graphicData uri="http://schemas.openxmlformats.org/drawingml/2006/table">
            <a:tbl>
              <a:tblPr>
                <a:noFill/>
                <a:tableStyleId>{816DEE2E-2F8C-4738-B339-D8948E20591F}</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Partnerships</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Foxconn to enhance its AI data centers </a:t>
                      </a:r>
                      <a:r>
                        <a:rPr lang="en-US" sz="1100" u="sng">
                          <a:solidFill>
                            <a:schemeClr val="hlink"/>
                          </a:solidFill>
                          <a:latin typeface="Calibri"/>
                          <a:ea typeface="Calibri"/>
                          <a:cs typeface="Calibri"/>
                          <a:sym typeface="Calibri"/>
                          <a:hlinkClick r:id="rId13"/>
                        </a:rPr>
                        <a:t>Breaking The News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Crypto.com Renews Partnership with Formula 1 Until 2030: BTC Trades Below $100K </a:t>
                      </a:r>
                      <a:r>
                        <a:rPr lang="en-US" sz="1100" u="sng">
                          <a:solidFill>
                            <a:schemeClr val="hlink"/>
                          </a:solidFill>
                          <a:latin typeface="Calibri"/>
                          <a:ea typeface="Calibri"/>
                          <a:cs typeface="Calibri"/>
                          <a:sym typeface="Calibri"/>
                          <a:hlinkClick r:id="rId14"/>
                        </a:rPr>
                        <a:t>Finance Magnates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Sygnum Singapore teams up with Moomoo </a:t>
                      </a:r>
                      <a:r>
                        <a:rPr lang="en-US" sz="1100" u="sng">
                          <a:solidFill>
                            <a:schemeClr val="hlink"/>
                          </a:solidFill>
                          <a:latin typeface="Calibri"/>
                          <a:ea typeface="Calibri"/>
                          <a:cs typeface="Calibri"/>
                          <a:sym typeface="Calibri"/>
                          <a:hlinkClick r:id="rId15"/>
                        </a:rPr>
                        <a:t>The Paypers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Bitget Announces Strategic Collaboration with the TRON Blockchain including the Acquisition of $1.. </a:t>
                      </a:r>
                      <a:r>
                        <a:rPr lang="en-US" sz="1100" u="sng">
                          <a:solidFill>
                            <a:schemeClr val="hlink"/>
                          </a:solidFill>
                          <a:latin typeface="Calibri"/>
                          <a:ea typeface="Calibri"/>
                          <a:cs typeface="Calibri"/>
                          <a:sym typeface="Calibri"/>
                          <a:hlinkClick r:id="rId16"/>
                        </a:rPr>
                        <a:t>CryptoSlate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Animoca JP also invests in OASYS, and also participates in ballidata </a:t>
                      </a:r>
                      <a:r>
                        <a:rPr lang="en-US" sz="1100" u="sng">
                          <a:solidFill>
                            <a:schemeClr val="hlink"/>
                          </a:solidFill>
                          <a:latin typeface="Calibri"/>
                          <a:ea typeface="Calibri"/>
                          <a:cs typeface="Calibri"/>
                          <a:sym typeface="Calibri"/>
                          <a:hlinkClick r:id="rId17"/>
                        </a:rPr>
                        <a:t>neweconomy.jp</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First-of-its-kind Partnership Between Sygnum Singapore and Moomoo Singapore to Offer Crypto F.. </a:t>
                      </a:r>
                      <a:r>
                        <a:rPr lang="en-US" sz="1100" u="sng">
                          <a:solidFill>
                            <a:schemeClr val="hlink"/>
                          </a:solidFill>
                          <a:latin typeface="Calibri"/>
                          <a:ea typeface="Calibri"/>
                          <a:cs typeface="Calibri"/>
                          <a:sym typeface="Calibri"/>
                          <a:hlinkClick r:id="rId18"/>
                        </a:rPr>
                        <a:t>Fintech Finance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Triple-A and Rezo Money partner to enable crypto-based mobile recharges globally </a:t>
                      </a:r>
                      <a:r>
                        <a:rPr lang="en-US" sz="1100" u="sng">
                          <a:solidFill>
                            <a:schemeClr val="hlink"/>
                          </a:solidFill>
                          <a:latin typeface="Calibri"/>
                          <a:ea typeface="Calibri"/>
                          <a:cs typeface="Calibri"/>
                          <a:sym typeface="Calibri"/>
                          <a:hlinkClick r:id="rId19"/>
                        </a:rPr>
                        <a:t>The Paypers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Blockchain gaming platform Oasys reaches partnership with Animoca Brands Japan and receives investment </a:t>
                      </a:r>
                      <a:r>
                        <a:rPr lang="en-US" sz="1100" u="sng">
                          <a:solidFill>
                            <a:schemeClr val="hlink"/>
                          </a:solidFill>
                          <a:latin typeface="Calibri"/>
                          <a:ea typeface="Calibri"/>
                          <a:cs typeface="Calibri"/>
                          <a:sym typeface="Calibri"/>
                          <a:hlinkClick r:id="rId20"/>
                        </a:rPr>
                        <a:t>CoinTime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Plume Partners with DigiFT to Expand Regulated Digital Asset Offerings </a:t>
                      </a:r>
                      <a:r>
                        <a:rPr lang="en-US" sz="1100" u="sng">
                          <a:solidFill>
                            <a:schemeClr val="hlink"/>
                          </a:solidFill>
                          <a:latin typeface="Calibri"/>
                          <a:ea typeface="Calibri"/>
                          <a:cs typeface="Calibri"/>
                          <a:sym typeface="Calibri"/>
                          <a:hlinkClick r:id="rId21"/>
                        </a:rPr>
                        <a:t>PR 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Triple-A and Rezo Money Partner to Enable Crypto-Based Mobile Recharges Globally </a:t>
                      </a:r>
                      <a:r>
                        <a:rPr lang="en-US" sz="1100" u="sng">
                          <a:solidFill>
                            <a:schemeClr val="hlink"/>
                          </a:solidFill>
                          <a:latin typeface="Calibri"/>
                          <a:ea typeface="Calibri"/>
                          <a:cs typeface="Calibri"/>
                          <a:sym typeface="Calibri"/>
                          <a:hlinkClick r:id="rId22"/>
                        </a:rPr>
                        <a:t>Fintech Finance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86"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Recent Key News (3/3)</a:t>
            </a:r>
            <a:endParaRPr>
              <a:solidFill>
                <a:srgbClr val="08528C"/>
              </a:solidFill>
            </a:endParaRPr>
          </a:p>
        </p:txBody>
      </p:sp>
      <p:sp>
        <p:nvSpPr>
          <p:cNvPr id="927" name="Google Shape;927;p86"/>
          <p:cNvSpPr txBox="1"/>
          <p:nvPr>
            <p:ph idx="12" type="sldNum"/>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928" name="Google Shape;928;p86" title="Table 1"/>
          <p:cNvGraphicFramePr/>
          <p:nvPr/>
        </p:nvGraphicFramePr>
        <p:xfrm>
          <a:off x="621900" y="1189475"/>
          <a:ext cx="3000000" cy="3000000"/>
        </p:xfrm>
        <a:graphic>
          <a:graphicData uri="http://schemas.openxmlformats.org/drawingml/2006/table">
            <a:tbl>
              <a:tblPr>
                <a:noFill/>
                <a:tableStyleId>{816DEE2E-2F8C-4738-B339-D8948E20591F}</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People Movement</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PGIM Investments Names New Head for Southeast Asia </a:t>
                      </a:r>
                      <a:r>
                        <a:rPr lang="en-US" sz="1100" u="sng">
                          <a:solidFill>
                            <a:schemeClr val="hlink"/>
                          </a:solidFill>
                          <a:latin typeface="Calibri"/>
                          <a:ea typeface="Calibri"/>
                          <a:cs typeface="Calibri"/>
                          <a:sym typeface="Calibri"/>
                          <a:hlinkClick r:id="rId3"/>
                        </a:rPr>
                        <a:t>Hubbis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Justin Sun Joins Trump-Backed Crypto Project as Advisor After $30 Million Investment </a:t>
                      </a:r>
                      <a:r>
                        <a:rPr lang="en-US" sz="1100" u="sng">
                          <a:solidFill>
                            <a:schemeClr val="hlink"/>
                          </a:solidFill>
                          <a:latin typeface="Calibri"/>
                          <a:ea typeface="Calibri"/>
                          <a:cs typeface="Calibri"/>
                          <a:sym typeface="Calibri"/>
                          <a:hlinkClick r:id="rId4"/>
                        </a:rPr>
                        <a:t>Bitcoin</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Vietnamese startup Sky Mavis slashes 21 per cent of workforce </a:t>
                      </a:r>
                      <a:r>
                        <a:rPr lang="en-US" sz="1100" u="sng">
                          <a:solidFill>
                            <a:schemeClr val="hlink"/>
                          </a:solidFill>
                          <a:latin typeface="Calibri"/>
                          <a:ea typeface="Calibri"/>
                          <a:cs typeface="Calibri"/>
                          <a:sym typeface="Calibri"/>
                          <a:hlinkClick r:id="rId5"/>
                        </a:rPr>
                        <a:t>Vietnam Investment Review</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Sky Mavis to cut staff by 21%; plans new Axie Infinity game </a:t>
                      </a:r>
                      <a:r>
                        <a:rPr lang="en-US" sz="1100" u="sng">
                          <a:solidFill>
                            <a:schemeClr val="hlink"/>
                          </a:solidFill>
                          <a:latin typeface="Calibri"/>
                          <a:ea typeface="Calibri"/>
                          <a:cs typeface="Calibri"/>
                          <a:sym typeface="Calibri"/>
                          <a:hlinkClick r:id="rId6"/>
                        </a:rPr>
                        <a:t>CryptoTvplus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Bybit Expands Shunyet Jan's Role to Drive Institutional Growth </a:t>
                      </a:r>
                      <a:r>
                        <a:rPr lang="en-US" sz="1100" u="sng">
                          <a:solidFill>
                            <a:schemeClr val="hlink"/>
                          </a:solidFill>
                          <a:latin typeface="Calibri"/>
                          <a:ea typeface="Calibri"/>
                          <a:cs typeface="Calibri"/>
                          <a:sym typeface="Calibri"/>
                          <a:hlinkClick r:id="rId7"/>
                        </a:rPr>
                        <a:t>Benzinga</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TradFi Veteran Shunyet Jan Joins Bybit as New Head of Derivatives Business </a:t>
                      </a:r>
                      <a:r>
                        <a:rPr lang="en-US" sz="1100" u="sng">
                          <a:solidFill>
                            <a:schemeClr val="hlink"/>
                          </a:solidFill>
                          <a:latin typeface="Calibri"/>
                          <a:ea typeface="Calibri"/>
                          <a:cs typeface="Calibri"/>
                          <a:sym typeface="Calibri"/>
                          <a:hlinkClick r:id="rId8"/>
                        </a:rPr>
                        <a:t>GlobeNewswire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Singapore Gulf Bank strengthens C-Suite ahead of launch </a:t>
                      </a:r>
                      <a:r>
                        <a:rPr lang="en-US" sz="1100" u="sng">
                          <a:solidFill>
                            <a:schemeClr val="hlink"/>
                          </a:solidFill>
                          <a:latin typeface="Calibri"/>
                          <a:ea typeface="Calibri"/>
                          <a:cs typeface="Calibri"/>
                          <a:sym typeface="Calibri"/>
                          <a:hlinkClick r:id="rId9"/>
                        </a:rPr>
                        <a:t>Fintechinshorts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Bybit Bolsters Compliance Prowess with Appointment of New Chief Legal &amp; Compliance Officer </a:t>
                      </a:r>
                      <a:r>
                        <a:rPr lang="en-US" sz="1100" u="sng">
                          <a:solidFill>
                            <a:schemeClr val="hlink"/>
                          </a:solidFill>
                          <a:latin typeface="Calibri"/>
                          <a:ea typeface="Calibri"/>
                          <a:cs typeface="Calibri"/>
                          <a:sym typeface="Calibri"/>
                          <a:hlinkClick r:id="rId10"/>
                        </a:rPr>
                        <a:t>Finance Magnates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Bybit Bolsters Compliance with Appointment of New Chief Legal &amp; Compliance Officer </a:t>
                      </a:r>
                      <a:r>
                        <a:rPr lang="en-US" sz="1100" u="sng">
                          <a:solidFill>
                            <a:schemeClr val="hlink"/>
                          </a:solidFill>
                          <a:latin typeface="Calibri"/>
                          <a:ea typeface="Calibri"/>
                          <a:cs typeface="Calibri"/>
                          <a:sym typeface="Calibri"/>
                          <a:hlinkClick r:id="rId11"/>
                        </a:rPr>
                        <a:t>GlobeNewswire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Climate Impact X appoints new CEO and chairman </a:t>
                      </a:r>
                      <a:r>
                        <a:rPr lang="en-US" sz="1100" u="sng">
                          <a:solidFill>
                            <a:schemeClr val="hlink"/>
                          </a:solidFill>
                          <a:latin typeface="Calibri"/>
                          <a:ea typeface="Calibri"/>
                          <a:cs typeface="Calibri"/>
                          <a:sym typeface="Calibri"/>
                          <a:hlinkClick r:id="rId12"/>
                        </a:rPr>
                        <a:t>Finextra</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929" name="Google Shape;929;p86" title="Table 2"/>
          <p:cNvGraphicFramePr/>
          <p:nvPr/>
        </p:nvGraphicFramePr>
        <p:xfrm>
          <a:off x="6476450" y="1189475"/>
          <a:ext cx="3000000" cy="3000000"/>
        </p:xfrm>
        <a:graphic>
          <a:graphicData uri="http://schemas.openxmlformats.org/drawingml/2006/table">
            <a:tbl>
              <a:tblPr>
                <a:noFill/>
                <a:tableStyleId>{816DEE2E-2F8C-4738-B339-D8948E20591F}</a:tableStyleId>
              </a:tblPr>
              <a:tblGrid>
                <a:gridCol w="5231225"/>
              </a:tblGrid>
              <a:tr h="15950">
                <a:tc>
                  <a:txBody>
                    <a:bodyPr/>
                    <a:lstStyle/>
                    <a:p>
                      <a:pPr indent="0" lvl="0" marL="0" rtl="0" algn="l">
                        <a:spcBef>
                          <a:spcPts val="0"/>
                        </a:spcBef>
                        <a:spcAft>
                          <a:spcPts val="0"/>
                        </a:spcAft>
                        <a:buNone/>
                      </a:pPr>
                      <a:r>
                        <a:rPr b="1" lang="en-US" sz="1700">
                          <a:solidFill>
                            <a:srgbClr val="08528C"/>
                          </a:solidFill>
                          <a:latin typeface="Calibri"/>
                          <a:ea typeface="Calibri"/>
                          <a:cs typeface="Calibri"/>
                          <a:sym typeface="Calibri"/>
                        </a:rPr>
                        <a:t>Other</a:t>
                      </a:r>
                      <a:endParaRPr b="1" sz="1700">
                        <a:solidFill>
                          <a:srgbClr val="08528C"/>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BSCS Global Secures #3 Spot in World’s Best Crypto Launchpads and IDO Platforms </a:t>
                      </a:r>
                      <a:r>
                        <a:rPr lang="en-US" sz="1100" u="sng">
                          <a:solidFill>
                            <a:schemeClr val="hlink"/>
                          </a:solidFill>
                          <a:latin typeface="Calibri"/>
                          <a:ea typeface="Calibri"/>
                          <a:cs typeface="Calibri"/>
                          <a:sym typeface="Calibri"/>
                          <a:hlinkClick r:id="rId13"/>
                        </a:rPr>
                        <a:t>Cryptonews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GRVT Secures Bermuda License, Becoming World's First Regulated DEX, A Milestone for DeFi to Go Mainstream </a:t>
                      </a:r>
                      <a:r>
                        <a:rPr lang="en-US" sz="1100" u="sng">
                          <a:solidFill>
                            <a:schemeClr val="hlink"/>
                          </a:solidFill>
                          <a:latin typeface="Calibri"/>
                          <a:ea typeface="Calibri"/>
                          <a:cs typeface="Calibri"/>
                          <a:sym typeface="Calibri"/>
                          <a:hlinkClick r:id="rId14"/>
                        </a:rPr>
                        <a:t>CNW</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Alchemy Pay Expands U.s. Compliance With Four New Money Transmitter Licenses </a:t>
                      </a:r>
                      <a:r>
                        <a:rPr lang="en-US" sz="1100" u="sng">
                          <a:solidFill>
                            <a:schemeClr val="hlink"/>
                          </a:solidFill>
                          <a:latin typeface="Calibri"/>
                          <a:ea typeface="Calibri"/>
                          <a:cs typeface="Calibri"/>
                          <a:sym typeface="Calibri"/>
                          <a:hlinkClick r:id="rId15"/>
                        </a:rPr>
                        <a:t>PR 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MEXC recognized for top Liquidity performance in reports by TokenInsight and Simplicity Group </a:t>
                      </a:r>
                      <a:r>
                        <a:rPr lang="en-US" sz="1100" u="sng">
                          <a:solidFill>
                            <a:schemeClr val="hlink"/>
                          </a:solidFill>
                          <a:latin typeface="Calibri"/>
                          <a:ea typeface="Calibri"/>
                          <a:cs typeface="Calibri"/>
                          <a:sym typeface="Calibri"/>
                          <a:hlinkClick r:id="rId16"/>
                        </a:rPr>
                        <a:t>GlobeNewswire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Bybit Receives Georgian VASP License, Strengthening Global Regulatory Presence </a:t>
                      </a:r>
                      <a:r>
                        <a:rPr lang="en-US" sz="1100" u="sng">
                          <a:solidFill>
                            <a:schemeClr val="hlink"/>
                          </a:solidFill>
                          <a:latin typeface="Calibri"/>
                          <a:ea typeface="Calibri"/>
                          <a:cs typeface="Calibri"/>
                          <a:sym typeface="Calibri"/>
                          <a:hlinkClick r:id="rId17"/>
                        </a:rPr>
                        <a:t>GlobeNewswire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Bybit Named 'Best Blockchain Company of the Year' at Future Enterprise Awards 2024 </a:t>
                      </a:r>
                      <a:r>
                        <a:rPr lang="en-US" sz="1100" u="sng">
                          <a:solidFill>
                            <a:schemeClr val="hlink"/>
                          </a:solidFill>
                          <a:latin typeface="Calibri"/>
                          <a:ea typeface="Calibri"/>
                          <a:cs typeface="Calibri"/>
                          <a:sym typeface="Calibri"/>
                          <a:hlinkClick r:id="rId18"/>
                        </a:rPr>
                        <a:t>CNW</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Bybit Seeks Crypto License in Austria Following Kazakhstan Approval </a:t>
                      </a:r>
                      <a:r>
                        <a:rPr lang="en-US" sz="1100" u="sng">
                          <a:solidFill>
                            <a:schemeClr val="hlink"/>
                          </a:solidFill>
                          <a:latin typeface="Calibri"/>
                          <a:ea typeface="Calibri"/>
                          <a:cs typeface="Calibri"/>
                          <a:sym typeface="Calibri"/>
                          <a:hlinkClick r:id="rId19"/>
                        </a:rPr>
                        <a:t>Finance Magnates</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Tron’s $566 million Q3 revenue surpasses Bitcoin, Ethereum and Solana </a:t>
                      </a:r>
                      <a:r>
                        <a:rPr lang="en-US" sz="1100" u="sng">
                          <a:solidFill>
                            <a:schemeClr val="hlink"/>
                          </a:solidFill>
                          <a:latin typeface="Calibri"/>
                          <a:ea typeface="Calibri"/>
                          <a:cs typeface="Calibri"/>
                          <a:sym typeface="Calibri"/>
                          <a:hlinkClick r:id="rId20"/>
                        </a:rPr>
                        <a:t>CryptoSlate</a:t>
                      </a:r>
                      <a:endParaRPr sz="1100" u="sng" cap="none" strike="noStrike">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Bybit Receives Full License in Kazakhstan </a:t>
                      </a:r>
                      <a:r>
                        <a:rPr lang="en-US" sz="1100" u="sng">
                          <a:solidFill>
                            <a:schemeClr val="hlink"/>
                          </a:solidFill>
                          <a:latin typeface="Calibri"/>
                          <a:ea typeface="Calibri"/>
                          <a:cs typeface="Calibri"/>
                          <a:sym typeface="Calibri"/>
                          <a:hlinkClick r:id="rId21"/>
                        </a:rPr>
                        <a:t>GlobeNewswire</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850">
                <a:tc>
                  <a:txBody>
                    <a:bodyPr/>
                    <a:lstStyle/>
                    <a:p>
                      <a:pPr indent="-190500" lvl="0" marL="342900" marR="0" rtl="0" algn="l">
                        <a:lnSpc>
                          <a:spcPct val="100000"/>
                        </a:lnSpc>
                        <a:spcBef>
                          <a:spcPts val="0"/>
                        </a:spcBef>
                        <a:spcAft>
                          <a:spcPts val="0"/>
                        </a:spcAft>
                        <a:buSzPts val="1200"/>
                        <a:buFont typeface="Cambria"/>
                        <a:buChar char="●"/>
                      </a:pPr>
                      <a:r>
                        <a:rPr lang="en-US" sz="1300">
                          <a:latin typeface="Calibri"/>
                          <a:ea typeface="Calibri"/>
                          <a:cs typeface="Calibri"/>
                          <a:sym typeface="Calibri"/>
                        </a:rPr>
                        <a:t>Sygnum obtains a crypto licence in Lichtenstein </a:t>
                      </a:r>
                      <a:r>
                        <a:rPr lang="en-US" sz="1100" u="sng">
                          <a:solidFill>
                            <a:schemeClr val="hlink"/>
                          </a:solidFill>
                          <a:latin typeface="Calibri"/>
                          <a:ea typeface="Calibri"/>
                          <a:cs typeface="Calibri"/>
                          <a:sym typeface="Calibri"/>
                          <a:hlinkClick r:id="rId22"/>
                        </a:rPr>
                        <a:t>The Paypers</a:t>
                      </a:r>
                      <a:endParaRPr i="0" sz="1100" u="sng" cap="none" strike="noStrike">
                        <a:solidFill>
                          <a:srgbClr val="000000"/>
                        </a:solidFill>
                        <a:latin typeface="Calibri"/>
                        <a:ea typeface="Calibri"/>
                        <a:cs typeface="Calibri"/>
                        <a:sym typeface="Calibri"/>
                      </a:endParaRPr>
                    </a:p>
                  </a:txBody>
                  <a:tcPr marT="72000" marB="3600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graphicFrame>
        <p:nvGraphicFramePr>
          <p:cNvPr id="935" name="Google Shape;935;p87" title="Table 1"/>
          <p:cNvGraphicFramePr/>
          <p:nvPr/>
        </p:nvGraphicFramePr>
        <p:xfrm>
          <a:off x="569163" y="1142873"/>
          <a:ext cx="3000000" cy="3000000"/>
        </p:xfrm>
        <a:graphic>
          <a:graphicData uri="http://schemas.openxmlformats.org/drawingml/2006/table">
            <a:tbl>
              <a:tblPr>
                <a:noFill/>
                <a:tableStyleId>{6ACCD615-E411-4916-BF3E-99142BA9E7CD}</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b="1" lang="en-US" sz="2400">
                          <a:solidFill>
                            <a:srgbClr val="08528C"/>
                          </a:solidFill>
                          <a:latin typeface="Calibri"/>
                          <a:ea typeface="Calibri"/>
                          <a:cs typeface="Calibri"/>
                          <a:sym typeface="Calibri"/>
                        </a:rPr>
                        <a:t>Funded Deadpooled Companies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Funded Deadpooled Companies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936" name="Google Shape;936;p87"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937" name="Google Shape;937;p87" title="shape8"/>
          <p:cNvSpPr/>
          <p:nvPr/>
        </p:nvSpPr>
        <p:spPr>
          <a:xfrm rot="5400000">
            <a:off x="5351225" y="4416873"/>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88"/>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Clr>
                <a:schemeClr val="dk1"/>
              </a:buClr>
              <a:buSzPts val="1100"/>
              <a:buNone/>
            </a:pPr>
            <a:r>
              <a:rPr lang="en-US">
                <a:solidFill>
                  <a:srgbClr val="08528C"/>
                </a:solidFill>
              </a:rPr>
              <a:t>Funded Deadpooled Companies</a:t>
            </a:r>
            <a:endParaRPr>
              <a:solidFill>
                <a:srgbClr val="08528C"/>
              </a:solidFill>
            </a:endParaRPr>
          </a:p>
        </p:txBody>
      </p:sp>
      <p:sp>
        <p:nvSpPr>
          <p:cNvPr id="943" name="Google Shape;943;p88"/>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944" name="Google Shape;944;p88" title="table1"/>
          <p:cNvGraphicFramePr/>
          <p:nvPr/>
        </p:nvGraphicFramePr>
        <p:xfrm>
          <a:off x="595316" y="1195227"/>
          <a:ext cx="3000000" cy="3000000"/>
        </p:xfrm>
        <a:graphic>
          <a:graphicData uri="http://schemas.openxmlformats.org/drawingml/2006/table">
            <a:tbl>
              <a:tblPr>
                <a:noFill/>
                <a:tableStyleId>{A6F51BB1-AA66-42AD-B995-B53057032932}</a:tableStyleId>
              </a:tblPr>
              <a:tblGrid>
                <a:gridCol w="2108825"/>
                <a:gridCol w="990650"/>
              </a:tblGrid>
              <a:tr h="356625">
                <a:tc>
                  <a:txBody>
                    <a:bodyPr/>
                    <a:lstStyle/>
                    <a:p>
                      <a:pPr indent="0" lvl="0" marL="0" marR="0" rtl="0" algn="l">
                        <a:lnSpc>
                          <a:spcPct val="100000"/>
                        </a:lnSpc>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45700" marL="1800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b="1" lang="en-US">
                          <a:solidFill>
                            <a:srgbClr val="08528C"/>
                          </a:solidFill>
                          <a:latin typeface="Calibri"/>
                          <a:ea typeface="Calibri"/>
                          <a:cs typeface="Calibri"/>
                          <a:sym typeface="Calibri"/>
                        </a:rPr>
                        <a:t>$ Funding</a:t>
                      </a:r>
                      <a:endParaRPr b="1">
                        <a:solidFill>
                          <a:srgbClr val="08528C"/>
                        </a:solidFill>
                        <a:latin typeface="Calibri"/>
                        <a:ea typeface="Calibri"/>
                        <a:cs typeface="Calibri"/>
                        <a:sym typeface="Calibri"/>
                      </a:endParaRPr>
                    </a:p>
                  </a:txBody>
                  <a:tcPr marT="0" marB="0" marR="36000" marL="0" anchor="ctr">
                    <a:lnL cap="flat" cmpd="sng" w="12700">
                      <a:solidFill>
                        <a:srgbClr val="D8D8D8">
                          <a:alpha val="0"/>
                        </a:srgbClr>
                      </a:solidFill>
                      <a:prstDash val="solid"/>
                      <a:round/>
                      <a:headEnd len="sm" w="sm" type="none"/>
                      <a:tailEnd len="sm" w="sm" type="none"/>
                    </a:lnL>
                    <a:lnR cap="flat" cmpd="sng" w="12700">
                      <a:solidFill>
                        <a:srgbClr val="D8D8D8">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428625">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ChainVerse</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(2021, Singapore)</a:t>
                      </a:r>
                      <a:endParaRPr sz="1000">
                        <a:solidFill>
                          <a:srgbClr val="999999"/>
                        </a:solidFill>
                        <a:latin typeface="Calibri"/>
                        <a:ea typeface="Calibri"/>
                        <a:cs typeface="Calibri"/>
                        <a:sym typeface="Calibri"/>
                      </a:endParaRPr>
                    </a:p>
                  </a:txBody>
                  <a:tcPr marT="0" marB="0" marR="0" marL="39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c>
                  <a:txBody>
                    <a:bodyPr/>
                    <a:lstStyle/>
                    <a:p>
                      <a:pPr indent="0" lvl="0" marL="0" marR="0" rtl="0" algn="r">
                        <a:lnSpc>
                          <a:spcPct val="100000"/>
                        </a:lnSpc>
                        <a:spcBef>
                          <a:spcPts val="0"/>
                        </a:spcBef>
                        <a:spcAft>
                          <a:spcPts val="0"/>
                        </a:spcAft>
                        <a:buNone/>
                      </a:pPr>
                      <a:r>
                        <a:rPr lang="en-US" sz="1200">
                          <a:latin typeface="Calibri"/>
                          <a:ea typeface="Calibri"/>
                          <a:cs typeface="Calibri"/>
                          <a:sym typeface="Calibri"/>
                        </a:rPr>
                        <a:t>-</a:t>
                      </a:r>
                      <a:endParaRPr sz="1200">
                        <a:latin typeface="Calibri"/>
                        <a:ea typeface="Calibri"/>
                        <a:cs typeface="Calibri"/>
                        <a:sym typeface="Calibri"/>
                      </a:endParaRPr>
                    </a:p>
                  </a:txBody>
                  <a:tcPr marT="0" marB="0" marR="36000" marL="54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945" name="Google Shape;945;p88" title="image1"/>
          <p:cNvPicPr preferRelativeResize="0"/>
          <p:nvPr/>
        </p:nvPicPr>
        <p:blipFill>
          <a:blip r:embed="rId3">
            <a:alphaModFix/>
          </a:blip>
          <a:stretch>
            <a:fillRect/>
          </a:stretch>
        </p:blipFill>
        <p:spPr>
          <a:xfrm>
            <a:off x="639469" y="1642388"/>
            <a:ext cx="270000" cy="2700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graphicFrame>
        <p:nvGraphicFramePr>
          <p:cNvPr id="951" name="Google Shape;951;p89" title="Table 1"/>
          <p:cNvGraphicFramePr/>
          <p:nvPr/>
        </p:nvGraphicFramePr>
        <p:xfrm>
          <a:off x="569163" y="1142873"/>
          <a:ext cx="3000000" cy="3000000"/>
        </p:xfrm>
        <a:graphic>
          <a:graphicData uri="http://schemas.openxmlformats.org/drawingml/2006/table">
            <a:tbl>
              <a:tblPr>
                <a:noFill/>
                <a:tableStyleId>{6ACCD615-E411-4916-BF3E-99142BA9E7CD}</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Investments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Explore more on Tracxn</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b="1" lang="en-US" sz="2400">
                          <a:solidFill>
                            <a:srgbClr val="08528C"/>
                          </a:solidFill>
                          <a:latin typeface="Calibri"/>
                          <a:ea typeface="Calibri"/>
                          <a:cs typeface="Calibri"/>
                          <a:sym typeface="Calibri"/>
                        </a:rPr>
                        <a:t>Appendix</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Explore other Reports on Tracxn</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952" name="Google Shape;952;p89"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953" name="Google Shape;953;p89" title="shape9"/>
          <p:cNvSpPr/>
          <p:nvPr/>
        </p:nvSpPr>
        <p:spPr>
          <a:xfrm rot="5400000">
            <a:off x="5351225" y="4896248"/>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graphicFrame>
        <p:nvGraphicFramePr>
          <p:cNvPr id="959" name="Google Shape;959;p90" title="investment"/>
          <p:cNvGraphicFramePr/>
          <p:nvPr/>
        </p:nvGraphicFramePr>
        <p:xfrm>
          <a:off x="4921003" y="1707299"/>
          <a:ext cx="3000000" cy="3000000"/>
        </p:xfrm>
        <a:graphic>
          <a:graphicData uri="http://schemas.openxmlformats.org/drawingml/2006/table">
            <a:tbl>
              <a:tblPr>
                <a:noFill/>
                <a:tableStyleId>{ED515FC8-F8E8-4C7F-B591-D3F24A5F2E42}</a:tableStyleId>
              </a:tblPr>
              <a:tblGrid>
                <a:gridCol w="3420000"/>
              </a:tblGrid>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3">
                            <a:extLst>
                              <a:ext uri="{A12FA001-AC4F-418D-AE19-62706E023703}">
                                <ahyp:hlinkClr val="tx"/>
                              </a:ext>
                            </a:extLst>
                          </a:hlinkClick>
                        </a:rPr>
                        <a:t>Recent funding rounds</a:t>
                      </a:r>
                      <a:endParaRPr i="0" sz="1300" u="none" cap="none" strike="noStrike">
                        <a:solidFill>
                          <a:srgbClr val="00000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4">
                            <a:extLst>
                              <a:ext uri="{A12FA001-AC4F-418D-AE19-62706E023703}">
                                <ahyp:hlinkClr val="tx"/>
                              </a:ext>
                            </a:extLst>
                          </a:hlinkClick>
                        </a:rPr>
                        <a:t>Investment Trends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5">
                            <a:extLst>
                              <a:ext uri="{A12FA001-AC4F-418D-AE19-62706E023703}">
                                <ahyp:hlinkClr val="tx"/>
                              </a:ext>
                            </a:extLst>
                          </a:hlinkClick>
                        </a:rPr>
                        <a:t>Most Active Investors</a:t>
                      </a:r>
                      <a:endParaRPr sz="1300">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rgbClr val="3333CC"/>
                          </a:solidFill>
                          <a:latin typeface="Calibri"/>
                          <a:ea typeface="Calibri"/>
                          <a:cs typeface="Calibri"/>
                          <a:sym typeface="Calibri"/>
                          <a:hlinkClick r:id="rId6">
                            <a:extLst>
                              <a:ext uri="{A12FA001-AC4F-418D-AE19-62706E023703}">
                                <ahyp:hlinkClr val="tx"/>
                              </a:ext>
                            </a:extLst>
                          </a:hlinkClick>
                        </a:rPr>
                        <a:t>Top Funded Business Models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60" name="Google Shape;960;p90"/>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Explore more on Tracxn</a:t>
            </a:r>
            <a:endParaRPr b="1" sz="4000">
              <a:solidFill>
                <a:srgbClr val="08528C"/>
              </a:solidFill>
              <a:latin typeface="Calibri"/>
              <a:ea typeface="Calibri"/>
              <a:cs typeface="Calibri"/>
              <a:sym typeface="Calibri"/>
            </a:endParaRPr>
          </a:p>
        </p:txBody>
      </p:sp>
      <p:graphicFrame>
        <p:nvGraphicFramePr>
          <p:cNvPr id="961" name="Google Shape;961;p90" title="company"/>
          <p:cNvGraphicFramePr/>
          <p:nvPr/>
        </p:nvGraphicFramePr>
        <p:xfrm>
          <a:off x="612806" y="1707299"/>
          <a:ext cx="3000000" cy="3000000"/>
        </p:xfrm>
        <a:graphic>
          <a:graphicData uri="http://schemas.openxmlformats.org/drawingml/2006/table">
            <a:tbl>
              <a:tblPr>
                <a:noFill/>
                <a:tableStyleId>{ED515FC8-F8E8-4C7F-B591-D3F24A5F2E42}</a:tableStyleId>
              </a:tblPr>
              <a:tblGrid>
                <a:gridCol w="3420000"/>
              </a:tblGrid>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7">
                            <a:extLst>
                              <a:ext uri="{A12FA001-AC4F-418D-AE19-62706E023703}">
                                <ahyp:hlinkClr val="tx"/>
                              </a:ext>
                            </a:extLst>
                          </a:hlinkClick>
                        </a:rPr>
                        <a:t>All Tech Companies</a:t>
                      </a:r>
                      <a:endParaRPr sz="1300" u="sng">
                        <a:solidFill>
                          <a:srgbClr val="3333CC"/>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rgbClr val="3333CC"/>
                          </a:solidFill>
                          <a:latin typeface="Calibri"/>
                          <a:ea typeface="Calibri"/>
                          <a:cs typeface="Calibri"/>
                          <a:sym typeface="Calibri"/>
                          <a:hlinkClick r:id="rId8">
                            <a:extLst>
                              <a:ext uri="{A12FA001-AC4F-418D-AE19-62706E023703}">
                                <ahyp:hlinkClr val="tx"/>
                              </a:ext>
                            </a:extLst>
                          </a:hlinkClick>
                        </a:rPr>
                        <a:t>UAE Tech Companies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9">
                            <a:extLst>
                              <a:ext uri="{A12FA001-AC4F-418D-AE19-62706E023703}">
                                <ahyp:hlinkClr val="tx"/>
                              </a:ext>
                            </a:extLst>
                          </a:hlinkClick>
                        </a:rPr>
                        <a:t>Online Travel Companies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rgbClr val="3333CC"/>
                          </a:solidFill>
                          <a:latin typeface="Calibri"/>
                          <a:ea typeface="Calibri"/>
                          <a:cs typeface="Calibri"/>
                          <a:sym typeface="Calibri"/>
                          <a:hlinkClick r:id="rId10">
                            <a:extLst>
                              <a:ext uri="{A12FA001-AC4F-418D-AE19-62706E023703}">
                                <ahyp:hlinkClr val="tx"/>
                              </a:ext>
                            </a:extLst>
                          </a:hlinkClick>
                        </a:rPr>
                        <a:t>Companies using AI in Healthcare</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11">
                            <a:extLst>
                              <a:ext uri="{A12FA001-AC4F-418D-AE19-62706E023703}">
                                <ahyp:hlinkClr val="tx"/>
                              </a:ext>
                            </a:extLst>
                          </a:hlinkClick>
                        </a:rPr>
                        <a:t>Companies founded by Stanford GSB Alumni</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12">
                            <a:extLst>
                              <a:ext uri="{A12FA001-AC4F-418D-AE19-62706E023703}">
                                <ahyp:hlinkClr val="tx"/>
                              </a:ext>
                            </a:extLst>
                          </a:hlinkClick>
                        </a:rPr>
                        <a:t>Soonicorn club in </a:t>
                      </a:r>
                      <a:r>
                        <a:rPr lang="en-US" sz="1300" u="sng">
                          <a:solidFill>
                            <a:srgbClr val="3333CC"/>
                          </a:solidFill>
                          <a:latin typeface="Calibri"/>
                          <a:ea typeface="Calibri"/>
                          <a:cs typeface="Calibri"/>
                          <a:sym typeface="Calibri"/>
                        </a:rPr>
                        <a:t>Fintech</a:t>
                      </a:r>
                      <a:endParaRPr sz="1300" u="sng">
                        <a:solidFill>
                          <a:srgbClr val="3333CC"/>
                        </a:solidFill>
                        <a:latin typeface="Calibri"/>
                        <a:ea typeface="Calibri"/>
                        <a:cs typeface="Calibri"/>
                        <a:sym typeface="Calibri"/>
                      </a:endParaRPr>
                    </a:p>
                  </a:txBody>
                  <a:tcPr marT="33750" marB="33750" marR="67500" marL="67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13">
                            <a:extLst>
                              <a:ext uri="{A12FA001-AC4F-418D-AE19-62706E023703}">
                                <ahyp:hlinkClr val="tx"/>
                              </a:ext>
                            </a:extLst>
                          </a:hlinkClick>
                        </a:rPr>
                        <a:t>Analyst Picks in Israel Tech</a:t>
                      </a:r>
                      <a:endParaRPr sz="1300" u="sng">
                        <a:solidFill>
                          <a:srgbClr val="3333CC"/>
                        </a:solidFill>
                        <a:latin typeface="Calibri"/>
                        <a:ea typeface="Calibri"/>
                        <a:cs typeface="Calibri"/>
                        <a:sym typeface="Calibri"/>
                      </a:endParaRPr>
                    </a:p>
                  </a:txBody>
                  <a:tcPr marT="33750" marB="33750" marR="67500" marL="675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graphicFrame>
        <p:nvGraphicFramePr>
          <p:cNvPr id="962" name="Google Shape;962;p90" title="miscellaneous"/>
          <p:cNvGraphicFramePr/>
          <p:nvPr/>
        </p:nvGraphicFramePr>
        <p:xfrm>
          <a:off x="9000599" y="4355799"/>
          <a:ext cx="3000000" cy="3000000"/>
        </p:xfrm>
        <a:graphic>
          <a:graphicData uri="http://schemas.openxmlformats.org/drawingml/2006/table">
            <a:tbl>
              <a:tblPr>
                <a:noFill/>
                <a:tableStyleId>{ED515FC8-F8E8-4C7F-B591-D3F24A5F2E42}</a:tableStyleId>
              </a:tblPr>
              <a:tblGrid>
                <a:gridCol w="2581700"/>
              </a:tblGrid>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14">
                            <a:extLst>
                              <a:ext uri="{A12FA001-AC4F-418D-AE19-62706E023703}">
                                <ahyp:hlinkClr val="tx"/>
                              </a:ext>
                            </a:extLst>
                          </a:hlinkClick>
                        </a:rPr>
                        <a:t>Key News in FinTech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15">
                            <a:extLst>
                              <a:ext uri="{A12FA001-AC4F-418D-AE19-62706E023703}">
                                <ahyp:hlinkClr val="tx"/>
                              </a:ext>
                            </a:extLst>
                          </a:hlinkClick>
                        </a:rPr>
                        <a:t>Events in Bay Area</a:t>
                      </a:r>
                      <a:endParaRPr i="0" sz="1300" u="none" cap="none" strike="noStrike">
                        <a:solidFill>
                          <a:srgbClr val="002060"/>
                        </a:solidFill>
                        <a:highlight>
                          <a:srgbClr val="FFE599"/>
                        </a:highlight>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16">
                            <a:extLst>
                              <a:ext uri="{A12FA001-AC4F-418D-AE19-62706E023703}">
                                <ahyp:hlinkClr val="tx"/>
                              </a:ext>
                            </a:extLst>
                          </a:hlinkClick>
                        </a:rPr>
                        <a:t>Angel Investors in United States</a:t>
                      </a:r>
                      <a:endParaRPr sz="1300">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17">
                            <a:extLst>
                              <a:ext uri="{A12FA001-AC4F-418D-AE19-62706E023703}">
                                <ahyp:hlinkClr val="tx"/>
                              </a:ext>
                            </a:extLst>
                          </a:hlinkClick>
                        </a:rPr>
                        <a:t>Bluebox</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63" name="Google Shape;963;p90"/>
          <p:cNvSpPr txBox="1"/>
          <p:nvPr/>
        </p:nvSpPr>
        <p:spPr>
          <a:xfrm>
            <a:off x="583096" y="1405213"/>
            <a:ext cx="27831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Companies </a:t>
            </a:r>
            <a:endParaRPr>
              <a:solidFill>
                <a:srgbClr val="08528C"/>
              </a:solidFill>
              <a:latin typeface="Calibri"/>
              <a:ea typeface="Calibri"/>
              <a:cs typeface="Calibri"/>
              <a:sym typeface="Calibri"/>
            </a:endParaRPr>
          </a:p>
        </p:txBody>
      </p:sp>
      <p:sp>
        <p:nvSpPr>
          <p:cNvPr id="964" name="Google Shape;964;p90"/>
          <p:cNvSpPr/>
          <p:nvPr/>
        </p:nvSpPr>
        <p:spPr>
          <a:xfrm>
            <a:off x="4897100" y="1405211"/>
            <a:ext cx="39414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Investment Activity</a:t>
            </a:r>
            <a:endParaRPr b="1">
              <a:solidFill>
                <a:srgbClr val="08528C"/>
              </a:solidFill>
              <a:latin typeface="Calibri"/>
              <a:ea typeface="Calibri"/>
              <a:cs typeface="Calibri"/>
              <a:sym typeface="Calibri"/>
            </a:endParaRPr>
          </a:p>
        </p:txBody>
      </p:sp>
      <p:sp>
        <p:nvSpPr>
          <p:cNvPr id="965" name="Google Shape;965;p90"/>
          <p:cNvSpPr/>
          <p:nvPr/>
        </p:nvSpPr>
        <p:spPr>
          <a:xfrm>
            <a:off x="8962533" y="4053713"/>
            <a:ext cx="15486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Miscellaneous</a:t>
            </a:r>
            <a:endParaRPr b="1">
              <a:solidFill>
                <a:srgbClr val="08528C"/>
              </a:solidFill>
              <a:latin typeface="Calibri"/>
              <a:ea typeface="Calibri"/>
              <a:cs typeface="Calibri"/>
              <a:sym typeface="Calibri"/>
            </a:endParaRPr>
          </a:p>
        </p:txBody>
      </p:sp>
      <p:graphicFrame>
        <p:nvGraphicFramePr>
          <p:cNvPr id="966" name="Google Shape;966;p90" title="company Diligence"/>
          <p:cNvGraphicFramePr/>
          <p:nvPr/>
        </p:nvGraphicFramePr>
        <p:xfrm>
          <a:off x="612806" y="4378503"/>
          <a:ext cx="3000000" cy="3000000"/>
        </p:xfrm>
        <a:graphic>
          <a:graphicData uri="http://schemas.openxmlformats.org/drawingml/2006/table">
            <a:tbl>
              <a:tblPr>
                <a:noFill/>
                <a:tableStyleId>{ED515FC8-F8E8-4C7F-B591-D3F24A5F2E42}</a:tableStyleId>
              </a:tblPr>
              <a:tblGrid>
                <a:gridCol w="3420000"/>
              </a:tblGrid>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18">
                            <a:extLst>
                              <a:ext uri="{A12FA001-AC4F-418D-AE19-62706E023703}">
                                <ahyp:hlinkClr val="tx"/>
                              </a:ext>
                            </a:extLst>
                          </a:hlinkClick>
                        </a:rPr>
                        <a:t>Company Detail Page of DoorDash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19">
                            <a:extLst>
                              <a:ext uri="{A12FA001-AC4F-418D-AE19-62706E023703}">
                                <ahyp:hlinkClr val="tx"/>
                              </a:ext>
                            </a:extLst>
                          </a:hlinkClick>
                        </a:rPr>
                        <a:t>Competitors of Freshworks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0">
                            <a:extLst>
                              <a:ext uri="{A12FA001-AC4F-418D-AE19-62706E023703}">
                                <ahyp:hlinkClr val="tx"/>
                              </a:ext>
                            </a:extLst>
                          </a:hlinkClick>
                        </a:rPr>
                        <a:t>Cap Table for TransferWise</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1">
                            <a:extLst>
                              <a:ext uri="{A12FA001-AC4F-418D-AE19-62706E023703}">
                                <ahyp:hlinkClr val="tx"/>
                              </a:ext>
                            </a:extLst>
                          </a:hlinkClick>
                        </a:rPr>
                        <a:t>Financials for Ola</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rgbClr val="3333CC"/>
                          </a:solidFill>
                          <a:latin typeface="Calibri"/>
                          <a:ea typeface="Calibri"/>
                          <a:cs typeface="Calibri"/>
                          <a:sym typeface="Calibri"/>
                          <a:hlinkClick r:id="rId22">
                            <a:extLst>
                              <a:ext uri="{A12FA001-AC4F-418D-AE19-62706E023703}">
                                <ahyp:hlinkClr val="tx"/>
                              </a:ext>
                            </a:extLst>
                          </a:hlinkClick>
                        </a:rPr>
                        <a:t>Employee Count for Revolut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67" name="Google Shape;967;p90"/>
          <p:cNvSpPr/>
          <p:nvPr/>
        </p:nvSpPr>
        <p:spPr>
          <a:xfrm>
            <a:off x="612806" y="4053711"/>
            <a:ext cx="2767200" cy="3387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Company Due Diligence</a:t>
            </a:r>
            <a:endParaRPr b="1">
              <a:solidFill>
                <a:srgbClr val="08528C"/>
              </a:solidFill>
              <a:latin typeface="Calibri"/>
              <a:ea typeface="Calibri"/>
              <a:cs typeface="Calibri"/>
              <a:sym typeface="Calibri"/>
            </a:endParaRPr>
          </a:p>
        </p:txBody>
      </p:sp>
      <p:sp>
        <p:nvSpPr>
          <p:cNvPr id="968" name="Google Shape;968;p90"/>
          <p:cNvSpPr/>
          <p:nvPr/>
        </p:nvSpPr>
        <p:spPr>
          <a:xfrm flipH="1">
            <a:off x="4921083" y="4053711"/>
            <a:ext cx="2535300" cy="3387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Exits</a:t>
            </a:r>
            <a:endParaRPr b="1">
              <a:solidFill>
                <a:srgbClr val="08528C"/>
              </a:solidFill>
              <a:latin typeface="Calibri"/>
              <a:ea typeface="Calibri"/>
              <a:cs typeface="Calibri"/>
              <a:sym typeface="Calibri"/>
            </a:endParaRPr>
          </a:p>
        </p:txBody>
      </p:sp>
      <p:graphicFrame>
        <p:nvGraphicFramePr>
          <p:cNvPr id="969" name="Google Shape;969;p90" title="exit"/>
          <p:cNvGraphicFramePr/>
          <p:nvPr/>
        </p:nvGraphicFramePr>
        <p:xfrm>
          <a:off x="4921003" y="4378503"/>
          <a:ext cx="3000000" cy="3000000"/>
        </p:xfrm>
        <a:graphic>
          <a:graphicData uri="http://schemas.openxmlformats.org/drawingml/2006/table">
            <a:tbl>
              <a:tblPr>
                <a:noFill/>
                <a:tableStyleId>{ED515FC8-F8E8-4C7F-B591-D3F24A5F2E42}</a:tableStyleId>
              </a:tblPr>
              <a:tblGrid>
                <a:gridCol w="3420000"/>
              </a:tblGrid>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3">
                            <a:extLst>
                              <a:ext uri="{A12FA001-AC4F-418D-AE19-62706E023703}">
                                <ahyp:hlinkClr val="tx"/>
                              </a:ext>
                            </a:extLst>
                          </a:hlinkClick>
                        </a:rPr>
                        <a:t>Public Companies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rgbClr val="3333CC"/>
                          </a:solidFill>
                          <a:latin typeface="Calibri"/>
                          <a:ea typeface="Calibri"/>
                          <a:cs typeface="Calibri"/>
                          <a:sym typeface="Calibri"/>
                          <a:hlinkClick r:id="rId24">
                            <a:extLst>
                              <a:ext uri="{A12FA001-AC4F-418D-AE19-62706E023703}">
                                <ahyp:hlinkClr val="tx"/>
                              </a:ext>
                            </a:extLst>
                          </a:hlinkClick>
                        </a:rPr>
                        <a:t>Acquired Companies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5">
                            <a:extLst>
                              <a:ext uri="{A12FA001-AC4F-418D-AE19-62706E023703}">
                                <ahyp:hlinkClr val="tx"/>
                              </a:ext>
                            </a:extLst>
                          </a:hlinkClick>
                        </a:rPr>
                        <a:t>Most Active Acquirers</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70" name="Google Shape;970;p90"/>
          <p:cNvSpPr/>
          <p:nvPr/>
        </p:nvSpPr>
        <p:spPr>
          <a:xfrm flipH="1">
            <a:off x="8962533" y="1405211"/>
            <a:ext cx="2535300" cy="338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a:solidFill>
                  <a:srgbClr val="08528C"/>
                </a:solidFill>
                <a:latin typeface="Calibri"/>
                <a:ea typeface="Calibri"/>
                <a:cs typeface="Calibri"/>
                <a:sym typeface="Calibri"/>
              </a:rPr>
              <a:t>Reports</a:t>
            </a:r>
            <a:endParaRPr b="1">
              <a:solidFill>
                <a:srgbClr val="08528C"/>
              </a:solidFill>
              <a:latin typeface="Calibri"/>
              <a:ea typeface="Calibri"/>
              <a:cs typeface="Calibri"/>
              <a:sym typeface="Calibri"/>
            </a:endParaRPr>
          </a:p>
        </p:txBody>
      </p:sp>
      <p:graphicFrame>
        <p:nvGraphicFramePr>
          <p:cNvPr id="971" name="Google Shape;971;p90" title="report"/>
          <p:cNvGraphicFramePr/>
          <p:nvPr/>
        </p:nvGraphicFramePr>
        <p:xfrm>
          <a:off x="9000599" y="1707299"/>
          <a:ext cx="3000000" cy="3000000"/>
        </p:xfrm>
        <a:graphic>
          <a:graphicData uri="http://schemas.openxmlformats.org/drawingml/2006/table">
            <a:tbl>
              <a:tblPr>
                <a:noFill/>
                <a:tableStyleId>{ED515FC8-F8E8-4C7F-B591-D3F24A5F2E42}</a:tableStyleId>
              </a:tblPr>
              <a:tblGrid>
                <a:gridCol w="2874750"/>
              </a:tblGrid>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6">
                            <a:extLst>
                              <a:ext uri="{A12FA001-AC4F-418D-AE19-62706E023703}">
                                <ahyp:hlinkClr val="tx"/>
                              </a:ext>
                            </a:extLst>
                          </a:hlinkClick>
                        </a:rPr>
                        <a:t>Delhivery - Company Report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7">
                            <a:extLst>
                              <a:ext uri="{A12FA001-AC4F-418D-AE19-62706E023703}">
                                <ahyp:hlinkClr val="tx"/>
                              </a:ext>
                            </a:extLst>
                          </a:hlinkClick>
                        </a:rPr>
                        <a:t>Novel Foods - Business Model Report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rPr lang="en-US" sz="1300" u="sng">
                          <a:solidFill>
                            <a:srgbClr val="3333CC"/>
                          </a:solidFill>
                          <a:latin typeface="Calibri"/>
                          <a:ea typeface="Calibri"/>
                          <a:cs typeface="Calibri"/>
                          <a:sym typeface="Calibri"/>
                          <a:hlinkClick r:id="rId28">
                            <a:extLst>
                              <a:ext uri="{A12FA001-AC4F-418D-AE19-62706E023703}">
                                <ahyp:hlinkClr val="tx"/>
                              </a:ext>
                            </a:extLst>
                          </a:hlinkClick>
                        </a:rPr>
                        <a:t>HRTech - Feed Report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None/>
                      </a:pPr>
                      <a:r>
                        <a:rPr lang="en-US" sz="1300" u="sng">
                          <a:solidFill>
                            <a:srgbClr val="3333CC"/>
                          </a:solidFill>
                          <a:latin typeface="Calibri"/>
                          <a:ea typeface="Calibri"/>
                          <a:cs typeface="Calibri"/>
                          <a:sym typeface="Calibri"/>
                          <a:hlinkClick r:id="rId29">
                            <a:extLst>
                              <a:ext uri="{A12FA001-AC4F-418D-AE19-62706E023703}">
                                <ahyp:hlinkClr val="tx"/>
                              </a:ext>
                            </a:extLst>
                          </a:hlinkClick>
                        </a:rPr>
                        <a:t>FinTech - Top Business Models Report</a:t>
                      </a:r>
                      <a:endParaRPr sz="1300">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400"/>
                        <a:buFont typeface="Cambria"/>
                        <a:buNone/>
                      </a:pPr>
                      <a:r>
                        <a:rPr lang="en-US" sz="1300" u="sng">
                          <a:solidFill>
                            <a:srgbClr val="3333CC"/>
                          </a:solidFill>
                          <a:latin typeface="Calibri"/>
                          <a:ea typeface="Calibri"/>
                          <a:cs typeface="Calibri"/>
                          <a:sym typeface="Calibri"/>
                          <a:hlinkClick r:id="rId30">
                            <a:extLst>
                              <a:ext uri="{A12FA001-AC4F-418D-AE19-62706E023703}">
                                <ahyp:hlinkClr val="tx"/>
                              </a:ext>
                            </a:extLst>
                          </a:hlinkClick>
                        </a:rPr>
                        <a:t>India Tech - Top Business Models Report</a:t>
                      </a:r>
                      <a:endParaRPr i="0" sz="1300" u="none" cap="none" strike="noStrike">
                        <a:solidFill>
                          <a:srgbClr val="00000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rtl="0" algn="l">
                        <a:spcBef>
                          <a:spcPts val="0"/>
                        </a:spcBef>
                        <a:spcAft>
                          <a:spcPts val="0"/>
                        </a:spcAft>
                        <a:buNone/>
                      </a:pPr>
                      <a:r>
                        <a:t/>
                      </a:r>
                      <a:endParaRPr sz="1300">
                        <a:highlight>
                          <a:srgbClr val="FFE599"/>
                        </a:highlight>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72" name="Google Shape;972;p90"/>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91"/>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Explore other Reports on Tracxn</a:t>
            </a:r>
            <a:endParaRPr b="1" sz="4000">
              <a:solidFill>
                <a:srgbClr val="08528C"/>
              </a:solidFill>
              <a:latin typeface="Calibri"/>
              <a:ea typeface="Calibri"/>
              <a:cs typeface="Calibri"/>
              <a:sym typeface="Calibri"/>
            </a:endParaRPr>
          </a:p>
        </p:txBody>
      </p:sp>
      <p:graphicFrame>
        <p:nvGraphicFramePr>
          <p:cNvPr id="979" name="Google Shape;979;p91" title="reports_BM"/>
          <p:cNvGraphicFramePr/>
          <p:nvPr/>
        </p:nvGraphicFramePr>
        <p:xfrm>
          <a:off x="2818572" y="1600210"/>
          <a:ext cx="3000000" cy="3000000"/>
        </p:xfrm>
        <a:graphic>
          <a:graphicData uri="http://schemas.openxmlformats.org/drawingml/2006/table">
            <a:tbl>
              <a:tblPr>
                <a:noFill/>
                <a:tableStyleId>{ED515FC8-F8E8-4C7F-B591-D3F24A5F2E42}</a:tableStyleId>
              </a:tblPr>
              <a:tblGrid>
                <a:gridCol w="2057400"/>
              </a:tblGrid>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
                            <a:extLst>
                              <a:ext uri="{A12FA001-AC4F-418D-AE19-62706E023703}">
                                <ahyp:hlinkClr val="tx"/>
                              </a:ext>
                            </a:extLst>
                          </a:hlinkClick>
                        </a:rPr>
                        <a:t>Novel Foods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4">
                            <a:extLst>
                              <a:ext uri="{A12FA001-AC4F-418D-AE19-62706E023703}">
                                <ahyp:hlinkClr val="tx"/>
                              </a:ext>
                            </a:extLst>
                          </a:hlinkClick>
                        </a:rPr>
                        <a:t>Blockchain Network</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5">
                            <a:extLst>
                              <a:ext uri="{A12FA001-AC4F-418D-AE19-62706E023703}">
                                <ahyp:hlinkClr val="tx"/>
                              </a:ext>
                            </a:extLst>
                          </a:hlinkClick>
                        </a:rPr>
                        <a:t>P2P Remittance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80" name="Google Shape;980;p91"/>
          <p:cNvSpPr/>
          <p:nvPr/>
        </p:nvSpPr>
        <p:spPr>
          <a:xfrm>
            <a:off x="2797470"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Business Model Reports</a:t>
            </a:r>
            <a:endParaRPr sz="1300">
              <a:solidFill>
                <a:srgbClr val="08528C"/>
              </a:solidFill>
              <a:latin typeface="Calibri"/>
              <a:ea typeface="Calibri"/>
              <a:cs typeface="Calibri"/>
              <a:sym typeface="Calibri"/>
            </a:endParaRPr>
          </a:p>
        </p:txBody>
      </p:sp>
      <p:graphicFrame>
        <p:nvGraphicFramePr>
          <p:cNvPr id="981" name="Google Shape;981;p91" title="reports_feedGeo"/>
          <p:cNvGraphicFramePr/>
          <p:nvPr/>
        </p:nvGraphicFramePr>
        <p:xfrm>
          <a:off x="5054048" y="3114628"/>
          <a:ext cx="3000000" cy="3000000"/>
        </p:xfrm>
        <a:graphic>
          <a:graphicData uri="http://schemas.openxmlformats.org/drawingml/2006/table">
            <a:tbl>
              <a:tblPr>
                <a:noFill/>
                <a:tableStyleId>{ED515FC8-F8E8-4C7F-B591-D3F24A5F2E42}</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6">
                            <a:extLst>
                              <a:ext uri="{A12FA001-AC4F-418D-AE19-62706E023703}">
                                <ahyp:hlinkClr val="tx"/>
                              </a:ext>
                            </a:extLst>
                          </a:hlinkClick>
                        </a:rPr>
                        <a:t>FinTech Europe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7">
                            <a:extLst>
                              <a:ext uri="{A12FA001-AC4F-418D-AE19-62706E023703}">
                                <ahyp:hlinkClr val="tx"/>
                              </a:ext>
                            </a:extLst>
                          </a:hlinkClick>
                        </a:rPr>
                        <a:t>Consumer Digital SEA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8">
                            <a:extLst>
                              <a:ext uri="{A12FA001-AC4F-418D-AE19-62706E023703}">
                                <ahyp:hlinkClr val="tx"/>
                              </a:ext>
                            </a:extLst>
                          </a:hlinkClick>
                        </a:rPr>
                        <a:t>HiTech US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82" name="Google Shape;982;p91"/>
          <p:cNvSpPr/>
          <p:nvPr/>
        </p:nvSpPr>
        <p:spPr>
          <a:xfrm>
            <a:off x="5039980" y="2804649"/>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Feed Geo Reports</a:t>
            </a:r>
            <a:endParaRPr sz="1300">
              <a:solidFill>
                <a:srgbClr val="08528C"/>
              </a:solidFill>
              <a:latin typeface="Calibri"/>
              <a:ea typeface="Calibri"/>
              <a:cs typeface="Calibri"/>
              <a:sym typeface="Calibri"/>
            </a:endParaRPr>
          </a:p>
        </p:txBody>
      </p:sp>
      <p:sp>
        <p:nvSpPr>
          <p:cNvPr id="983" name="Google Shape;983;p91"/>
          <p:cNvSpPr/>
          <p:nvPr/>
        </p:nvSpPr>
        <p:spPr>
          <a:xfrm>
            <a:off x="540892"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Company Reports</a:t>
            </a:r>
            <a:endParaRPr sz="1300">
              <a:solidFill>
                <a:srgbClr val="08528C"/>
              </a:solidFill>
              <a:latin typeface="Calibri"/>
              <a:ea typeface="Calibri"/>
              <a:cs typeface="Calibri"/>
              <a:sym typeface="Calibri"/>
            </a:endParaRPr>
          </a:p>
        </p:txBody>
      </p:sp>
      <p:graphicFrame>
        <p:nvGraphicFramePr>
          <p:cNvPr id="984" name="Google Shape;984;p91" title="reports_unicorn"/>
          <p:cNvGraphicFramePr/>
          <p:nvPr/>
        </p:nvGraphicFramePr>
        <p:xfrm>
          <a:off x="583096" y="3114628"/>
          <a:ext cx="3000000" cy="3000000"/>
        </p:xfrm>
        <a:graphic>
          <a:graphicData uri="http://schemas.openxmlformats.org/drawingml/2006/table">
            <a:tbl>
              <a:tblPr>
                <a:noFill/>
                <a:tableStyleId>{ED515FC8-F8E8-4C7F-B591-D3F24A5F2E42}</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9">
                            <a:extLst>
                              <a:ext uri="{A12FA001-AC4F-418D-AE19-62706E023703}">
                                <ahyp:hlinkClr val="tx"/>
                              </a:ext>
                            </a:extLst>
                          </a:hlinkClick>
                        </a:rPr>
                        <a:t>Monthly Unicorn Report</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85" name="Google Shape;985;p91"/>
          <p:cNvSpPr/>
          <p:nvPr/>
        </p:nvSpPr>
        <p:spPr>
          <a:xfrm>
            <a:off x="554960" y="2804649"/>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Unicorn Reports</a:t>
            </a:r>
            <a:endParaRPr sz="1300">
              <a:solidFill>
                <a:srgbClr val="08528C"/>
              </a:solidFill>
              <a:latin typeface="Calibri"/>
              <a:ea typeface="Calibri"/>
              <a:cs typeface="Calibri"/>
              <a:sym typeface="Calibri"/>
            </a:endParaRPr>
          </a:p>
        </p:txBody>
      </p:sp>
      <p:graphicFrame>
        <p:nvGraphicFramePr>
          <p:cNvPr id="986" name="Google Shape;986;p91" title="reports_company"/>
          <p:cNvGraphicFramePr/>
          <p:nvPr/>
        </p:nvGraphicFramePr>
        <p:xfrm>
          <a:off x="583096" y="1600210"/>
          <a:ext cx="3000000" cy="3000000"/>
        </p:xfrm>
        <a:graphic>
          <a:graphicData uri="http://schemas.openxmlformats.org/drawingml/2006/table">
            <a:tbl>
              <a:tblPr>
                <a:noFill/>
                <a:tableStyleId>{ED515FC8-F8E8-4C7F-B591-D3F24A5F2E42}</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0">
                            <a:extLst>
                              <a:ext uri="{A12FA001-AC4F-418D-AE19-62706E023703}">
                                <ahyp:hlinkClr val="tx"/>
                              </a:ext>
                            </a:extLst>
                          </a:hlinkClick>
                        </a:rPr>
                        <a:t>Transferwise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1">
                            <a:extLst>
                              <a:ext uri="{A12FA001-AC4F-418D-AE19-62706E023703}">
                                <ahyp:hlinkClr val="tx"/>
                              </a:ext>
                            </a:extLst>
                          </a:hlinkClick>
                        </a:rPr>
                        <a:t>Coursera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2">
                            <a:extLst>
                              <a:ext uri="{A12FA001-AC4F-418D-AE19-62706E023703}">
                                <ahyp:hlinkClr val="tx"/>
                              </a:ext>
                            </a:extLst>
                          </a:hlinkClick>
                        </a:rPr>
                        <a:t>BigBasket</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87" name="Google Shape;987;p91"/>
          <p:cNvSpPr txBox="1"/>
          <p:nvPr/>
        </p:nvSpPr>
        <p:spPr>
          <a:xfrm>
            <a:off x="5032946"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Feed Reports</a:t>
            </a:r>
            <a:endParaRPr sz="1300">
              <a:solidFill>
                <a:srgbClr val="08528C"/>
              </a:solidFill>
              <a:latin typeface="Calibri"/>
              <a:ea typeface="Calibri"/>
              <a:cs typeface="Calibri"/>
              <a:sym typeface="Calibri"/>
            </a:endParaRPr>
          </a:p>
        </p:txBody>
      </p:sp>
      <p:sp>
        <p:nvSpPr>
          <p:cNvPr id="988" name="Google Shape;988;p91"/>
          <p:cNvSpPr/>
          <p:nvPr/>
        </p:nvSpPr>
        <p:spPr>
          <a:xfrm flipH="1">
            <a:off x="7278973" y="1306222"/>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Top Business Models in PA</a:t>
            </a:r>
            <a:endParaRPr sz="1300">
              <a:solidFill>
                <a:srgbClr val="08528C"/>
              </a:solidFill>
              <a:latin typeface="Calibri"/>
              <a:ea typeface="Calibri"/>
              <a:cs typeface="Calibri"/>
              <a:sym typeface="Calibri"/>
            </a:endParaRPr>
          </a:p>
        </p:txBody>
      </p:sp>
      <p:sp>
        <p:nvSpPr>
          <p:cNvPr id="989" name="Google Shape;989;p91"/>
          <p:cNvSpPr/>
          <p:nvPr/>
        </p:nvSpPr>
        <p:spPr>
          <a:xfrm flipH="1">
            <a:off x="9524999" y="1306222"/>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Geo Monthly Reports</a:t>
            </a:r>
            <a:endParaRPr sz="1300">
              <a:solidFill>
                <a:srgbClr val="08528C"/>
              </a:solidFill>
              <a:latin typeface="Calibri"/>
              <a:ea typeface="Calibri"/>
              <a:cs typeface="Calibri"/>
              <a:sym typeface="Calibri"/>
            </a:endParaRPr>
          </a:p>
        </p:txBody>
      </p:sp>
      <p:graphicFrame>
        <p:nvGraphicFramePr>
          <p:cNvPr id="990" name="Google Shape;990;p91" title="reports_geo"/>
          <p:cNvGraphicFramePr/>
          <p:nvPr/>
        </p:nvGraphicFramePr>
        <p:xfrm>
          <a:off x="9524999" y="1586944"/>
          <a:ext cx="3000000" cy="3000000"/>
        </p:xfrm>
        <a:graphic>
          <a:graphicData uri="http://schemas.openxmlformats.org/drawingml/2006/table">
            <a:tbl>
              <a:tblPr>
                <a:noFill/>
                <a:tableStyleId>{ED515FC8-F8E8-4C7F-B591-D3F24A5F2E42}</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3">
                            <a:extLst>
                              <a:ext uri="{A12FA001-AC4F-418D-AE19-62706E023703}">
                                <ahyp:hlinkClr val="tx"/>
                              </a:ext>
                            </a:extLst>
                          </a:hlinkClick>
                        </a:rPr>
                        <a:t>Blockchain Technology - SEA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4">
                            <a:extLst>
                              <a:ext uri="{A12FA001-AC4F-418D-AE19-62706E023703}">
                                <ahyp:hlinkClr val="tx"/>
                              </a:ext>
                            </a:extLst>
                          </a:hlinkClick>
                        </a:rPr>
                        <a:t>Europe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5">
                            <a:extLst>
                              <a:ext uri="{A12FA001-AC4F-418D-AE19-62706E023703}">
                                <ahyp:hlinkClr val="tx"/>
                              </a:ext>
                            </a:extLst>
                          </a:hlinkClick>
                        </a:rPr>
                        <a:t>China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91" name="Google Shape;991;p91"/>
          <p:cNvSpPr/>
          <p:nvPr/>
        </p:nvSpPr>
        <p:spPr>
          <a:xfrm flipH="1">
            <a:off x="9525039" y="2820039"/>
            <a:ext cx="21120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Top Business Models in Geo</a:t>
            </a:r>
            <a:endParaRPr sz="1300">
              <a:solidFill>
                <a:srgbClr val="08528C"/>
              </a:solidFill>
              <a:latin typeface="Calibri"/>
              <a:ea typeface="Calibri"/>
              <a:cs typeface="Calibri"/>
              <a:sym typeface="Calibri"/>
            </a:endParaRPr>
          </a:p>
        </p:txBody>
      </p:sp>
      <p:graphicFrame>
        <p:nvGraphicFramePr>
          <p:cNvPr id="992" name="Google Shape;992;p91" title="reports_BMGeo"/>
          <p:cNvGraphicFramePr/>
          <p:nvPr/>
        </p:nvGraphicFramePr>
        <p:xfrm>
          <a:off x="9524999" y="3114628"/>
          <a:ext cx="3000000" cy="3000000"/>
        </p:xfrm>
        <a:graphic>
          <a:graphicData uri="http://schemas.openxmlformats.org/drawingml/2006/table">
            <a:tbl>
              <a:tblPr>
                <a:noFill/>
                <a:tableStyleId>{ED515FC8-F8E8-4C7F-B591-D3F24A5F2E42}</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6">
                            <a:extLst>
                              <a:ext uri="{A12FA001-AC4F-418D-AE19-62706E023703}">
                                <ahyp:hlinkClr val="tx"/>
                              </a:ext>
                            </a:extLst>
                          </a:hlinkClick>
                        </a:rPr>
                        <a:t>India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7">
                            <a:extLst>
                              <a:ext uri="{A12FA001-AC4F-418D-AE19-62706E023703}">
                                <ahyp:hlinkClr val="tx"/>
                              </a:ext>
                            </a:extLst>
                          </a:hlinkClick>
                        </a:rPr>
                        <a:t>Israel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8">
                            <a:extLst>
                              <a:ext uri="{A12FA001-AC4F-418D-AE19-62706E023703}">
                                <ahyp:hlinkClr val="tx"/>
                              </a:ext>
                            </a:extLst>
                          </a:hlinkClick>
                        </a:rPr>
                        <a:t>UK &amp; Ireland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93" name="Google Shape;993;p91"/>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994" name="Google Shape;994;p91"/>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Explore other Reports on Tracxn</a:t>
            </a:r>
            <a:endParaRPr b="1" sz="4000">
              <a:solidFill>
                <a:srgbClr val="08528C"/>
              </a:solidFill>
              <a:latin typeface="Calibri"/>
              <a:ea typeface="Calibri"/>
              <a:cs typeface="Calibri"/>
              <a:sym typeface="Calibri"/>
            </a:endParaRPr>
          </a:p>
        </p:txBody>
      </p:sp>
      <p:graphicFrame>
        <p:nvGraphicFramePr>
          <p:cNvPr id="995" name="Google Shape;995;p91" title="reports_BM"/>
          <p:cNvGraphicFramePr/>
          <p:nvPr/>
        </p:nvGraphicFramePr>
        <p:xfrm>
          <a:off x="2818572" y="1600210"/>
          <a:ext cx="3000000" cy="3000000"/>
        </p:xfrm>
        <a:graphic>
          <a:graphicData uri="http://schemas.openxmlformats.org/drawingml/2006/table">
            <a:tbl>
              <a:tblPr>
                <a:noFill/>
                <a:tableStyleId>{ED515FC8-F8E8-4C7F-B591-D3F24A5F2E42}</a:tableStyleId>
              </a:tblPr>
              <a:tblGrid>
                <a:gridCol w="2057400"/>
              </a:tblGrid>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19">
                            <a:extLst>
                              <a:ext uri="{A12FA001-AC4F-418D-AE19-62706E023703}">
                                <ahyp:hlinkClr val="tx"/>
                              </a:ext>
                            </a:extLst>
                          </a:hlinkClick>
                        </a:rPr>
                        <a:t>Novel Foods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0">
                            <a:extLst>
                              <a:ext uri="{A12FA001-AC4F-418D-AE19-62706E023703}">
                                <ahyp:hlinkClr val="tx"/>
                              </a:ext>
                            </a:extLst>
                          </a:hlinkClick>
                        </a:rPr>
                        <a:t>Blockchain Network</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294525">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1">
                            <a:extLst>
                              <a:ext uri="{A12FA001-AC4F-418D-AE19-62706E023703}">
                                <ahyp:hlinkClr val="tx"/>
                              </a:ext>
                            </a:extLst>
                          </a:hlinkClick>
                        </a:rPr>
                        <a:t>P2P Remittance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96" name="Google Shape;996;p91"/>
          <p:cNvSpPr/>
          <p:nvPr/>
        </p:nvSpPr>
        <p:spPr>
          <a:xfrm>
            <a:off x="2797470"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Business Model Reports</a:t>
            </a:r>
            <a:endParaRPr sz="1300">
              <a:solidFill>
                <a:srgbClr val="08528C"/>
              </a:solidFill>
              <a:latin typeface="Calibri"/>
              <a:ea typeface="Calibri"/>
              <a:cs typeface="Calibri"/>
              <a:sym typeface="Calibri"/>
            </a:endParaRPr>
          </a:p>
        </p:txBody>
      </p:sp>
      <p:graphicFrame>
        <p:nvGraphicFramePr>
          <p:cNvPr id="997" name="Google Shape;997;p91" title="reports_feedGeo"/>
          <p:cNvGraphicFramePr/>
          <p:nvPr/>
        </p:nvGraphicFramePr>
        <p:xfrm>
          <a:off x="5054048" y="3114628"/>
          <a:ext cx="3000000" cy="3000000"/>
        </p:xfrm>
        <a:graphic>
          <a:graphicData uri="http://schemas.openxmlformats.org/drawingml/2006/table">
            <a:tbl>
              <a:tblPr>
                <a:noFill/>
                <a:tableStyleId>{ED515FC8-F8E8-4C7F-B591-D3F24A5F2E42}</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2">
                            <a:extLst>
                              <a:ext uri="{A12FA001-AC4F-418D-AE19-62706E023703}">
                                <ahyp:hlinkClr val="tx"/>
                              </a:ext>
                            </a:extLst>
                          </a:hlinkClick>
                        </a:rPr>
                        <a:t>FinTech Europe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3">
                            <a:extLst>
                              <a:ext uri="{A12FA001-AC4F-418D-AE19-62706E023703}">
                                <ahyp:hlinkClr val="tx"/>
                              </a:ext>
                            </a:extLst>
                          </a:hlinkClick>
                        </a:rPr>
                        <a:t>Consumer Digital SEA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4">
                            <a:extLst>
                              <a:ext uri="{A12FA001-AC4F-418D-AE19-62706E023703}">
                                <ahyp:hlinkClr val="tx"/>
                              </a:ext>
                            </a:extLst>
                          </a:hlinkClick>
                        </a:rPr>
                        <a:t>HiTech US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998" name="Google Shape;998;p91"/>
          <p:cNvSpPr/>
          <p:nvPr/>
        </p:nvSpPr>
        <p:spPr>
          <a:xfrm>
            <a:off x="5039980" y="2804649"/>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Feed Geo Reports</a:t>
            </a:r>
            <a:endParaRPr sz="1300">
              <a:solidFill>
                <a:srgbClr val="08528C"/>
              </a:solidFill>
              <a:latin typeface="Calibri"/>
              <a:ea typeface="Calibri"/>
              <a:cs typeface="Calibri"/>
              <a:sym typeface="Calibri"/>
            </a:endParaRPr>
          </a:p>
        </p:txBody>
      </p:sp>
      <p:sp>
        <p:nvSpPr>
          <p:cNvPr id="999" name="Google Shape;999;p91"/>
          <p:cNvSpPr/>
          <p:nvPr/>
        </p:nvSpPr>
        <p:spPr>
          <a:xfrm>
            <a:off x="540892"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Company Reports</a:t>
            </a:r>
            <a:endParaRPr sz="1300">
              <a:solidFill>
                <a:srgbClr val="08528C"/>
              </a:solidFill>
              <a:latin typeface="Calibri"/>
              <a:ea typeface="Calibri"/>
              <a:cs typeface="Calibri"/>
              <a:sym typeface="Calibri"/>
            </a:endParaRPr>
          </a:p>
        </p:txBody>
      </p:sp>
      <p:graphicFrame>
        <p:nvGraphicFramePr>
          <p:cNvPr id="1000" name="Google Shape;1000;p91" title="reports_unicorn"/>
          <p:cNvGraphicFramePr/>
          <p:nvPr/>
        </p:nvGraphicFramePr>
        <p:xfrm>
          <a:off x="583096" y="3114628"/>
          <a:ext cx="3000000" cy="3000000"/>
        </p:xfrm>
        <a:graphic>
          <a:graphicData uri="http://schemas.openxmlformats.org/drawingml/2006/table">
            <a:tbl>
              <a:tblPr>
                <a:noFill/>
                <a:tableStyleId>{ED515FC8-F8E8-4C7F-B591-D3F24A5F2E42}</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5">
                            <a:extLst>
                              <a:ext uri="{A12FA001-AC4F-418D-AE19-62706E023703}">
                                <ahyp:hlinkClr val="tx"/>
                              </a:ext>
                            </a:extLst>
                          </a:hlinkClick>
                        </a:rPr>
                        <a:t>Monthly Unicorn Report</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001" name="Google Shape;1001;p91"/>
          <p:cNvSpPr/>
          <p:nvPr/>
        </p:nvSpPr>
        <p:spPr>
          <a:xfrm>
            <a:off x="554960" y="2804649"/>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Unicorn Reports</a:t>
            </a:r>
            <a:endParaRPr sz="1300">
              <a:solidFill>
                <a:srgbClr val="08528C"/>
              </a:solidFill>
              <a:latin typeface="Calibri"/>
              <a:ea typeface="Calibri"/>
              <a:cs typeface="Calibri"/>
              <a:sym typeface="Calibri"/>
            </a:endParaRPr>
          </a:p>
        </p:txBody>
      </p:sp>
      <p:graphicFrame>
        <p:nvGraphicFramePr>
          <p:cNvPr id="1002" name="Google Shape;1002;p91" title="reports_company"/>
          <p:cNvGraphicFramePr/>
          <p:nvPr/>
        </p:nvGraphicFramePr>
        <p:xfrm>
          <a:off x="583096" y="1600210"/>
          <a:ext cx="3000000" cy="3000000"/>
        </p:xfrm>
        <a:graphic>
          <a:graphicData uri="http://schemas.openxmlformats.org/drawingml/2006/table">
            <a:tbl>
              <a:tblPr>
                <a:noFill/>
                <a:tableStyleId>{ED515FC8-F8E8-4C7F-B591-D3F24A5F2E42}</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6">
                            <a:extLst>
                              <a:ext uri="{A12FA001-AC4F-418D-AE19-62706E023703}">
                                <ahyp:hlinkClr val="tx"/>
                              </a:ext>
                            </a:extLst>
                          </a:hlinkClick>
                        </a:rPr>
                        <a:t>Transferwise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7">
                            <a:extLst>
                              <a:ext uri="{A12FA001-AC4F-418D-AE19-62706E023703}">
                                <ahyp:hlinkClr val="tx"/>
                              </a:ext>
                            </a:extLst>
                          </a:hlinkClick>
                        </a:rPr>
                        <a:t>Coursera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8">
                            <a:extLst>
                              <a:ext uri="{A12FA001-AC4F-418D-AE19-62706E023703}">
                                <ahyp:hlinkClr val="tx"/>
                              </a:ext>
                            </a:extLst>
                          </a:hlinkClick>
                        </a:rPr>
                        <a:t>BigBasket</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003" name="Google Shape;1003;p91"/>
          <p:cNvSpPr txBox="1"/>
          <p:nvPr/>
        </p:nvSpPr>
        <p:spPr>
          <a:xfrm>
            <a:off x="5032946" y="1290833"/>
            <a:ext cx="20574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Feed Reports</a:t>
            </a:r>
            <a:endParaRPr sz="1300">
              <a:solidFill>
                <a:srgbClr val="08528C"/>
              </a:solidFill>
              <a:latin typeface="Calibri"/>
              <a:ea typeface="Calibri"/>
              <a:cs typeface="Calibri"/>
              <a:sym typeface="Calibri"/>
            </a:endParaRPr>
          </a:p>
        </p:txBody>
      </p:sp>
      <p:sp>
        <p:nvSpPr>
          <p:cNvPr id="1004" name="Google Shape;1004;p91"/>
          <p:cNvSpPr/>
          <p:nvPr/>
        </p:nvSpPr>
        <p:spPr>
          <a:xfrm flipH="1">
            <a:off x="7278973" y="1306222"/>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Top Business Models in PA</a:t>
            </a:r>
            <a:endParaRPr sz="1300">
              <a:solidFill>
                <a:srgbClr val="08528C"/>
              </a:solidFill>
              <a:latin typeface="Calibri"/>
              <a:ea typeface="Calibri"/>
              <a:cs typeface="Calibri"/>
              <a:sym typeface="Calibri"/>
            </a:endParaRPr>
          </a:p>
        </p:txBody>
      </p:sp>
      <p:sp>
        <p:nvSpPr>
          <p:cNvPr id="1005" name="Google Shape;1005;p91"/>
          <p:cNvSpPr/>
          <p:nvPr/>
        </p:nvSpPr>
        <p:spPr>
          <a:xfrm flipH="1">
            <a:off x="9524999" y="1306222"/>
            <a:ext cx="20574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Geo Monthly Reports</a:t>
            </a:r>
            <a:endParaRPr sz="1300">
              <a:solidFill>
                <a:srgbClr val="08528C"/>
              </a:solidFill>
              <a:latin typeface="Calibri"/>
              <a:ea typeface="Calibri"/>
              <a:cs typeface="Calibri"/>
              <a:sym typeface="Calibri"/>
            </a:endParaRPr>
          </a:p>
        </p:txBody>
      </p:sp>
      <p:graphicFrame>
        <p:nvGraphicFramePr>
          <p:cNvPr id="1006" name="Google Shape;1006;p91" title="reports_geo"/>
          <p:cNvGraphicFramePr/>
          <p:nvPr/>
        </p:nvGraphicFramePr>
        <p:xfrm>
          <a:off x="9524999" y="1586944"/>
          <a:ext cx="3000000" cy="3000000"/>
        </p:xfrm>
        <a:graphic>
          <a:graphicData uri="http://schemas.openxmlformats.org/drawingml/2006/table">
            <a:tbl>
              <a:tblPr>
                <a:noFill/>
                <a:tableStyleId>{ED515FC8-F8E8-4C7F-B591-D3F24A5F2E42}</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29">
                            <a:extLst>
                              <a:ext uri="{A12FA001-AC4F-418D-AE19-62706E023703}">
                                <ahyp:hlinkClr val="tx"/>
                              </a:ext>
                            </a:extLst>
                          </a:hlinkClick>
                        </a:rPr>
                        <a:t>Blockchain Technology - SEA</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0">
                            <a:extLst>
                              <a:ext uri="{A12FA001-AC4F-418D-AE19-62706E023703}">
                                <ahyp:hlinkClr val="tx"/>
                              </a:ext>
                            </a:extLst>
                          </a:hlinkClick>
                        </a:rPr>
                        <a:t>Europe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1">
                            <a:extLst>
                              <a:ext uri="{A12FA001-AC4F-418D-AE19-62706E023703}">
                                <ahyp:hlinkClr val="tx"/>
                              </a:ext>
                            </a:extLst>
                          </a:hlinkClick>
                        </a:rPr>
                        <a:t>China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007" name="Google Shape;1007;p91"/>
          <p:cNvSpPr/>
          <p:nvPr/>
        </p:nvSpPr>
        <p:spPr>
          <a:xfrm flipH="1">
            <a:off x="9525039" y="2820039"/>
            <a:ext cx="2112000" cy="276900"/>
          </a:xfrm>
          <a:prstGeom prst="rect">
            <a:avLst/>
          </a:prstGeom>
          <a:noFill/>
          <a:ln>
            <a:noFill/>
          </a:ln>
        </p:spPr>
        <p:txBody>
          <a:bodyPr anchorCtr="0" anchor="t" bIns="45700" lIns="64800" spcFirstLastPara="1" rIns="91425" wrap="square" tIns="45700">
            <a:noAutofit/>
          </a:bodyPr>
          <a:lstStyle/>
          <a:p>
            <a:pPr indent="0" lvl="0" marL="0" marR="0" rtl="0" algn="l">
              <a:spcBef>
                <a:spcPts val="0"/>
              </a:spcBef>
              <a:spcAft>
                <a:spcPts val="0"/>
              </a:spcAft>
              <a:buNone/>
            </a:pPr>
            <a:r>
              <a:rPr b="1" lang="en-US" sz="1300">
                <a:solidFill>
                  <a:srgbClr val="08528C"/>
                </a:solidFill>
                <a:latin typeface="Calibri"/>
                <a:ea typeface="Calibri"/>
                <a:cs typeface="Calibri"/>
                <a:sym typeface="Calibri"/>
              </a:rPr>
              <a:t>Top Business Models in Geo</a:t>
            </a:r>
            <a:endParaRPr sz="1300">
              <a:solidFill>
                <a:srgbClr val="08528C"/>
              </a:solidFill>
              <a:latin typeface="Calibri"/>
              <a:ea typeface="Calibri"/>
              <a:cs typeface="Calibri"/>
              <a:sym typeface="Calibri"/>
            </a:endParaRPr>
          </a:p>
        </p:txBody>
      </p:sp>
      <p:graphicFrame>
        <p:nvGraphicFramePr>
          <p:cNvPr id="1008" name="Google Shape;1008;p91" title="reports_BMGeo"/>
          <p:cNvGraphicFramePr/>
          <p:nvPr/>
        </p:nvGraphicFramePr>
        <p:xfrm>
          <a:off x="9524999" y="3114628"/>
          <a:ext cx="3000000" cy="3000000"/>
        </p:xfrm>
        <a:graphic>
          <a:graphicData uri="http://schemas.openxmlformats.org/drawingml/2006/table">
            <a:tbl>
              <a:tblPr>
                <a:noFill/>
                <a:tableStyleId>{ED515FC8-F8E8-4C7F-B591-D3F24A5F2E42}</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2">
                            <a:extLst>
                              <a:ext uri="{A12FA001-AC4F-418D-AE19-62706E023703}">
                                <ahyp:hlinkClr val="tx"/>
                              </a:ext>
                            </a:extLst>
                          </a:hlinkClick>
                        </a:rPr>
                        <a:t>India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3">
                            <a:extLst>
                              <a:ext uri="{A12FA001-AC4F-418D-AE19-62706E023703}">
                                <ahyp:hlinkClr val="tx"/>
                              </a:ext>
                            </a:extLst>
                          </a:hlinkClick>
                        </a:rPr>
                        <a:t>Israel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4">
                            <a:extLst>
                              <a:ext uri="{A12FA001-AC4F-418D-AE19-62706E023703}">
                                <ahyp:hlinkClr val="tx"/>
                              </a:ext>
                            </a:extLst>
                          </a:hlinkClick>
                        </a:rPr>
                        <a:t>UK &amp; Ireland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
        <p:nvSpPr>
          <p:cNvPr id="1009" name="Google Shape;1009;p91"/>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aphicFrame>
        <p:nvGraphicFramePr>
          <p:cNvPr id="1010" name="Google Shape;1010;p91" title="reports_feed"/>
          <p:cNvGraphicFramePr/>
          <p:nvPr/>
        </p:nvGraphicFramePr>
        <p:xfrm>
          <a:off x="5054047" y="1586944"/>
          <a:ext cx="3000000" cy="3000000"/>
        </p:xfrm>
        <a:graphic>
          <a:graphicData uri="http://schemas.openxmlformats.org/drawingml/2006/table">
            <a:tbl>
              <a:tblPr>
                <a:noFill/>
                <a:tableStyleId>{ED515FC8-F8E8-4C7F-B591-D3F24A5F2E42}</a:tableStyleId>
              </a:tblPr>
              <a:tblGrid>
                <a:gridCol w="2156225"/>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5">
                            <a:extLst>
                              <a:ext uri="{A12FA001-AC4F-418D-AE19-62706E023703}">
                                <ahyp:hlinkClr val="tx"/>
                              </a:ext>
                            </a:extLst>
                          </a:hlinkClick>
                        </a:rPr>
                        <a:t>HRTech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6">
                            <a:extLst>
                              <a:ext uri="{A12FA001-AC4F-418D-AE19-62706E023703}">
                                <ahyp:hlinkClr val="tx"/>
                              </a:ext>
                            </a:extLst>
                          </a:hlinkClick>
                        </a:rPr>
                        <a:t>Cybersecurity</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7">
                            <a:extLst>
                              <a:ext uri="{A12FA001-AC4F-418D-AE19-62706E023703}">
                                <ahyp:hlinkClr val="tx"/>
                              </a:ext>
                            </a:extLst>
                          </a:hlinkClick>
                        </a:rPr>
                        <a:t>Food 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graphicFrame>
        <p:nvGraphicFramePr>
          <p:cNvPr id="1011" name="Google Shape;1011;p91" title="reports_PA"/>
          <p:cNvGraphicFramePr/>
          <p:nvPr/>
        </p:nvGraphicFramePr>
        <p:xfrm>
          <a:off x="7289524" y="1586944"/>
          <a:ext cx="3000000" cy="3000000"/>
        </p:xfrm>
        <a:graphic>
          <a:graphicData uri="http://schemas.openxmlformats.org/drawingml/2006/table">
            <a:tbl>
              <a:tblPr>
                <a:noFill/>
                <a:tableStyleId>{ED515FC8-F8E8-4C7F-B591-D3F24A5F2E42}</a:tableStyleId>
              </a:tblPr>
              <a:tblGrid>
                <a:gridCol w="2057400"/>
              </a:tblGrid>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8">
                            <a:extLst>
                              <a:ext uri="{A12FA001-AC4F-418D-AE19-62706E023703}">
                                <ahyp:hlinkClr val="tx"/>
                              </a:ext>
                            </a:extLst>
                          </a:hlinkClick>
                        </a:rPr>
                        <a:t>FinTech</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39">
                            <a:extLst>
                              <a:ext uri="{A12FA001-AC4F-418D-AE19-62706E023703}">
                                <ahyp:hlinkClr val="tx"/>
                              </a:ext>
                            </a:extLst>
                          </a:hlinkClick>
                        </a:rPr>
                        <a:t>Enterprise Applications</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r h="306000">
                <a:tc>
                  <a:txBody>
                    <a:bodyPr/>
                    <a:lstStyle/>
                    <a:p>
                      <a:pPr indent="0" lvl="0" marL="0" marR="0" rtl="0" algn="l">
                        <a:lnSpc>
                          <a:spcPct val="100000"/>
                        </a:lnSpc>
                        <a:spcBef>
                          <a:spcPts val="0"/>
                        </a:spcBef>
                        <a:spcAft>
                          <a:spcPts val="0"/>
                        </a:spcAft>
                        <a:buClr>
                          <a:srgbClr val="002060"/>
                        </a:buClr>
                        <a:buSzPts val="1200"/>
                        <a:buFont typeface="Cambria"/>
                        <a:buNone/>
                      </a:pPr>
                      <a:r>
                        <a:rPr lang="en-US" sz="1300" u="sng">
                          <a:solidFill>
                            <a:srgbClr val="3333CC"/>
                          </a:solidFill>
                          <a:latin typeface="Calibri"/>
                          <a:ea typeface="Calibri"/>
                          <a:cs typeface="Calibri"/>
                          <a:sym typeface="Calibri"/>
                          <a:hlinkClick r:id="rId40">
                            <a:extLst>
                              <a:ext uri="{A12FA001-AC4F-418D-AE19-62706E023703}">
                                <ahyp:hlinkClr val="tx"/>
                              </a:ext>
                            </a:extLst>
                          </a:hlinkClick>
                        </a:rPr>
                        <a:t>Artificial Intelligence</a:t>
                      </a:r>
                      <a:endParaRPr i="0" sz="1300" u="none" cap="none" strike="noStrike">
                        <a:solidFill>
                          <a:srgbClr val="002060"/>
                        </a:solidFill>
                        <a:latin typeface="Calibri"/>
                        <a:ea typeface="Calibri"/>
                        <a:cs typeface="Calibri"/>
                        <a:sym typeface="Calibri"/>
                      </a:endParaRPr>
                    </a:p>
                  </a:txBody>
                  <a:tcPr marT="33750" marB="33750" marR="67500" marL="67500" anchor="ct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aphicFrame>
        <p:nvGraphicFramePr>
          <p:cNvPr id="312" name="Google Shape;312;p56" title="table2"/>
          <p:cNvGraphicFramePr/>
          <p:nvPr/>
        </p:nvGraphicFramePr>
        <p:xfrm>
          <a:off x="3862546" y="3863890"/>
          <a:ext cx="3000000" cy="3000000"/>
        </p:xfrm>
        <a:graphic>
          <a:graphicData uri="http://schemas.openxmlformats.org/drawingml/2006/table">
            <a:tbl>
              <a:tblPr>
                <a:noFill/>
                <a:tableStyleId>{86F9CFB4-05DF-447D-B2BC-2EEC458E0EB9}</a:tableStyleId>
              </a:tblPr>
              <a:tblGrid>
                <a:gridCol w="1716950"/>
                <a:gridCol w="785675"/>
              </a:tblGrid>
              <a:tr h="25665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Feeds</a:t>
                      </a:r>
                      <a:endParaRPr b="1">
                        <a:solidFill>
                          <a:srgbClr val="08528C"/>
                        </a:solidFill>
                        <a:latin typeface="Calibri"/>
                        <a:ea typeface="Calibri"/>
                        <a:cs typeface="Calibri"/>
                        <a:sym typeface="Calibri"/>
                      </a:endParaRPr>
                    </a:p>
                  </a:txBody>
                  <a:tcPr marT="0" marB="0" marR="0" marL="428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412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Feed</a:t>
                      </a:r>
                      <a:endParaRPr b="1" sz="1200">
                        <a:latin typeface="Calibri"/>
                        <a:ea typeface="Calibri"/>
                        <a:cs typeface="Calibri"/>
                        <a:sym typeface="Calibri"/>
                      </a:endParaRPr>
                    </a:p>
                  </a:txBody>
                  <a:tcPr marT="27425" marB="27425"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$Funding</a:t>
                      </a:r>
                      <a:endParaRPr b="1" sz="1200">
                        <a:latin typeface="Calibri"/>
                        <a:ea typeface="Calibri"/>
                        <a:cs typeface="Calibri"/>
                        <a:sym typeface="Calibri"/>
                      </a:endParaRPr>
                    </a:p>
                  </a:txBody>
                  <a:tcPr marT="27425" marB="27425"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Cryptocurrencies</a:t>
                      </a:r>
                      <a:endParaRPr sz="900">
                        <a:solidFill>
                          <a:srgbClr val="999999"/>
                        </a:solidFill>
                        <a:latin typeface="Calibri"/>
                        <a:ea typeface="Calibri"/>
                        <a:cs typeface="Calibri"/>
                        <a:sym typeface="Calibri"/>
                      </a:endParaRPr>
                    </a:p>
                  </a:txBody>
                  <a:tcPr marT="0" marB="0"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$325M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Blockchain Infrastructure</a:t>
                      </a:r>
                      <a:endParaRPr sz="1100">
                        <a:solidFill>
                          <a:srgbClr val="999999"/>
                        </a:solidFill>
                        <a:latin typeface="Cambria"/>
                        <a:ea typeface="Cambria"/>
                        <a:cs typeface="Cambria"/>
                        <a:sym typeface="Cambria"/>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$286M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Investment Tech</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$46.0M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PC &amp; Console Gaming</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$37.5M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Air Pollution Management Tech</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$22.3M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313" name="Google Shape;313;p56" title="Heading"/>
          <p:cNvSpPr/>
          <p:nvPr/>
        </p:nvSpPr>
        <p:spPr>
          <a:xfrm>
            <a:off x="508000" y="203200"/>
            <a:ext cx="11175900" cy="76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Blockchain Technology - SEA Snapshot - 2024</a:t>
            </a:r>
            <a:endParaRPr b="1" sz="4000">
              <a:solidFill>
                <a:srgbClr val="08528C"/>
              </a:solidFill>
              <a:latin typeface="Calibri"/>
              <a:ea typeface="Calibri"/>
              <a:cs typeface="Calibri"/>
              <a:sym typeface="Calibri"/>
            </a:endParaRPr>
          </a:p>
        </p:txBody>
      </p:sp>
      <p:graphicFrame>
        <p:nvGraphicFramePr>
          <p:cNvPr id="314" name="Google Shape;314;p56" title="table4"/>
          <p:cNvGraphicFramePr/>
          <p:nvPr/>
        </p:nvGraphicFramePr>
        <p:xfrm>
          <a:off x="9250349" y="1105747"/>
          <a:ext cx="3000000" cy="3000000"/>
        </p:xfrm>
        <a:graphic>
          <a:graphicData uri="http://schemas.openxmlformats.org/drawingml/2006/table">
            <a:tbl>
              <a:tblPr>
                <a:noFill/>
                <a:tableStyleId>{A6F51BB1-AA66-42AD-B995-B53057032932}</a:tableStyleId>
              </a:tblPr>
              <a:tblGrid>
                <a:gridCol w="1915675"/>
                <a:gridCol w="679300"/>
              </a:tblGrid>
              <a:tr h="33980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Blockchain Technology - SEA All time Stats</a:t>
                      </a:r>
                      <a:endParaRPr b="1" sz="1200">
                        <a:solidFill>
                          <a:srgbClr val="8B8B8B"/>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27400">
                <a:tc gridSpan="2">
                  <a:txBody>
                    <a:bodyPr/>
                    <a:lstStyle/>
                    <a:p>
                      <a:pPr indent="0" lvl="0" marL="0" marR="0" rtl="0" algn="l">
                        <a:lnSpc>
                          <a:spcPct val="100000"/>
                        </a:lnSpc>
                        <a:spcBef>
                          <a:spcPts val="0"/>
                        </a:spcBef>
                        <a:spcAft>
                          <a:spcPts val="0"/>
                        </a:spcAft>
                        <a:buClr>
                          <a:srgbClr val="7F7F7F"/>
                        </a:buClr>
                        <a:buSzPts val="1000"/>
                        <a:buFont typeface="Cambria"/>
                        <a:buNone/>
                      </a:pPr>
                      <a:r>
                        <a:rPr b="1" lang="en-US" sz="1200">
                          <a:solidFill>
                            <a:srgbClr val="000000"/>
                          </a:solidFill>
                          <a:latin typeface="Calibri"/>
                          <a:ea typeface="Calibri"/>
                          <a:cs typeface="Calibri"/>
                          <a:sym typeface="Calibri"/>
                        </a:rPr>
                        <a:t>Summary</a:t>
                      </a:r>
                      <a:endParaRPr b="1" sz="1200">
                        <a:solidFill>
                          <a:srgbClr val="000000"/>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All Companies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3,406</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Funded Companies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665</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Total Funding</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$5.0B</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840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Funding in last 24 months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$999M</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840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Cumulative Valuation of all Unicorns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$12.7B</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315" name="Google Shape;315;p56" title="table7"/>
          <p:cNvGraphicFramePr/>
          <p:nvPr/>
        </p:nvGraphicFramePr>
        <p:xfrm>
          <a:off x="9250349" y="5876997"/>
          <a:ext cx="3000000" cy="3000000"/>
        </p:xfrm>
        <a:graphic>
          <a:graphicData uri="http://schemas.openxmlformats.org/drawingml/2006/table">
            <a:tbl>
              <a:tblPr>
                <a:noFill/>
                <a:tableStyleId>{A6F51BB1-AA66-42AD-B995-B53057032932}</a:tableStyleId>
              </a:tblPr>
              <a:tblGrid>
                <a:gridCol w="1046875"/>
                <a:gridCol w="1548100"/>
              </a:tblGrid>
              <a:tr h="236425">
                <a:tc rowSpan="2">
                  <a:txBody>
                    <a:bodyPr/>
                    <a:lstStyle/>
                    <a:p>
                      <a:pPr indent="0" lvl="0" marL="0" rtl="0" algn="l">
                        <a:spcBef>
                          <a:spcPts val="0"/>
                        </a:spcBef>
                        <a:spcAft>
                          <a:spcPts val="0"/>
                        </a:spcAft>
                        <a:buNone/>
                      </a:pPr>
                      <a:r>
                        <a:rPr b="1" lang="en-US" sz="1200">
                          <a:latin typeface="Calibri"/>
                          <a:ea typeface="Calibri"/>
                          <a:cs typeface="Calibri"/>
                          <a:sym typeface="Calibri"/>
                        </a:rPr>
                        <a:t>Top Cities</a:t>
                      </a:r>
                      <a:endParaRPr b="1" sz="1200">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r">
                        <a:spcBef>
                          <a:spcPts val="0"/>
                        </a:spcBef>
                        <a:spcAft>
                          <a:spcPts val="0"/>
                        </a:spcAft>
                        <a:buNone/>
                      </a:pPr>
                      <a:r>
                        <a:rPr lang="en-US" sz="1100">
                          <a:solidFill>
                            <a:srgbClr val="08528C"/>
                          </a:solidFill>
                          <a:latin typeface="Calibri"/>
                          <a:ea typeface="Calibri"/>
                          <a:cs typeface="Calibri"/>
                          <a:sym typeface="Calibri"/>
                        </a:rPr>
                        <a:t>Singapore ($3.8B)</a:t>
                      </a:r>
                      <a:endParaRPr sz="1000">
                        <a:solidFill>
                          <a:srgbClr val="08528C"/>
                        </a:solidFill>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vMerge="1"/>
                <a:tc>
                  <a:txBody>
                    <a:bodyPr/>
                    <a:lstStyle/>
                    <a:p>
                      <a:pPr indent="0" lvl="0" marL="0" rtl="0" algn="r">
                        <a:spcBef>
                          <a:spcPts val="0"/>
                        </a:spcBef>
                        <a:spcAft>
                          <a:spcPts val="0"/>
                        </a:spcAft>
                        <a:buNone/>
                      </a:pPr>
                      <a:r>
                        <a:rPr lang="en-US" sz="1100">
                          <a:solidFill>
                            <a:srgbClr val="08528C"/>
                          </a:solidFill>
                          <a:latin typeface="Calibri"/>
                          <a:ea typeface="Calibri"/>
                          <a:cs typeface="Calibri"/>
                          <a:sym typeface="Calibri"/>
                        </a:rPr>
                        <a:t>Jakarta ($188M)</a:t>
                      </a:r>
                      <a:endParaRPr sz="1000">
                        <a:solidFill>
                          <a:srgbClr val="08528C"/>
                        </a:solidFill>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316" name="Google Shape;316;p56" title="table5"/>
          <p:cNvGraphicFramePr/>
          <p:nvPr/>
        </p:nvGraphicFramePr>
        <p:xfrm>
          <a:off x="9250349" y="3016130"/>
          <a:ext cx="3000000" cy="3000000"/>
        </p:xfrm>
        <a:graphic>
          <a:graphicData uri="http://schemas.openxmlformats.org/drawingml/2006/table">
            <a:tbl>
              <a:tblPr>
                <a:noFill/>
                <a:tableStyleId>{A6F51BB1-AA66-42AD-B995-B53057032932}</a:tableStyleId>
              </a:tblPr>
              <a:tblGrid>
                <a:gridCol w="1915675"/>
                <a:gridCol w="679300"/>
              </a:tblGrid>
              <a:tr h="227400">
                <a:tc gridSpan="2">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Exits</a:t>
                      </a:r>
                      <a:endParaRPr b="1" sz="1200">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Acquisitions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33</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495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IPOs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4</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bl>
          </a:graphicData>
        </a:graphic>
      </p:graphicFrame>
      <p:graphicFrame>
        <p:nvGraphicFramePr>
          <p:cNvPr id="317" name="Google Shape;317;p56" title="table6"/>
          <p:cNvGraphicFramePr/>
          <p:nvPr/>
        </p:nvGraphicFramePr>
        <p:xfrm>
          <a:off x="9250349" y="3724014"/>
          <a:ext cx="3000000" cy="3000000"/>
        </p:xfrm>
        <a:graphic>
          <a:graphicData uri="http://schemas.openxmlformats.org/drawingml/2006/table">
            <a:tbl>
              <a:tblPr>
                <a:noFill/>
                <a:tableStyleId>{A6F51BB1-AA66-42AD-B995-B53057032932}</a:tableStyleId>
              </a:tblPr>
              <a:tblGrid>
                <a:gridCol w="1915675"/>
                <a:gridCol w="679300"/>
              </a:tblGrid>
              <a:tr h="227400">
                <a:tc gridSpan="2">
                  <a:txBody>
                    <a:bodyPr/>
                    <a:lstStyle/>
                    <a:p>
                      <a:pPr indent="0" lvl="0" marL="0" marR="0" rtl="0" algn="l">
                        <a:lnSpc>
                          <a:spcPct val="100000"/>
                        </a:lnSpc>
                        <a:spcBef>
                          <a:spcPts val="0"/>
                        </a:spcBef>
                        <a:spcAft>
                          <a:spcPts val="0"/>
                        </a:spcAft>
                        <a:buNone/>
                      </a:pPr>
                      <a:r>
                        <a:rPr b="1" lang="en-US" sz="1200">
                          <a:solidFill>
                            <a:srgbClr val="000000"/>
                          </a:solidFill>
                          <a:latin typeface="Calibri"/>
                          <a:ea typeface="Calibri"/>
                          <a:cs typeface="Calibri"/>
                          <a:sym typeface="Calibri"/>
                        </a:rPr>
                        <a:t>Companies Covered</a:t>
                      </a:r>
                      <a:endParaRPr b="1" sz="1200">
                        <a:solidFill>
                          <a:srgbClr val="000000"/>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Unicorns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6</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Soonicorns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15</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Minicorns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100</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Editor’s Pick</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278</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Series A+</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131</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Series C+</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7</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6425">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Acqui-Hires</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14</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7610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Deadpooled</a:t>
                      </a:r>
                      <a:endParaRPr sz="1100">
                        <a:latin typeface="Calibri"/>
                        <a:ea typeface="Calibri"/>
                        <a:cs typeface="Calibri"/>
                        <a:sym typeface="Calibri"/>
                      </a:endParaRPr>
                    </a:p>
                  </a:txBody>
                  <a:tcPr marT="0" marB="0" marR="0" marL="9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solidFill>
                            <a:srgbClr val="08528C"/>
                          </a:solidFill>
                          <a:latin typeface="Calibri"/>
                          <a:ea typeface="Calibri"/>
                          <a:cs typeface="Calibri"/>
                          <a:sym typeface="Calibri"/>
                        </a:rPr>
                        <a:t>945</a:t>
                      </a:r>
                      <a:endParaRPr sz="1100">
                        <a:solidFill>
                          <a:srgbClr val="08528C"/>
                        </a:solidFill>
                        <a:latin typeface="Calibri"/>
                        <a:ea typeface="Calibri"/>
                        <a:cs typeface="Calibri"/>
                        <a:sym typeface="Calibri"/>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aphicFrame>
        <p:nvGraphicFramePr>
          <p:cNvPr id="318" name="Google Shape;318;p56" title="table1"/>
          <p:cNvGraphicFramePr/>
          <p:nvPr/>
        </p:nvGraphicFramePr>
        <p:xfrm>
          <a:off x="557115" y="3863890"/>
          <a:ext cx="3000000" cy="3000000"/>
        </p:xfrm>
        <a:graphic>
          <a:graphicData uri="http://schemas.openxmlformats.org/drawingml/2006/table">
            <a:tbl>
              <a:tblPr>
                <a:noFill/>
                <a:tableStyleId>{86F9CFB4-05DF-447D-B2BC-2EEC458E0EB9}</a:tableStyleId>
              </a:tblPr>
              <a:tblGrid>
                <a:gridCol w="1834575"/>
                <a:gridCol w="1174125"/>
              </a:tblGrid>
              <a:tr h="25665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Funding Rounds</a:t>
                      </a:r>
                      <a:endParaRPr b="1">
                        <a:latin typeface="Calibri"/>
                        <a:ea typeface="Calibri"/>
                        <a:cs typeface="Calibri"/>
                        <a:sym typeface="Calibri"/>
                      </a:endParaRPr>
                    </a:p>
                  </a:txBody>
                  <a:tcPr marT="0" marB="0" marR="0" marL="428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412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Company</a:t>
                      </a:r>
                      <a:endParaRPr b="1" sz="1200">
                        <a:latin typeface="Calibri"/>
                        <a:ea typeface="Calibri"/>
                        <a:cs typeface="Calibri"/>
                        <a:sym typeface="Calibri"/>
                      </a:endParaRPr>
                    </a:p>
                  </a:txBody>
                  <a:tcPr marT="27425" marB="27425"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Round Details</a:t>
                      </a:r>
                      <a:endParaRPr b="1" sz="1200">
                        <a:latin typeface="Calibri"/>
                        <a:ea typeface="Calibri"/>
                        <a:cs typeface="Calibri"/>
                        <a:sym typeface="Calibri"/>
                      </a:endParaRPr>
                    </a:p>
                  </a:txBody>
                  <a:tcPr marT="27425" marB="27425"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SDAX</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Clr>
                          <a:srgbClr val="002060"/>
                        </a:buClr>
                        <a:buSzPts val="1200"/>
                        <a:buFont typeface="Cambria"/>
                        <a:buNone/>
                      </a:pPr>
                      <a:r>
                        <a:rPr lang="en-US" sz="1000">
                          <a:solidFill>
                            <a:srgbClr val="999999"/>
                          </a:solidFill>
                          <a:latin typeface="Calibri"/>
                          <a:ea typeface="Calibri"/>
                          <a:cs typeface="Calibri"/>
                          <a:sym typeface="Calibri"/>
                        </a:rPr>
                        <a:t>-2020</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$50.0M - Series B</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Sygnum</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(2017, Zurich)</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$40.0M - Series B</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WadzPay</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(2018, Singapore)</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$36.7M - Series C</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Oobit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(2017, Singapore)</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$25.0M - Series A</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Climate Impact..</a:t>
                      </a:r>
                      <a:endParaRPr sz="1000">
                        <a:solidFill>
                          <a:srgbClr val="999999"/>
                        </a:solidFill>
                        <a:latin typeface="Calibri"/>
                        <a:ea typeface="Calibri"/>
                        <a:cs typeface="Calibri"/>
                        <a:sym typeface="Calibri"/>
                      </a:endParaRPr>
                    </a:p>
                    <a:p>
                      <a:pPr indent="0" lvl="0" marL="0" marR="0" rtl="0" algn="l">
                        <a:lnSpc>
                          <a:spcPct val="100000"/>
                        </a:lnSpc>
                        <a:spcBef>
                          <a:spcPts val="0"/>
                        </a:spcBef>
                        <a:spcAft>
                          <a:spcPts val="0"/>
                        </a:spcAft>
                        <a:buNone/>
                      </a:pPr>
                      <a:r>
                        <a:rPr lang="en-US" sz="1000">
                          <a:solidFill>
                            <a:srgbClr val="999999"/>
                          </a:solidFill>
                          <a:latin typeface="Calibri"/>
                          <a:ea typeface="Calibri"/>
                          <a:cs typeface="Calibri"/>
                          <a:sym typeface="Calibri"/>
                        </a:rPr>
                        <a:t>(2021, Singapore)</a:t>
                      </a:r>
                      <a:endParaRPr sz="1000">
                        <a:solidFill>
                          <a:srgbClr val="999999"/>
                        </a:solidFill>
                        <a:latin typeface="Calibri"/>
                        <a:ea typeface="Calibri"/>
                        <a:cs typeface="Calibri"/>
                        <a:sym typeface="Calibri"/>
                      </a:endParaRPr>
                    </a:p>
                  </a:txBody>
                  <a:tcPr marT="0" marB="0" marR="0" marL="4023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100">
                          <a:latin typeface="Calibri"/>
                          <a:ea typeface="Calibri"/>
                          <a:cs typeface="Calibri"/>
                          <a:sym typeface="Calibri"/>
                        </a:rPr>
                        <a:t>$22.3M - Series B</a:t>
                      </a:r>
                      <a:endParaRPr sz="1100">
                        <a:latin typeface="Calibri"/>
                        <a:ea typeface="Calibri"/>
                        <a:cs typeface="Calibri"/>
                        <a:sym typeface="Calibri"/>
                      </a:endParaRPr>
                    </a:p>
                  </a:txBody>
                  <a:tcPr marT="36000" marB="36000" marR="0" marL="182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319" name="Google Shape;319;p56" title="logo2"/>
          <p:cNvPicPr preferRelativeResize="0"/>
          <p:nvPr/>
        </p:nvPicPr>
        <p:blipFill>
          <a:blip r:embed="rId3">
            <a:alphaModFix/>
          </a:blip>
          <a:stretch>
            <a:fillRect/>
          </a:stretch>
        </p:blipFill>
        <p:spPr>
          <a:xfrm>
            <a:off x="592718" y="4834033"/>
            <a:ext cx="270000" cy="270000"/>
          </a:xfrm>
          <a:prstGeom prst="rect">
            <a:avLst/>
          </a:prstGeom>
          <a:noFill/>
          <a:ln cap="flat" cmpd="sng" w="9525">
            <a:solidFill>
              <a:srgbClr val="D9D9D9"/>
            </a:solidFill>
            <a:prstDash val="solid"/>
            <a:round/>
            <a:headEnd len="sm" w="sm" type="none"/>
            <a:tailEnd len="sm" w="sm" type="none"/>
          </a:ln>
        </p:spPr>
      </p:pic>
      <p:pic>
        <p:nvPicPr>
          <p:cNvPr id="320" name="Google Shape;320;p56" title="logo3"/>
          <p:cNvPicPr preferRelativeResize="0"/>
          <p:nvPr/>
        </p:nvPicPr>
        <p:blipFill>
          <a:blip r:embed="rId4">
            <a:alphaModFix/>
          </a:blip>
          <a:stretch>
            <a:fillRect/>
          </a:stretch>
        </p:blipFill>
        <p:spPr>
          <a:xfrm>
            <a:off x="592718" y="5316271"/>
            <a:ext cx="270000" cy="270000"/>
          </a:xfrm>
          <a:prstGeom prst="rect">
            <a:avLst/>
          </a:prstGeom>
          <a:noFill/>
          <a:ln cap="flat" cmpd="sng" w="9525">
            <a:solidFill>
              <a:srgbClr val="D9D9D9"/>
            </a:solidFill>
            <a:prstDash val="solid"/>
            <a:round/>
            <a:headEnd len="sm" w="sm" type="none"/>
            <a:tailEnd len="sm" w="sm" type="none"/>
          </a:ln>
        </p:spPr>
      </p:pic>
      <p:pic>
        <p:nvPicPr>
          <p:cNvPr id="321" name="Google Shape;321;p56" title="logo4"/>
          <p:cNvPicPr preferRelativeResize="0"/>
          <p:nvPr/>
        </p:nvPicPr>
        <p:blipFill>
          <a:blip r:embed="rId5">
            <a:alphaModFix/>
          </a:blip>
          <a:stretch>
            <a:fillRect/>
          </a:stretch>
        </p:blipFill>
        <p:spPr>
          <a:xfrm>
            <a:off x="592718" y="5612871"/>
            <a:ext cx="270000" cy="270000"/>
          </a:xfrm>
          <a:prstGeom prst="rect">
            <a:avLst/>
          </a:prstGeom>
          <a:noFill/>
          <a:ln cap="flat" cmpd="sng" w="9525">
            <a:solidFill>
              <a:srgbClr val="D9D9D9"/>
            </a:solidFill>
            <a:prstDash val="solid"/>
            <a:round/>
            <a:headEnd len="sm" w="sm" type="none"/>
            <a:tailEnd len="sm" w="sm" type="none"/>
          </a:ln>
        </p:spPr>
      </p:pic>
      <p:pic>
        <p:nvPicPr>
          <p:cNvPr id="322" name="Google Shape;322;p56" title="logo1"/>
          <p:cNvPicPr preferRelativeResize="0"/>
          <p:nvPr/>
        </p:nvPicPr>
        <p:blipFill>
          <a:blip r:embed="rId6">
            <a:alphaModFix/>
          </a:blip>
          <a:stretch>
            <a:fillRect/>
          </a:stretch>
        </p:blipFill>
        <p:spPr>
          <a:xfrm>
            <a:off x="592708" y="4515245"/>
            <a:ext cx="270000" cy="265574"/>
          </a:xfrm>
          <a:prstGeom prst="rect">
            <a:avLst/>
          </a:prstGeom>
          <a:noFill/>
          <a:ln>
            <a:noFill/>
          </a:ln>
        </p:spPr>
      </p:pic>
      <p:pic>
        <p:nvPicPr>
          <p:cNvPr id="323" name="Google Shape;323;p56" title="logo5"/>
          <p:cNvPicPr preferRelativeResize="0"/>
          <p:nvPr/>
        </p:nvPicPr>
        <p:blipFill>
          <a:blip r:embed="rId7">
            <a:alphaModFix/>
          </a:blip>
          <a:stretch>
            <a:fillRect/>
          </a:stretch>
        </p:blipFill>
        <p:spPr>
          <a:xfrm>
            <a:off x="592718" y="5999110"/>
            <a:ext cx="270000" cy="270000"/>
          </a:xfrm>
          <a:prstGeom prst="rect">
            <a:avLst/>
          </a:prstGeom>
          <a:noFill/>
          <a:ln cap="flat" cmpd="sng" w="9525">
            <a:solidFill>
              <a:srgbClr val="D9D9D9"/>
            </a:solidFill>
            <a:prstDash val="solid"/>
            <a:round/>
            <a:headEnd len="sm" w="sm" type="none"/>
            <a:tailEnd len="sm" w="sm" type="none"/>
          </a:ln>
        </p:spPr>
      </p:pic>
      <p:graphicFrame>
        <p:nvGraphicFramePr>
          <p:cNvPr id="324" name="Google Shape;324;p56" title="table3"/>
          <p:cNvGraphicFramePr/>
          <p:nvPr/>
        </p:nvGraphicFramePr>
        <p:xfrm>
          <a:off x="6685018" y="3863890"/>
          <a:ext cx="3000000" cy="3000000"/>
        </p:xfrm>
        <a:graphic>
          <a:graphicData uri="http://schemas.openxmlformats.org/drawingml/2006/table">
            <a:tbl>
              <a:tblPr>
                <a:noFill/>
                <a:tableStyleId>{86F9CFB4-05DF-447D-B2BC-2EEC458E0EB9}</a:tableStyleId>
              </a:tblPr>
              <a:tblGrid>
                <a:gridCol w="1590100"/>
                <a:gridCol w="758925"/>
              </a:tblGrid>
              <a:tr h="256650">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a:t>
                      </a:r>
                      <a:r>
                        <a:rPr b="1" lang="en-US">
                          <a:solidFill>
                            <a:srgbClr val="08528C"/>
                          </a:solidFill>
                          <a:latin typeface="Calibri"/>
                          <a:ea typeface="Calibri"/>
                          <a:cs typeface="Calibri"/>
                          <a:sym typeface="Calibri"/>
                        </a:rPr>
                        <a:t>Cities</a:t>
                      </a:r>
                      <a:endParaRPr b="1">
                        <a:solidFill>
                          <a:srgbClr val="08528C"/>
                        </a:solidFill>
                        <a:latin typeface="Calibri"/>
                        <a:ea typeface="Calibri"/>
                        <a:cs typeface="Calibri"/>
                        <a:sym typeface="Calibri"/>
                      </a:endParaRPr>
                    </a:p>
                  </a:txBody>
                  <a:tcPr marT="0" marB="0" marR="0" marL="428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241275">
                <a:tc>
                  <a:txBody>
                    <a:bodyPr/>
                    <a:lstStyle/>
                    <a:p>
                      <a:pPr indent="0" lvl="0" marL="0" marR="0" rtl="0" algn="l">
                        <a:lnSpc>
                          <a:spcPct val="100000"/>
                        </a:lnSpc>
                        <a:spcBef>
                          <a:spcPts val="0"/>
                        </a:spcBef>
                        <a:spcAft>
                          <a:spcPts val="0"/>
                        </a:spcAft>
                        <a:buNone/>
                      </a:pPr>
                      <a:r>
                        <a:rPr b="1" lang="en-US" sz="1200">
                          <a:latin typeface="Calibri"/>
                          <a:ea typeface="Calibri"/>
                          <a:cs typeface="Calibri"/>
                          <a:sym typeface="Calibri"/>
                        </a:rPr>
                        <a:t>City</a:t>
                      </a:r>
                      <a:endParaRPr b="1" sz="1200">
                        <a:latin typeface="Calibri"/>
                        <a:ea typeface="Calibri"/>
                        <a:cs typeface="Calibri"/>
                        <a:sym typeface="Calibri"/>
                      </a:endParaRPr>
                    </a:p>
                  </a:txBody>
                  <a:tcPr marT="27425" marB="27425"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200">
                          <a:latin typeface="Calibri"/>
                          <a:ea typeface="Calibri"/>
                          <a:cs typeface="Calibri"/>
                          <a:sym typeface="Calibri"/>
                        </a:rPr>
                        <a:t>$Funding</a:t>
                      </a:r>
                      <a:endParaRPr b="1" sz="1200">
                        <a:latin typeface="Calibri"/>
                        <a:ea typeface="Calibri"/>
                        <a:cs typeface="Calibri"/>
                        <a:sym typeface="Calibri"/>
                      </a:endParaRPr>
                    </a:p>
                  </a:txBody>
                  <a:tcPr marT="27425" marB="27425" marR="36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B7B7B7"/>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Singapore</a:t>
                      </a:r>
                      <a:endParaRPr sz="900">
                        <a:solidFill>
                          <a:srgbClr val="999999"/>
                        </a:solidFill>
                        <a:latin typeface="Calibri"/>
                        <a:ea typeface="Calibri"/>
                        <a:cs typeface="Calibri"/>
                        <a:sym typeface="Calibri"/>
                      </a:endParaRPr>
                    </a:p>
                  </a:txBody>
                  <a:tcPr marT="0" marB="0" marR="0" marL="457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2060"/>
                        </a:buClr>
                        <a:buSzPts val="1200"/>
                        <a:buFont typeface="Cambria"/>
                        <a:buNone/>
                      </a:pPr>
                      <a:r>
                        <a:rPr lang="en-US" sz="1100">
                          <a:latin typeface="Calibri"/>
                          <a:ea typeface="Calibri"/>
                          <a:cs typeface="Calibri"/>
                          <a:sym typeface="Calibri"/>
                        </a:rPr>
                        <a:t>$482M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Clr>
                          <a:srgbClr val="000000"/>
                        </a:buClr>
                        <a:buSzPts val="900"/>
                        <a:buFont typeface="Arial"/>
                        <a:buNone/>
                      </a:pPr>
                      <a:r>
                        <a:rPr lang="en-US" sz="1100">
                          <a:latin typeface="Calibri"/>
                          <a:ea typeface="Calibri"/>
                          <a:cs typeface="Calibri"/>
                          <a:sym typeface="Calibri"/>
                        </a:rPr>
                        <a:t>Hanoi</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$17.8M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marR="0" rtl="0" algn="l">
                        <a:lnSpc>
                          <a:spcPct val="100000"/>
                        </a:lnSpc>
                        <a:spcBef>
                          <a:spcPts val="0"/>
                        </a:spcBef>
                        <a:spcAft>
                          <a:spcPts val="0"/>
                        </a:spcAft>
                        <a:buNone/>
                      </a:pPr>
                      <a:r>
                        <a:rPr lang="en-US" sz="1100">
                          <a:latin typeface="Calibri"/>
                          <a:ea typeface="Calibri"/>
                          <a:cs typeface="Calibri"/>
                          <a:sym typeface="Calibri"/>
                        </a:rPr>
                        <a:t>Kuala Lumpur</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$11.7M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rtl="0" algn="l">
                        <a:spcBef>
                          <a:spcPts val="0"/>
                        </a:spcBef>
                        <a:spcAft>
                          <a:spcPts val="0"/>
                        </a:spcAft>
                        <a:buNone/>
                      </a:pPr>
                      <a:r>
                        <a:rPr lang="en-US" sz="1100">
                          <a:latin typeface="Calibri"/>
                          <a:ea typeface="Calibri"/>
                          <a:cs typeface="Calibri"/>
                          <a:sym typeface="Calibri"/>
                        </a:rPr>
                        <a:t>Jakarta</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$10.5M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93650">
                <a:tc>
                  <a:txBody>
                    <a:bodyPr/>
                    <a:lstStyle/>
                    <a:p>
                      <a:pPr indent="0" lvl="0" marL="0" rtl="0" algn="l">
                        <a:spcBef>
                          <a:spcPts val="0"/>
                        </a:spcBef>
                        <a:spcAft>
                          <a:spcPts val="0"/>
                        </a:spcAft>
                        <a:buNone/>
                      </a:pPr>
                      <a:r>
                        <a:rPr lang="en-US" sz="1100">
                          <a:latin typeface="Calibri"/>
                          <a:ea typeface="Calibri"/>
                          <a:cs typeface="Calibri"/>
                          <a:sym typeface="Calibri"/>
                        </a:rPr>
                        <a:t>Bangkok</a:t>
                      </a:r>
                      <a:endParaRPr sz="1100">
                        <a:solidFill>
                          <a:srgbClr val="999999"/>
                        </a:solidFill>
                        <a:latin typeface="Calibri"/>
                        <a:ea typeface="Calibri"/>
                        <a:cs typeface="Calibri"/>
                        <a:sym typeface="Calibri"/>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None/>
                      </a:pPr>
                      <a:r>
                        <a:rPr lang="en-US" sz="1100">
                          <a:latin typeface="Calibri"/>
                          <a:ea typeface="Calibri"/>
                          <a:cs typeface="Calibri"/>
                          <a:sym typeface="Calibri"/>
                        </a:rPr>
                        <a:t>$2.8M</a:t>
                      </a:r>
                      <a:endParaRPr sz="1100">
                        <a:latin typeface="Calibri"/>
                        <a:ea typeface="Calibri"/>
                        <a:cs typeface="Calibri"/>
                        <a:sym typeface="Calibri"/>
                      </a:endParaRPr>
                    </a:p>
                  </a:txBody>
                  <a:tcPr marT="36000" marB="36000" marR="137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325" name="Google Shape;325;p56"/>
          <p:cNvSpPr txBox="1"/>
          <p:nvPr/>
        </p:nvSpPr>
        <p:spPr>
          <a:xfrm>
            <a:off x="1" y="6515720"/>
            <a:ext cx="621900" cy="342300"/>
          </a:xfrm>
          <a:prstGeom prst="rect">
            <a:avLst/>
          </a:prstGeom>
          <a:solidFill>
            <a:srgbClr val="002060"/>
          </a:solid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grpSp>
        <p:nvGrpSpPr>
          <p:cNvPr id="326" name="Google Shape;326;p56"/>
          <p:cNvGrpSpPr/>
          <p:nvPr/>
        </p:nvGrpSpPr>
        <p:grpSpPr>
          <a:xfrm>
            <a:off x="499405" y="1481931"/>
            <a:ext cx="2051771" cy="558293"/>
            <a:chOff x="499405" y="1481931"/>
            <a:chExt cx="2051771" cy="558293"/>
          </a:xfrm>
        </p:grpSpPr>
        <p:sp>
          <p:nvSpPr>
            <p:cNvPr id="327" name="Google Shape;327;p56"/>
            <p:cNvSpPr txBox="1"/>
            <p:nvPr/>
          </p:nvSpPr>
          <p:spPr>
            <a:xfrm>
              <a:off x="948300" y="1886324"/>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 Funding</a:t>
              </a:r>
              <a:endParaRPr sz="1100">
                <a:latin typeface="Calibri"/>
                <a:ea typeface="Calibri"/>
                <a:cs typeface="Calibri"/>
                <a:sym typeface="Calibri"/>
              </a:endParaRPr>
            </a:p>
          </p:txBody>
        </p:sp>
        <p:pic>
          <p:nvPicPr>
            <p:cNvPr id="328" name="Google Shape;328;p56"/>
            <p:cNvPicPr preferRelativeResize="0"/>
            <p:nvPr/>
          </p:nvPicPr>
          <p:blipFill rotWithShape="1">
            <a:blip r:embed="rId8">
              <a:alphaModFix/>
            </a:blip>
            <a:srcRect b="0" l="0" r="0" t="0"/>
            <a:stretch/>
          </p:blipFill>
          <p:spPr>
            <a:xfrm>
              <a:off x="499405" y="1481931"/>
              <a:ext cx="360000" cy="359971"/>
            </a:xfrm>
            <a:prstGeom prst="rect">
              <a:avLst/>
            </a:prstGeom>
            <a:noFill/>
            <a:ln>
              <a:noFill/>
            </a:ln>
          </p:spPr>
        </p:pic>
        <p:cxnSp>
          <p:nvCxnSpPr>
            <p:cNvPr id="329" name="Google Shape;329;p56"/>
            <p:cNvCxnSpPr/>
            <p:nvPr/>
          </p:nvCxnSpPr>
          <p:spPr>
            <a:xfrm flipH="1" rot="10800000">
              <a:off x="950976" y="1858575"/>
              <a:ext cx="1600200" cy="3000"/>
            </a:xfrm>
            <a:prstGeom prst="straightConnector1">
              <a:avLst/>
            </a:prstGeom>
            <a:noFill/>
            <a:ln cap="flat" cmpd="sng" w="9525">
              <a:solidFill>
                <a:srgbClr val="D9D9D9"/>
              </a:solidFill>
              <a:prstDash val="solid"/>
              <a:round/>
              <a:headEnd len="sm" w="sm" type="none"/>
              <a:tailEnd len="sm" w="sm" type="none"/>
            </a:ln>
          </p:spPr>
        </p:cxnSp>
      </p:grpSp>
      <p:grpSp>
        <p:nvGrpSpPr>
          <p:cNvPr id="330" name="Google Shape;330;p56"/>
          <p:cNvGrpSpPr/>
          <p:nvPr/>
        </p:nvGrpSpPr>
        <p:grpSpPr>
          <a:xfrm>
            <a:off x="4886416" y="1492911"/>
            <a:ext cx="2001681" cy="701217"/>
            <a:chOff x="4847175" y="1492911"/>
            <a:chExt cx="2001681" cy="701217"/>
          </a:xfrm>
        </p:grpSpPr>
        <p:sp>
          <p:nvSpPr>
            <p:cNvPr id="331" name="Google Shape;331;p56"/>
            <p:cNvSpPr txBox="1"/>
            <p:nvPr/>
          </p:nvSpPr>
          <p:spPr>
            <a:xfrm>
              <a:off x="5249995" y="1886328"/>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Series A+ rounds</a:t>
              </a:r>
              <a:endParaRPr i="0" sz="1100" u="none" cap="none" strike="noStrike">
                <a:solidFill>
                  <a:srgbClr val="000000"/>
                </a:solidFill>
                <a:latin typeface="Calibri"/>
                <a:ea typeface="Calibri"/>
                <a:cs typeface="Calibri"/>
                <a:sym typeface="Calibri"/>
              </a:endParaRPr>
            </a:p>
          </p:txBody>
        </p:sp>
        <p:pic>
          <p:nvPicPr>
            <p:cNvPr id="332" name="Google Shape;332;p56"/>
            <p:cNvPicPr preferRelativeResize="0"/>
            <p:nvPr/>
          </p:nvPicPr>
          <p:blipFill>
            <a:blip r:embed="rId9">
              <a:alphaModFix/>
            </a:blip>
            <a:stretch>
              <a:fillRect/>
            </a:stretch>
          </p:blipFill>
          <p:spPr>
            <a:xfrm>
              <a:off x="4847175" y="1492911"/>
              <a:ext cx="356616" cy="356616"/>
            </a:xfrm>
            <a:prstGeom prst="rect">
              <a:avLst/>
            </a:prstGeom>
            <a:noFill/>
            <a:ln>
              <a:noFill/>
            </a:ln>
          </p:spPr>
        </p:pic>
        <p:cxnSp>
          <p:nvCxnSpPr>
            <p:cNvPr id="333" name="Google Shape;333;p56"/>
            <p:cNvCxnSpPr/>
            <p:nvPr/>
          </p:nvCxnSpPr>
          <p:spPr>
            <a:xfrm flipH="1" rot="10800000">
              <a:off x="5248656" y="1858575"/>
              <a:ext cx="1600200" cy="3000"/>
            </a:xfrm>
            <a:prstGeom prst="straightConnector1">
              <a:avLst/>
            </a:prstGeom>
            <a:noFill/>
            <a:ln cap="flat" cmpd="sng" w="9525">
              <a:solidFill>
                <a:srgbClr val="D9D9D9"/>
              </a:solidFill>
              <a:prstDash val="solid"/>
              <a:round/>
              <a:headEnd len="sm" w="sm" type="none"/>
              <a:tailEnd len="sm" w="sm" type="none"/>
            </a:ln>
          </p:spPr>
        </p:cxnSp>
      </p:grpSp>
      <p:sp>
        <p:nvSpPr>
          <p:cNvPr id="334" name="Google Shape;334;p56"/>
          <p:cNvSpPr txBox="1"/>
          <p:nvPr/>
        </p:nvSpPr>
        <p:spPr>
          <a:xfrm>
            <a:off x="5289100" y="3048953"/>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Acquisitions</a:t>
            </a:r>
            <a:endParaRPr sz="1100">
              <a:latin typeface="Calibri"/>
              <a:ea typeface="Calibri"/>
              <a:cs typeface="Calibri"/>
              <a:sym typeface="Calibri"/>
            </a:endParaRPr>
          </a:p>
        </p:txBody>
      </p:sp>
      <p:pic>
        <p:nvPicPr>
          <p:cNvPr id="335" name="Google Shape;335;p56"/>
          <p:cNvPicPr preferRelativeResize="0"/>
          <p:nvPr/>
        </p:nvPicPr>
        <p:blipFill>
          <a:blip r:embed="rId10">
            <a:alphaModFix/>
          </a:blip>
          <a:stretch>
            <a:fillRect/>
          </a:stretch>
        </p:blipFill>
        <p:spPr>
          <a:xfrm>
            <a:off x="4882896" y="2676825"/>
            <a:ext cx="360000" cy="360000"/>
          </a:xfrm>
          <a:prstGeom prst="rect">
            <a:avLst/>
          </a:prstGeom>
          <a:noFill/>
          <a:ln>
            <a:noFill/>
          </a:ln>
        </p:spPr>
      </p:pic>
      <p:cxnSp>
        <p:nvCxnSpPr>
          <p:cNvPr id="336" name="Google Shape;336;p56"/>
          <p:cNvCxnSpPr/>
          <p:nvPr/>
        </p:nvCxnSpPr>
        <p:spPr>
          <a:xfrm flipH="1" rot="10800000">
            <a:off x="5287761" y="3024294"/>
            <a:ext cx="1600200" cy="3000"/>
          </a:xfrm>
          <a:prstGeom prst="straightConnector1">
            <a:avLst/>
          </a:prstGeom>
          <a:noFill/>
          <a:ln cap="flat" cmpd="sng" w="9525">
            <a:solidFill>
              <a:srgbClr val="D9D9D9"/>
            </a:solidFill>
            <a:prstDash val="solid"/>
            <a:round/>
            <a:headEnd len="sm" w="sm" type="none"/>
            <a:tailEnd len="sm" w="sm" type="none"/>
          </a:ln>
        </p:spPr>
      </p:cxnSp>
      <p:grpSp>
        <p:nvGrpSpPr>
          <p:cNvPr id="337" name="Google Shape;337;p56"/>
          <p:cNvGrpSpPr/>
          <p:nvPr/>
        </p:nvGrpSpPr>
        <p:grpSpPr>
          <a:xfrm>
            <a:off x="2768677" y="1489495"/>
            <a:ext cx="2016660" cy="704633"/>
            <a:chOff x="2774796" y="1489495"/>
            <a:chExt cx="2016660" cy="704633"/>
          </a:xfrm>
        </p:grpSpPr>
        <p:sp>
          <p:nvSpPr>
            <p:cNvPr id="338" name="Google Shape;338;p56"/>
            <p:cNvSpPr txBox="1"/>
            <p:nvPr/>
          </p:nvSpPr>
          <p:spPr>
            <a:xfrm>
              <a:off x="3187762" y="1886328"/>
              <a:ext cx="13653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 Funding rounds</a:t>
              </a:r>
              <a:endParaRPr sz="1100">
                <a:latin typeface="Calibri"/>
                <a:ea typeface="Calibri"/>
                <a:cs typeface="Calibri"/>
                <a:sym typeface="Calibri"/>
              </a:endParaRPr>
            </a:p>
          </p:txBody>
        </p:sp>
        <p:pic>
          <p:nvPicPr>
            <p:cNvPr id="339" name="Google Shape;339;p56"/>
            <p:cNvPicPr preferRelativeResize="0"/>
            <p:nvPr/>
          </p:nvPicPr>
          <p:blipFill rotWithShape="1">
            <a:blip r:embed="rId11">
              <a:alphaModFix/>
            </a:blip>
            <a:srcRect b="0" l="0" r="0" t="0"/>
            <a:stretch/>
          </p:blipFill>
          <p:spPr>
            <a:xfrm>
              <a:off x="2774796" y="1489495"/>
              <a:ext cx="324000" cy="324000"/>
            </a:xfrm>
            <a:prstGeom prst="rect">
              <a:avLst/>
            </a:prstGeom>
            <a:noFill/>
            <a:ln>
              <a:noFill/>
            </a:ln>
          </p:spPr>
        </p:pic>
        <p:cxnSp>
          <p:nvCxnSpPr>
            <p:cNvPr id="340" name="Google Shape;340;p56"/>
            <p:cNvCxnSpPr/>
            <p:nvPr/>
          </p:nvCxnSpPr>
          <p:spPr>
            <a:xfrm flipH="1" rot="10800000">
              <a:off x="3191256" y="1858575"/>
              <a:ext cx="1600200" cy="3000"/>
            </a:xfrm>
            <a:prstGeom prst="straightConnector1">
              <a:avLst/>
            </a:prstGeom>
            <a:noFill/>
            <a:ln cap="flat" cmpd="sng" w="9525">
              <a:solidFill>
                <a:srgbClr val="D9D9D9"/>
              </a:solidFill>
              <a:prstDash val="solid"/>
              <a:round/>
              <a:headEnd len="sm" w="sm" type="none"/>
              <a:tailEnd len="sm" w="sm" type="none"/>
            </a:ln>
          </p:spPr>
        </p:cxnSp>
      </p:grpSp>
      <p:sp>
        <p:nvSpPr>
          <p:cNvPr id="341" name="Google Shape;341;p56"/>
          <p:cNvSpPr txBox="1"/>
          <p:nvPr/>
        </p:nvSpPr>
        <p:spPr>
          <a:xfrm>
            <a:off x="949862" y="3010528"/>
            <a:ext cx="1365300" cy="307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1000"/>
              <a:buFont typeface="Arial"/>
              <a:buNone/>
            </a:pPr>
            <a:r>
              <a:rPr lang="en-US" sz="1100">
                <a:solidFill>
                  <a:srgbClr val="000000"/>
                </a:solidFill>
                <a:latin typeface="Calibri"/>
                <a:ea typeface="Calibri"/>
                <a:cs typeface="Calibri"/>
                <a:sym typeface="Calibri"/>
              </a:rPr>
              <a:t>New additions to Soonicorn Club</a:t>
            </a:r>
            <a:endParaRPr sz="1100">
              <a:solidFill>
                <a:srgbClr val="000000"/>
              </a:solidFill>
              <a:latin typeface="Calibri"/>
              <a:ea typeface="Calibri"/>
              <a:cs typeface="Calibri"/>
              <a:sym typeface="Calibri"/>
            </a:endParaRPr>
          </a:p>
        </p:txBody>
      </p:sp>
      <p:pic>
        <p:nvPicPr>
          <p:cNvPr id="342" name="Google Shape;342;p56"/>
          <p:cNvPicPr preferRelativeResize="0"/>
          <p:nvPr/>
        </p:nvPicPr>
        <p:blipFill>
          <a:blip r:embed="rId12">
            <a:alphaModFix/>
          </a:blip>
          <a:stretch>
            <a:fillRect/>
          </a:stretch>
        </p:blipFill>
        <p:spPr>
          <a:xfrm>
            <a:off x="502920" y="2628549"/>
            <a:ext cx="324000" cy="324000"/>
          </a:xfrm>
          <a:prstGeom prst="rect">
            <a:avLst/>
          </a:prstGeom>
          <a:noFill/>
          <a:ln>
            <a:noFill/>
          </a:ln>
        </p:spPr>
      </p:pic>
      <p:cxnSp>
        <p:nvCxnSpPr>
          <p:cNvPr id="343" name="Google Shape;343;p56"/>
          <p:cNvCxnSpPr/>
          <p:nvPr/>
        </p:nvCxnSpPr>
        <p:spPr>
          <a:xfrm flipH="1" rot="10800000">
            <a:off x="953356" y="2985869"/>
            <a:ext cx="1600200" cy="3000"/>
          </a:xfrm>
          <a:prstGeom prst="straightConnector1">
            <a:avLst/>
          </a:prstGeom>
          <a:noFill/>
          <a:ln cap="flat" cmpd="sng" w="9525">
            <a:solidFill>
              <a:srgbClr val="D9D9D9"/>
            </a:solidFill>
            <a:prstDash val="solid"/>
            <a:round/>
            <a:headEnd len="sm" w="sm" type="none"/>
            <a:tailEnd len="sm" w="sm" type="none"/>
          </a:ln>
        </p:spPr>
      </p:cxnSp>
      <p:sp>
        <p:nvSpPr>
          <p:cNvPr id="344" name="Google Shape;344;p56" title="textBox1"/>
          <p:cNvSpPr txBox="1"/>
          <p:nvPr/>
        </p:nvSpPr>
        <p:spPr>
          <a:xfrm>
            <a:off x="975224" y="1455825"/>
            <a:ext cx="1709400" cy="351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$591M</a:t>
            </a:r>
            <a:r>
              <a:rPr b="1" lang="en-US" sz="1200">
                <a:solidFill>
                  <a:srgbClr val="A9A9A9"/>
                </a:solidFill>
                <a:latin typeface="Calibri"/>
                <a:ea typeface="Calibri"/>
                <a:cs typeface="Calibri"/>
                <a:sym typeface="Calibri"/>
              </a:rPr>
              <a:t> (vs $415M,</a:t>
            </a:r>
            <a:r>
              <a:rPr b="1" lang="en-US" sz="1200">
                <a:solidFill>
                  <a:srgbClr val="00B050"/>
                </a:solidFill>
                <a:latin typeface="Calibri"/>
                <a:ea typeface="Calibri"/>
                <a:cs typeface="Calibri"/>
                <a:sym typeface="Calibri"/>
              </a:rPr>
              <a:t>▲43%</a:t>
            </a:r>
            <a:r>
              <a:rPr b="1" lang="en-US" sz="1200">
                <a:solidFill>
                  <a:srgbClr val="A9A9A9"/>
                </a:solidFill>
                <a:latin typeface="Calibri"/>
                <a:ea typeface="Calibri"/>
                <a:cs typeface="Calibri"/>
                <a:sym typeface="Calibri"/>
              </a:rPr>
              <a:t>)</a:t>
            </a:r>
            <a:endParaRPr b="1" sz="1200">
              <a:solidFill>
                <a:srgbClr val="A9A9A9"/>
              </a:solidFill>
              <a:latin typeface="Calibri"/>
              <a:ea typeface="Calibri"/>
              <a:cs typeface="Calibri"/>
              <a:sym typeface="Calibri"/>
            </a:endParaRPr>
          </a:p>
        </p:txBody>
      </p:sp>
      <p:sp>
        <p:nvSpPr>
          <p:cNvPr id="345" name="Google Shape;345;p56" title="textBox2"/>
          <p:cNvSpPr txBox="1"/>
          <p:nvPr/>
        </p:nvSpPr>
        <p:spPr>
          <a:xfrm>
            <a:off x="3187747" y="1455375"/>
            <a:ext cx="16797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109</a:t>
            </a:r>
            <a:r>
              <a:rPr b="1" lang="en-US" sz="1200">
                <a:solidFill>
                  <a:srgbClr val="A9A9A9"/>
                </a:solidFill>
                <a:latin typeface="Calibri"/>
                <a:ea typeface="Calibri"/>
                <a:cs typeface="Calibri"/>
                <a:sym typeface="Calibri"/>
              </a:rPr>
              <a:t> (vs 96,</a:t>
            </a:r>
            <a:r>
              <a:rPr b="1" lang="en-US" sz="1200">
                <a:solidFill>
                  <a:srgbClr val="00B050"/>
                </a:solidFill>
                <a:latin typeface="Calibri"/>
                <a:ea typeface="Calibri"/>
                <a:cs typeface="Calibri"/>
                <a:sym typeface="Calibri"/>
              </a:rPr>
              <a:t>▲14%</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46" name="Google Shape;346;p56" title="textBox3"/>
          <p:cNvSpPr txBox="1"/>
          <p:nvPr/>
        </p:nvSpPr>
        <p:spPr>
          <a:xfrm>
            <a:off x="5323400" y="1455825"/>
            <a:ext cx="15771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48</a:t>
            </a:r>
            <a:r>
              <a:rPr b="1" lang="en-US" sz="1200">
                <a:solidFill>
                  <a:srgbClr val="A9A9A9"/>
                </a:solidFill>
                <a:latin typeface="Calibri"/>
                <a:ea typeface="Calibri"/>
                <a:cs typeface="Calibri"/>
                <a:sym typeface="Calibri"/>
              </a:rPr>
              <a:t> (vs 24,</a:t>
            </a:r>
            <a:r>
              <a:rPr b="1" lang="en-US" sz="1200">
                <a:solidFill>
                  <a:srgbClr val="00B050"/>
                </a:solidFill>
                <a:latin typeface="Calibri"/>
                <a:ea typeface="Calibri"/>
                <a:cs typeface="Calibri"/>
                <a:sym typeface="Calibri"/>
              </a:rPr>
              <a:t>▲100%</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47" name="Google Shape;347;p56"/>
          <p:cNvSpPr txBox="1"/>
          <p:nvPr/>
        </p:nvSpPr>
        <p:spPr>
          <a:xfrm>
            <a:off x="7421124" y="1886328"/>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First Time Funded Companies </a:t>
            </a:r>
            <a:endParaRPr i="0" sz="1100" u="none" cap="none" strike="noStrike">
              <a:solidFill>
                <a:srgbClr val="000000"/>
              </a:solidFill>
              <a:latin typeface="Calibri"/>
              <a:ea typeface="Calibri"/>
              <a:cs typeface="Calibri"/>
              <a:sym typeface="Calibri"/>
            </a:endParaRPr>
          </a:p>
        </p:txBody>
      </p:sp>
      <p:cxnSp>
        <p:nvCxnSpPr>
          <p:cNvPr id="348" name="Google Shape;348;p56"/>
          <p:cNvCxnSpPr/>
          <p:nvPr/>
        </p:nvCxnSpPr>
        <p:spPr>
          <a:xfrm flipH="1" rot="10800000">
            <a:off x="7421136" y="1858575"/>
            <a:ext cx="1600200" cy="3000"/>
          </a:xfrm>
          <a:prstGeom prst="straightConnector1">
            <a:avLst/>
          </a:prstGeom>
          <a:noFill/>
          <a:ln cap="flat" cmpd="sng" w="9525">
            <a:solidFill>
              <a:srgbClr val="D9D9D9"/>
            </a:solidFill>
            <a:prstDash val="solid"/>
            <a:round/>
            <a:headEnd len="sm" w="sm" type="none"/>
            <a:tailEnd len="sm" w="sm" type="none"/>
          </a:ln>
        </p:spPr>
      </p:cxnSp>
      <p:pic>
        <p:nvPicPr>
          <p:cNvPr id="349" name="Google Shape;349;p56"/>
          <p:cNvPicPr preferRelativeResize="0"/>
          <p:nvPr/>
        </p:nvPicPr>
        <p:blipFill rotWithShape="1">
          <a:blip r:embed="rId13">
            <a:alphaModFix/>
          </a:blip>
          <a:srcRect b="0" l="0" r="0" t="-887"/>
          <a:stretch/>
        </p:blipFill>
        <p:spPr>
          <a:xfrm>
            <a:off x="6989175" y="1468300"/>
            <a:ext cx="360001" cy="363200"/>
          </a:xfrm>
          <a:prstGeom prst="rect">
            <a:avLst/>
          </a:prstGeom>
          <a:noFill/>
          <a:ln>
            <a:noFill/>
          </a:ln>
        </p:spPr>
      </p:pic>
      <p:sp>
        <p:nvSpPr>
          <p:cNvPr id="350" name="Google Shape;350;p56" title="textBox4"/>
          <p:cNvSpPr txBox="1"/>
          <p:nvPr/>
        </p:nvSpPr>
        <p:spPr>
          <a:xfrm>
            <a:off x="7461751" y="1492900"/>
            <a:ext cx="15771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58</a:t>
            </a:r>
            <a:r>
              <a:rPr b="1" lang="en-US" sz="1200">
                <a:solidFill>
                  <a:srgbClr val="A9A9A9"/>
                </a:solidFill>
                <a:latin typeface="Calibri"/>
                <a:ea typeface="Calibri"/>
                <a:cs typeface="Calibri"/>
                <a:sym typeface="Calibri"/>
              </a:rPr>
              <a:t> (vs 69,</a:t>
            </a:r>
            <a:r>
              <a:rPr b="1" lang="en-US" sz="1200">
                <a:solidFill>
                  <a:srgbClr val="FF0000"/>
                </a:solidFill>
                <a:latin typeface="Calibri"/>
                <a:ea typeface="Calibri"/>
                <a:cs typeface="Calibri"/>
                <a:sym typeface="Calibri"/>
              </a:rPr>
              <a:t>▼15%</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51" name="Google Shape;351;p56" title="textBox5"/>
          <p:cNvSpPr txBox="1"/>
          <p:nvPr/>
        </p:nvSpPr>
        <p:spPr>
          <a:xfrm>
            <a:off x="969031" y="2574200"/>
            <a:ext cx="1679700" cy="352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6</a:t>
            </a:r>
            <a:r>
              <a:rPr b="1" lang="en-US" sz="1200">
                <a:solidFill>
                  <a:srgbClr val="A9A9A9"/>
                </a:solidFill>
                <a:latin typeface="Calibri"/>
                <a:ea typeface="Calibri"/>
                <a:cs typeface="Calibri"/>
                <a:sym typeface="Calibri"/>
              </a:rPr>
              <a:t> (vs 10,</a:t>
            </a:r>
            <a:r>
              <a:rPr b="1" lang="en-US" sz="1200">
                <a:solidFill>
                  <a:srgbClr val="FF0000"/>
                </a:solidFill>
                <a:latin typeface="Calibri"/>
                <a:ea typeface="Calibri"/>
                <a:cs typeface="Calibri"/>
                <a:sym typeface="Calibri"/>
              </a:rPr>
              <a:t>▼40%</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52" name="Google Shape;352;p56" title="textBox7"/>
          <p:cNvSpPr txBox="1"/>
          <p:nvPr/>
        </p:nvSpPr>
        <p:spPr>
          <a:xfrm>
            <a:off x="5338910" y="2618000"/>
            <a:ext cx="16797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7</a:t>
            </a:r>
            <a:r>
              <a:rPr b="1" lang="en-US" sz="1200">
                <a:solidFill>
                  <a:srgbClr val="A9A9A9"/>
                </a:solidFill>
                <a:latin typeface="Calibri"/>
                <a:ea typeface="Calibri"/>
                <a:cs typeface="Calibri"/>
                <a:sym typeface="Calibri"/>
              </a:rPr>
              <a:t>  (vs 4,</a:t>
            </a:r>
            <a:r>
              <a:rPr b="1" lang="en-US" sz="1200">
                <a:solidFill>
                  <a:srgbClr val="00B050"/>
                </a:solidFill>
                <a:latin typeface="Calibri"/>
                <a:ea typeface="Calibri"/>
                <a:cs typeface="Calibri"/>
                <a:sym typeface="Calibri"/>
              </a:rPr>
              <a:t>▲75%</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53" name="Google Shape;353;p56" title="information_textbox1"/>
          <p:cNvSpPr txBox="1"/>
          <p:nvPr/>
        </p:nvSpPr>
        <p:spPr>
          <a:xfrm>
            <a:off x="621975" y="6340925"/>
            <a:ext cx="3233400" cy="2142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sz="900">
                <a:latin typeface="Calibri"/>
                <a:ea typeface="Calibri"/>
                <a:cs typeface="Calibri"/>
                <a:sym typeface="Calibri"/>
              </a:rPr>
              <a:t>*Data from 01-Jan-2024 to 26-Dec-2024 is considered in report</a:t>
            </a:r>
            <a:endParaRPr sz="900">
              <a:latin typeface="Calibri"/>
              <a:ea typeface="Calibri"/>
              <a:cs typeface="Calibri"/>
              <a:sym typeface="Calibri"/>
            </a:endParaRPr>
          </a:p>
        </p:txBody>
      </p:sp>
      <p:sp>
        <p:nvSpPr>
          <p:cNvPr id="354" name="Google Shape;354;p56" title="information_textbox"/>
          <p:cNvSpPr txBox="1"/>
          <p:nvPr/>
        </p:nvSpPr>
        <p:spPr>
          <a:xfrm>
            <a:off x="4355775" y="6340925"/>
            <a:ext cx="3233400" cy="2142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None/>
            </a:pPr>
            <a:r>
              <a:rPr lang="en-US" sz="900">
                <a:latin typeface="Calibri"/>
                <a:ea typeface="Calibri"/>
                <a:cs typeface="Calibri"/>
                <a:sym typeface="Calibri"/>
              </a:rPr>
              <a:t>Note: Numbers in bracket indicate the values of 2023</a:t>
            </a:r>
            <a:endParaRPr sz="900">
              <a:latin typeface="Calibri"/>
              <a:ea typeface="Calibri"/>
              <a:cs typeface="Calibri"/>
              <a:sym typeface="Calibri"/>
            </a:endParaRPr>
          </a:p>
        </p:txBody>
      </p:sp>
      <p:sp>
        <p:nvSpPr>
          <p:cNvPr id="355" name="Google Shape;355;p56"/>
          <p:cNvSpPr txBox="1"/>
          <p:nvPr/>
        </p:nvSpPr>
        <p:spPr>
          <a:xfrm>
            <a:off x="3182266" y="2991738"/>
            <a:ext cx="1368000" cy="15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New Unicorns</a:t>
            </a:r>
            <a:endParaRPr i="0" sz="1100" u="none" cap="none" strike="noStrike">
              <a:solidFill>
                <a:srgbClr val="000000"/>
              </a:solidFill>
              <a:latin typeface="Calibri"/>
              <a:ea typeface="Calibri"/>
              <a:cs typeface="Calibri"/>
              <a:sym typeface="Calibri"/>
            </a:endParaRPr>
          </a:p>
        </p:txBody>
      </p:sp>
      <p:pic>
        <p:nvPicPr>
          <p:cNvPr id="356" name="Google Shape;356;p56"/>
          <p:cNvPicPr preferRelativeResize="0"/>
          <p:nvPr/>
        </p:nvPicPr>
        <p:blipFill rotWithShape="1">
          <a:blip r:embed="rId14">
            <a:alphaModFix/>
          </a:blip>
          <a:srcRect b="0" l="12873" r="12282" t="0"/>
          <a:stretch/>
        </p:blipFill>
        <p:spPr>
          <a:xfrm>
            <a:off x="2770632" y="2636820"/>
            <a:ext cx="324001" cy="324001"/>
          </a:xfrm>
          <a:prstGeom prst="rect">
            <a:avLst/>
          </a:prstGeom>
          <a:noFill/>
          <a:ln>
            <a:noFill/>
          </a:ln>
        </p:spPr>
      </p:pic>
      <p:cxnSp>
        <p:nvCxnSpPr>
          <p:cNvPr id="357" name="Google Shape;357;p56"/>
          <p:cNvCxnSpPr/>
          <p:nvPr/>
        </p:nvCxnSpPr>
        <p:spPr>
          <a:xfrm flipH="1" rot="10800000">
            <a:off x="3184942" y="2967083"/>
            <a:ext cx="1601400" cy="3000"/>
          </a:xfrm>
          <a:prstGeom prst="straightConnector1">
            <a:avLst/>
          </a:prstGeom>
          <a:noFill/>
          <a:ln cap="flat" cmpd="sng" w="9525">
            <a:solidFill>
              <a:srgbClr val="D9D9D9"/>
            </a:solidFill>
            <a:prstDash val="solid"/>
            <a:round/>
            <a:headEnd len="sm" w="sm" type="none"/>
            <a:tailEnd len="sm" w="sm" type="none"/>
          </a:ln>
        </p:spPr>
      </p:cxnSp>
      <p:sp>
        <p:nvSpPr>
          <p:cNvPr id="358" name="Google Shape;358;p56" title="textBox6"/>
          <p:cNvSpPr txBox="1"/>
          <p:nvPr/>
        </p:nvSpPr>
        <p:spPr>
          <a:xfrm>
            <a:off x="3209191" y="2543089"/>
            <a:ext cx="15771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a:t>
            </a:r>
            <a:r>
              <a:rPr b="1" lang="en-US" sz="1200">
                <a:solidFill>
                  <a:srgbClr val="A9A9A9"/>
                </a:solidFill>
                <a:latin typeface="Calibri"/>
                <a:ea typeface="Calibri"/>
                <a:cs typeface="Calibri"/>
                <a:sym typeface="Calibri"/>
              </a:rPr>
              <a:t> (vs -,</a:t>
            </a:r>
            <a:r>
              <a:rPr b="1" lang="en-US" sz="1200">
                <a:solidFill>
                  <a:srgbClr val="00B050"/>
                </a:solidFill>
                <a:latin typeface="Calibri"/>
                <a:ea typeface="Calibri"/>
                <a:cs typeface="Calibri"/>
                <a:sym typeface="Calibri"/>
              </a:rPr>
              <a:t>▲100%</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59" name="Google Shape;359;p56" title="textBox8"/>
          <p:cNvSpPr txBox="1"/>
          <p:nvPr/>
        </p:nvSpPr>
        <p:spPr>
          <a:xfrm>
            <a:off x="7381901" y="2574650"/>
            <a:ext cx="1520400" cy="351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lang="en-US" sz="2400">
                <a:solidFill>
                  <a:srgbClr val="08528C"/>
                </a:solidFill>
                <a:latin typeface="Calibri"/>
                <a:ea typeface="Calibri"/>
                <a:cs typeface="Calibri"/>
                <a:sym typeface="Calibri"/>
              </a:rPr>
              <a:t>1</a:t>
            </a:r>
            <a:r>
              <a:rPr b="1" lang="en-US" sz="1200">
                <a:solidFill>
                  <a:srgbClr val="A9A9A9"/>
                </a:solidFill>
                <a:latin typeface="Calibri"/>
                <a:ea typeface="Calibri"/>
                <a:cs typeface="Calibri"/>
                <a:sym typeface="Calibri"/>
              </a:rPr>
              <a:t>  (vs 0,</a:t>
            </a:r>
            <a:r>
              <a:rPr b="1" lang="en-US" sz="1200">
                <a:solidFill>
                  <a:srgbClr val="00B050"/>
                </a:solidFill>
                <a:latin typeface="Calibri"/>
                <a:ea typeface="Calibri"/>
                <a:cs typeface="Calibri"/>
                <a:sym typeface="Calibri"/>
              </a:rPr>
              <a:t>▲100%</a:t>
            </a:r>
            <a:r>
              <a:rPr b="1" lang="en-US" sz="1200">
                <a:solidFill>
                  <a:srgbClr val="A9A9A9"/>
                </a:solidFill>
                <a:latin typeface="Calibri"/>
                <a:ea typeface="Calibri"/>
                <a:cs typeface="Calibri"/>
                <a:sym typeface="Calibri"/>
              </a:rPr>
              <a:t>)</a:t>
            </a:r>
            <a:endParaRPr b="1" i="0" sz="1200" u="none" cap="none" strike="noStrike">
              <a:solidFill>
                <a:srgbClr val="A9A9A9"/>
              </a:solidFill>
              <a:latin typeface="Calibri"/>
              <a:ea typeface="Calibri"/>
              <a:cs typeface="Calibri"/>
              <a:sym typeface="Calibri"/>
            </a:endParaRPr>
          </a:p>
        </p:txBody>
      </p:sp>
      <p:sp>
        <p:nvSpPr>
          <p:cNvPr id="360" name="Google Shape;360;p56"/>
          <p:cNvSpPr txBox="1"/>
          <p:nvPr/>
        </p:nvSpPr>
        <p:spPr>
          <a:xfrm>
            <a:off x="7402499" y="3005603"/>
            <a:ext cx="1368000" cy="307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00"/>
              <a:buFont typeface="Arial"/>
              <a:buNone/>
            </a:pPr>
            <a:r>
              <a:rPr lang="en-US" sz="1100">
                <a:latin typeface="Calibri"/>
                <a:ea typeface="Calibri"/>
                <a:cs typeface="Calibri"/>
                <a:sym typeface="Calibri"/>
              </a:rPr>
              <a:t>IPOs</a:t>
            </a:r>
            <a:endParaRPr i="0" sz="1100" u="none" cap="none" strike="noStrike">
              <a:solidFill>
                <a:srgbClr val="000000"/>
              </a:solidFill>
              <a:latin typeface="Calibri"/>
              <a:ea typeface="Calibri"/>
              <a:cs typeface="Calibri"/>
              <a:sym typeface="Calibri"/>
            </a:endParaRPr>
          </a:p>
        </p:txBody>
      </p:sp>
      <p:pic>
        <p:nvPicPr>
          <p:cNvPr id="361" name="Google Shape;361;p56"/>
          <p:cNvPicPr preferRelativeResize="0"/>
          <p:nvPr/>
        </p:nvPicPr>
        <p:blipFill rotWithShape="1">
          <a:blip r:embed="rId15">
            <a:alphaModFix/>
          </a:blip>
          <a:srcRect b="0" l="0" r="0" t="0"/>
          <a:stretch/>
        </p:blipFill>
        <p:spPr>
          <a:xfrm>
            <a:off x="6986016" y="2590783"/>
            <a:ext cx="360001" cy="360001"/>
          </a:xfrm>
          <a:prstGeom prst="rect">
            <a:avLst/>
          </a:prstGeom>
          <a:noFill/>
          <a:ln>
            <a:noFill/>
          </a:ln>
        </p:spPr>
      </p:pic>
      <p:cxnSp>
        <p:nvCxnSpPr>
          <p:cNvPr id="362" name="Google Shape;362;p56"/>
          <p:cNvCxnSpPr/>
          <p:nvPr/>
        </p:nvCxnSpPr>
        <p:spPr>
          <a:xfrm flipH="1" rot="10800000">
            <a:off x="7402511" y="2980944"/>
            <a:ext cx="1601400" cy="300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92"/>
          <p:cNvSpPr/>
          <p:nvPr/>
        </p:nvSpPr>
        <p:spPr>
          <a:xfrm>
            <a:off x="658552" y="6422112"/>
            <a:ext cx="4475100" cy="33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13"/>
              <a:buFont typeface="Arial"/>
              <a:buNone/>
            </a:pPr>
            <a:r>
              <a:t/>
            </a:r>
            <a:endParaRPr b="0" i="0" sz="1313" u="none" cap="none" strike="noStrike">
              <a:solidFill>
                <a:schemeClr val="lt1"/>
              </a:solidFill>
              <a:latin typeface="Arial"/>
              <a:ea typeface="Arial"/>
              <a:cs typeface="Arial"/>
              <a:sym typeface="Arial"/>
            </a:endParaRPr>
          </a:p>
        </p:txBody>
      </p:sp>
      <p:sp>
        <p:nvSpPr>
          <p:cNvPr id="1017" name="Google Shape;1017;p92"/>
          <p:cNvSpPr/>
          <p:nvPr/>
        </p:nvSpPr>
        <p:spPr>
          <a:xfrm>
            <a:off x="0" y="5288340"/>
            <a:ext cx="12193200" cy="156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22222"/>
              </a:buClr>
              <a:buSzPts val="1200"/>
              <a:buFont typeface="Cambria"/>
              <a:buNone/>
            </a:pPr>
            <a:r>
              <a:rPr i="1" lang="en-US" sz="1300" u="none" cap="none" strike="noStrike">
                <a:solidFill>
                  <a:srgbClr val="222222"/>
                </a:solidFill>
                <a:latin typeface="Calibri"/>
                <a:ea typeface="Calibri"/>
                <a:cs typeface="Calibri"/>
                <a:sym typeface="Calibri"/>
              </a:rPr>
              <a:t>Any and all information either accessed from the website </a:t>
            </a:r>
            <a:r>
              <a:rPr i="1" lang="en-US" sz="1300" u="sng" cap="none" strike="noStrike">
                <a:solidFill>
                  <a:srgbClr val="1155CC"/>
                </a:solidFill>
                <a:latin typeface="Calibri"/>
                <a:ea typeface="Calibri"/>
                <a:cs typeface="Calibri"/>
                <a:sym typeface="Calibri"/>
                <a:hlinkClick r:id="rId3">
                  <a:extLst>
                    <a:ext uri="{A12FA001-AC4F-418D-AE19-62706E023703}">
                      <ahyp:hlinkClr val="tx"/>
                    </a:ext>
                  </a:extLst>
                </a:hlinkClick>
              </a:rPr>
              <a:t>www.tracxn.com</a:t>
            </a:r>
            <a:r>
              <a:rPr i="1" lang="en-US" sz="1300" u="none" cap="none" strike="noStrike">
                <a:solidFill>
                  <a:srgbClr val="222222"/>
                </a:solidFill>
                <a:latin typeface="Calibri"/>
                <a:ea typeface="Calibri"/>
                <a:cs typeface="Calibri"/>
                <a:sym typeface="Calibri"/>
              </a:rPr>
              <a:t>  or having otherwise originated from </a:t>
            </a:r>
            <a:r>
              <a:rPr i="1" lang="en-US" sz="1300">
                <a:solidFill>
                  <a:srgbClr val="222222"/>
                </a:solidFill>
                <a:latin typeface="Calibri"/>
                <a:ea typeface="Calibri"/>
                <a:cs typeface="Calibri"/>
                <a:sym typeface="Calibri"/>
              </a:rPr>
              <a:t>Tracxn Technologies Limited</a:t>
            </a:r>
            <a:r>
              <a:rPr i="1" lang="en-US" sz="1300" u="none" cap="none" strike="noStrike">
                <a:solidFill>
                  <a:srgbClr val="222222"/>
                </a:solidFill>
                <a:latin typeface="Calibri"/>
                <a:ea typeface="Calibri"/>
                <a:cs typeface="Calibri"/>
                <a:sym typeface="Calibri"/>
              </a:rPr>
              <a:t> including but not limited to the information contained herein ("Data") is the sole property of </a:t>
            </a:r>
            <a:r>
              <a:rPr i="1" lang="en-US" sz="1300">
                <a:solidFill>
                  <a:srgbClr val="222222"/>
                </a:solidFill>
                <a:latin typeface="Calibri"/>
                <a:ea typeface="Calibri"/>
                <a:cs typeface="Calibri"/>
                <a:sym typeface="Calibri"/>
              </a:rPr>
              <a:t>Tracxn Technologies Limited</a:t>
            </a:r>
            <a:r>
              <a:rPr i="1" lang="en-US" sz="1300" u="none" cap="none" strike="noStrike">
                <a:solidFill>
                  <a:srgbClr val="222222"/>
                </a:solidFill>
                <a:latin typeface="Calibri"/>
                <a:ea typeface="Calibri"/>
                <a:cs typeface="Calibri"/>
                <a:sym typeface="Calibri"/>
              </a:rPr>
              <a:t> (hereinafter "Tracxn"). You shall not recirculate, distribute, transmit, publish, or sell the Data or any portion thereof in any form or by any means, either for commercial or non-commercial use, or permit any third party to use or distribute the Data or any portion thereof; to any other party, except with the prior written consent of Tracxn. You may however incorporate insubstantial portions, extracts, abstracts or summaries from the Data into analysis, presentations or tools for your customers or for your internal use, so long as Tracxn is clearly and visibly identified as the source of information.</a:t>
            </a:r>
            <a:br>
              <a:rPr i="1" lang="en-US" sz="1300" u="none" cap="none" strike="noStrike">
                <a:solidFill>
                  <a:srgbClr val="000000"/>
                </a:solidFill>
                <a:latin typeface="Calibri"/>
                <a:ea typeface="Calibri"/>
                <a:cs typeface="Calibri"/>
                <a:sym typeface="Calibri"/>
              </a:rPr>
            </a:br>
            <a:br>
              <a:rPr i="1" lang="en-US" sz="1300" u="none" cap="none" strike="noStrike">
                <a:solidFill>
                  <a:srgbClr val="222222"/>
                </a:solidFill>
                <a:latin typeface="Calibri"/>
                <a:ea typeface="Calibri"/>
                <a:cs typeface="Calibri"/>
                <a:sym typeface="Calibri"/>
              </a:rPr>
            </a:br>
            <a:endParaRPr i="1" sz="100" u="none" cap="none" strike="noStrike">
              <a:solidFill>
                <a:srgbClr val="222222"/>
              </a:solidFill>
              <a:latin typeface="Calibri"/>
              <a:ea typeface="Calibri"/>
              <a:cs typeface="Calibri"/>
              <a:sym typeface="Calibri"/>
            </a:endParaRPr>
          </a:p>
          <a:p>
            <a:pPr indent="0" lvl="0" marL="0" marR="0" rtl="0" algn="l">
              <a:lnSpc>
                <a:spcPct val="100000"/>
              </a:lnSpc>
              <a:spcBef>
                <a:spcPts val="0"/>
              </a:spcBef>
              <a:spcAft>
                <a:spcPts val="0"/>
              </a:spcAft>
              <a:buClr>
                <a:srgbClr val="222222"/>
              </a:buClr>
              <a:buSzPts val="1200"/>
              <a:buFont typeface="Cambria"/>
              <a:buNone/>
            </a:pPr>
            <a:r>
              <a:rPr i="1" lang="en-US" sz="1300" u="none" cap="none" strike="noStrike">
                <a:solidFill>
                  <a:srgbClr val="222222"/>
                </a:solidFill>
                <a:latin typeface="Calibri"/>
                <a:ea typeface="Calibri"/>
                <a:cs typeface="Calibri"/>
                <a:sym typeface="Calibri"/>
              </a:rPr>
              <a:t>For further information please refer to our Terms of Use at </a:t>
            </a:r>
            <a:r>
              <a:rPr i="1" lang="en-US" sz="1300" u="sng" cap="none" strike="noStrike">
                <a:solidFill>
                  <a:srgbClr val="1155CC"/>
                </a:solidFill>
                <a:latin typeface="Calibri"/>
                <a:ea typeface="Calibri"/>
                <a:cs typeface="Calibri"/>
                <a:sym typeface="Calibri"/>
                <a:hlinkClick r:id="rId4">
                  <a:extLst>
                    <a:ext uri="{A12FA001-AC4F-418D-AE19-62706E023703}">
                      <ahyp:hlinkClr val="tx"/>
                    </a:ext>
                  </a:extLst>
                </a:hlinkClick>
              </a:rPr>
              <a:t>www.tracxn.com</a:t>
            </a:r>
            <a:endParaRPr i="1" sz="1300" u="none" cap="none" strike="noStrike">
              <a:solidFill>
                <a:srgbClr val="222222"/>
              </a:solidFill>
              <a:latin typeface="Calibri"/>
              <a:ea typeface="Calibri"/>
              <a:cs typeface="Calibri"/>
              <a:sym typeface="Calibri"/>
            </a:endParaRPr>
          </a:p>
        </p:txBody>
      </p:sp>
      <p:pic>
        <p:nvPicPr>
          <p:cNvPr id="1018" name="Google Shape;1018;p92"/>
          <p:cNvPicPr preferRelativeResize="0"/>
          <p:nvPr/>
        </p:nvPicPr>
        <p:blipFill>
          <a:blip r:embed="rId5">
            <a:alphaModFix/>
          </a:blip>
          <a:stretch>
            <a:fillRect/>
          </a:stretch>
        </p:blipFill>
        <p:spPr>
          <a:xfrm>
            <a:off x="4309926" y="2921200"/>
            <a:ext cx="3572149" cy="744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aphicFrame>
        <p:nvGraphicFramePr>
          <p:cNvPr id="368" name="Google Shape;368;p57" title="Table 1"/>
          <p:cNvGraphicFramePr/>
          <p:nvPr/>
        </p:nvGraphicFramePr>
        <p:xfrm>
          <a:off x="569163" y="1142873"/>
          <a:ext cx="3000000" cy="3000000"/>
        </p:xfrm>
        <a:graphic>
          <a:graphicData uri="http://schemas.openxmlformats.org/drawingml/2006/table">
            <a:tbl>
              <a:tblPr>
                <a:noFill/>
                <a:tableStyleId>{6ACCD615-E411-4916-BF3E-99142BA9E7CD}</a:tableStyleId>
              </a:tblPr>
              <a:tblGrid>
                <a:gridCol w="4663100"/>
                <a:gridCol w="529600"/>
                <a:gridCol w="5864075"/>
              </a:tblGrid>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Snapshot</a:t>
                      </a:r>
                      <a:endParaRPr sz="2400" u="none" cap="none" strike="noStrike">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b="1" lang="en-US" sz="2400">
                          <a:solidFill>
                            <a:srgbClr val="08528C"/>
                          </a:solidFill>
                          <a:latin typeface="Calibri"/>
                          <a:ea typeface="Calibri"/>
                          <a:cs typeface="Calibri"/>
                          <a:sym typeface="Calibri"/>
                        </a:rPr>
                        <a:t>Investments</a:t>
                      </a:r>
                      <a:endParaRPr b="1"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solidFill>
                          <a:srgbClr val="B7B7B7"/>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Y</a:t>
                      </a:r>
                      <a:r>
                        <a:rPr lang="en-US" sz="2000">
                          <a:latin typeface="Calibri"/>
                          <a:ea typeface="Calibri"/>
                          <a:cs typeface="Calibri"/>
                          <a:sym typeface="Calibri"/>
                        </a:rPr>
                        <a:t>-o-Y Funding Trends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Investors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Y</a:t>
                      </a:r>
                      <a:r>
                        <a:rPr lang="en-US" sz="2000">
                          <a:latin typeface="Calibri"/>
                          <a:ea typeface="Calibri"/>
                          <a:cs typeface="Calibri"/>
                          <a:sym typeface="Calibri"/>
                        </a:rPr>
                        <a:t>-o-Y Stage-wise Funding Trends</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Exits</a:t>
                      </a:r>
                      <a:endParaRPr sz="2400">
                        <a:solidFill>
                          <a:srgbClr val="08528C"/>
                        </a:solidFill>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Top Funding Rounds in last 1 year</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 Unicorns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2000">
                          <a:latin typeface="Calibri"/>
                          <a:ea typeface="Calibri"/>
                          <a:cs typeface="Calibri"/>
                          <a:sym typeface="Calibri"/>
                        </a:rPr>
                        <a:t>Top Funded Business Models 2024</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57225">
                <a:tc>
                  <a:txBody>
                    <a:bodyPr/>
                    <a:lstStyle/>
                    <a:p>
                      <a:pPr indent="0" lvl="0" marL="0" rtl="0" algn="l">
                        <a:spcBef>
                          <a:spcPts val="0"/>
                        </a:spcBef>
                        <a:spcAft>
                          <a:spcPts val="0"/>
                        </a:spcAft>
                        <a:buClr>
                          <a:schemeClr val="accent4"/>
                        </a:buClr>
                        <a:buSzPts val="500"/>
                        <a:buFont typeface="Calibri"/>
                        <a:buNone/>
                      </a:pPr>
                      <a:r>
                        <a:rPr lang="en-US" sz="2400">
                          <a:solidFill>
                            <a:schemeClr val="dk1"/>
                          </a:solidFill>
                          <a:latin typeface="Calibri"/>
                          <a:ea typeface="Calibri"/>
                          <a:cs typeface="Calibri"/>
                          <a:sym typeface="Calibri"/>
                        </a:rPr>
                        <a:t>Citywise Trends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News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Funded Deadpooled Companies</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r h="457225">
                <a:tc>
                  <a:txBody>
                    <a:bodyPr/>
                    <a:lstStyle/>
                    <a:p>
                      <a:pPr indent="0" lvl="0" marL="0" marR="0" rtl="0" algn="l">
                        <a:lnSpc>
                          <a:spcPct val="100000"/>
                        </a:lnSpc>
                        <a:spcBef>
                          <a:spcPts val="0"/>
                        </a:spcBef>
                        <a:spcAft>
                          <a:spcPts val="0"/>
                        </a:spcAft>
                        <a:buNone/>
                      </a:pPr>
                      <a:r>
                        <a:rPr lang="en-US" sz="2400">
                          <a:latin typeface="Calibri"/>
                          <a:ea typeface="Calibri"/>
                          <a:cs typeface="Calibri"/>
                          <a:sym typeface="Calibri"/>
                        </a:rPr>
                        <a:t>Appendix</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666666">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2400">
                        <a:latin typeface="Calibri"/>
                        <a:ea typeface="Calibri"/>
                        <a:cs typeface="Calibri"/>
                        <a:sym typeface="Calibri"/>
                      </a:endParaRPr>
                    </a:p>
                  </a:txBody>
                  <a:tcPr marT="45725" marB="45725" marR="91450" marL="91450" anchor="ctr">
                    <a:lnL cap="flat" cmpd="sng" w="9525">
                      <a:solidFill>
                        <a:srgbClr val="666666">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alpha val="0"/>
                        </a:srgbClr>
                      </a:solidFill>
                      <a:prstDash val="solid"/>
                      <a:round/>
                      <a:headEnd len="sm" w="sm" type="none"/>
                      <a:tailEnd len="sm" w="sm" type="none"/>
                    </a:lnT>
                    <a:lnB cap="flat" cmpd="sng" w="12700">
                      <a:solidFill>
                        <a:srgbClr val="D8D8D8">
                          <a:alpha val="0"/>
                        </a:srgbClr>
                      </a:solidFill>
                      <a:prstDash val="solid"/>
                      <a:round/>
                      <a:headEnd len="sm" w="sm" type="none"/>
                      <a:tailEnd len="sm" w="sm" type="none"/>
                    </a:lnB>
                  </a:tcPr>
                </a:tc>
              </a:tr>
            </a:tbl>
          </a:graphicData>
        </a:graphic>
      </p:graphicFrame>
      <p:sp>
        <p:nvSpPr>
          <p:cNvPr id="369" name="Google Shape;369;p57"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marR="0" rtl="0" algn="l">
              <a:lnSpc>
                <a:spcPct val="100000"/>
              </a:lnSpc>
              <a:spcBef>
                <a:spcPts val="0"/>
              </a:spcBef>
              <a:spcAft>
                <a:spcPts val="0"/>
              </a:spcAft>
              <a:buClr>
                <a:schemeClr val="accent2"/>
              </a:buClr>
              <a:buSzPts val="3600"/>
              <a:buFont typeface="Cambria"/>
              <a:buNone/>
            </a:pPr>
            <a:r>
              <a:rPr lang="en-US">
                <a:solidFill>
                  <a:srgbClr val="08528C"/>
                </a:solidFill>
              </a:rPr>
              <a:t>Contents </a:t>
            </a:r>
            <a:endParaRPr>
              <a:solidFill>
                <a:srgbClr val="08528C"/>
              </a:solidFill>
            </a:endParaRPr>
          </a:p>
        </p:txBody>
      </p:sp>
      <p:sp>
        <p:nvSpPr>
          <p:cNvPr id="370" name="Google Shape;370;p57" title="shape2"/>
          <p:cNvSpPr/>
          <p:nvPr/>
        </p:nvSpPr>
        <p:spPr>
          <a:xfrm rot="5400000">
            <a:off x="5351225" y="1715848"/>
            <a:ext cx="414900" cy="214200"/>
          </a:xfrm>
          <a:prstGeom prst="triangle">
            <a:avLst>
              <a:gd fmla="val 50000" name="adj"/>
            </a:avLst>
          </a:prstGeom>
          <a:solidFill>
            <a:srgbClr val="E5E5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13"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graphicFrame>
        <p:nvGraphicFramePr>
          <p:cNvPr id="375" name="Google Shape;375;p58"/>
          <p:cNvGraphicFramePr/>
          <p:nvPr/>
        </p:nvGraphicFramePr>
        <p:xfrm>
          <a:off x="8250450" y="1194847"/>
          <a:ext cx="3000000" cy="3000000"/>
        </p:xfrm>
        <a:graphic>
          <a:graphicData uri="http://schemas.openxmlformats.org/drawingml/2006/table">
            <a:tbl>
              <a:tblPr>
                <a:noFill/>
                <a:tableStyleId>{816DEE2E-2F8C-4738-B339-D8948E20591F}</a:tableStyleId>
              </a:tblPr>
              <a:tblGrid>
                <a:gridCol w="341375"/>
                <a:gridCol w="1815850"/>
                <a:gridCol w="1163025"/>
              </a:tblGrid>
              <a:tr h="337300">
                <a:tc gridSpan="3">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Top Funding Rounds in last 8 years</a:t>
                      </a:r>
                      <a:endParaRPr b="1">
                        <a:solidFill>
                          <a:srgbClr val="08528C"/>
                        </a:solidFill>
                        <a:latin typeface="Calibri"/>
                        <a:ea typeface="Calibri"/>
                        <a:cs typeface="Calibri"/>
                        <a:sym typeface="Calibri"/>
                      </a:endParaRPr>
                    </a:p>
                  </a:txBody>
                  <a:tcPr marT="91425" marB="540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hMerge="1"/>
              </a:tr>
              <a:tr h="283325">
                <a:tc gridSpan="2">
                  <a:txBody>
                    <a:bodyPr/>
                    <a:lstStyle/>
                    <a:p>
                      <a:pPr indent="0" lvl="0" marL="0" rtl="0" algn="l">
                        <a:spcBef>
                          <a:spcPts val="0"/>
                        </a:spcBef>
                        <a:spcAft>
                          <a:spcPts val="0"/>
                        </a:spcAft>
                        <a:buNone/>
                      </a:pPr>
                      <a:r>
                        <a:rPr b="1" lang="en-US" sz="1200">
                          <a:latin typeface="Calibri"/>
                          <a:ea typeface="Calibri"/>
                          <a:cs typeface="Calibri"/>
                          <a:sym typeface="Calibri"/>
                        </a:rPr>
                        <a:t>Company </a:t>
                      </a:r>
                      <a:endParaRPr b="1" sz="1200">
                        <a:latin typeface="Calibri"/>
                        <a:ea typeface="Calibri"/>
                        <a:cs typeface="Calibri"/>
                        <a:sym typeface="Calibri"/>
                      </a:endParaRPr>
                    </a:p>
                  </a:txBody>
                  <a:tcPr marT="36000" marB="21600" marR="91425"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c hMerge="1"/>
                <a:tc>
                  <a:txBody>
                    <a:bodyPr/>
                    <a:lstStyle/>
                    <a:p>
                      <a:pPr indent="0" lvl="0" marL="0" rtl="0" algn="l">
                        <a:spcBef>
                          <a:spcPts val="0"/>
                        </a:spcBef>
                        <a:spcAft>
                          <a:spcPts val="0"/>
                        </a:spcAft>
                        <a:buNone/>
                      </a:pPr>
                      <a:r>
                        <a:rPr b="1" lang="en-US" sz="1200">
                          <a:latin typeface="Calibri"/>
                          <a:ea typeface="Calibri"/>
                          <a:cs typeface="Calibri"/>
                          <a:sym typeface="Calibri"/>
                        </a:rPr>
                        <a:t>Funding Round </a:t>
                      </a:r>
                      <a:endParaRPr b="1" sz="1200">
                        <a:latin typeface="Calibri"/>
                        <a:ea typeface="Calibri"/>
                        <a:cs typeface="Calibri"/>
                        <a:sym typeface="Calibri"/>
                      </a:endParaRPr>
                    </a:p>
                  </a:txBody>
                  <a:tcPr marT="36000" marB="216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D9D9D9"/>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Amber Group</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(2017, Singapore)</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$300M - Series C</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Amber Group</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(2017, Singapore)</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$200M - Series B</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Sky Mavis</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(2019, )</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$152M - Series B</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Sky Mavis</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(2019, )</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$150M - Series B</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Sygnum</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(2017, )</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$120M - Series B</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Rario</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(2021, Singapore)</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$120M - Series A</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Pintu</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(2016, Jakarta)</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$113M - Series B</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Matrixport</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(2019, Singapore)</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$100M - Series C</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MinePlex</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(2020, Singapore)</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$100M - Series C</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419100">
                <a:tc>
                  <a:txBody>
                    <a:bodyPr/>
                    <a:lstStyle/>
                    <a:p>
                      <a:pPr indent="0" lvl="0" marL="0" rtl="0" algn="l">
                        <a:spcBef>
                          <a:spcPts val="0"/>
                        </a:spcBef>
                        <a:spcAft>
                          <a:spcPts val="0"/>
                        </a:spcAft>
                        <a:buNone/>
                      </a:pPr>
                      <a:r>
                        <a:t/>
                      </a:r>
                      <a:endParaRPr sz="1200">
                        <a:latin typeface="Calibri"/>
                        <a:ea typeface="Calibri"/>
                        <a:cs typeface="Calibri"/>
                        <a:sym typeface="Calibri"/>
                      </a:endParaRPr>
                    </a:p>
                  </a:txBody>
                  <a:tcPr marT="36000" marB="36000"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Rubix</a:t>
                      </a:r>
                      <a:endParaRPr sz="1000">
                        <a:solidFill>
                          <a:srgbClr val="999999"/>
                        </a:solidFill>
                        <a:latin typeface="Calibri"/>
                        <a:ea typeface="Calibri"/>
                        <a:cs typeface="Calibri"/>
                        <a:sym typeface="Calibri"/>
                      </a:endParaRPr>
                    </a:p>
                    <a:p>
                      <a:pPr indent="0" lvl="0" marL="0" rtl="0" algn="l">
                        <a:spcBef>
                          <a:spcPts val="0"/>
                        </a:spcBef>
                        <a:spcAft>
                          <a:spcPts val="0"/>
                        </a:spcAft>
                        <a:buNone/>
                      </a:pPr>
                      <a:r>
                        <a:rPr lang="en-US" sz="1000">
                          <a:solidFill>
                            <a:srgbClr val="999999"/>
                          </a:solidFill>
                          <a:latin typeface="Calibri"/>
                          <a:ea typeface="Calibri"/>
                          <a:cs typeface="Calibri"/>
                          <a:sym typeface="Calibri"/>
                        </a:rPr>
                        <a:t>(2002, Singapore)</a:t>
                      </a:r>
                      <a:endParaRPr sz="1000">
                        <a:solidFill>
                          <a:srgbClr val="999999"/>
                        </a:solidFill>
                        <a:latin typeface="Calibri"/>
                        <a:ea typeface="Calibri"/>
                        <a:cs typeface="Calibri"/>
                        <a:sym typeface="Calibri"/>
                      </a:endParaRPr>
                    </a:p>
                  </a:txBody>
                  <a:tcPr marT="18000" marB="36000" marR="54000" marL="72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$100M - Series D</a:t>
                      </a:r>
                      <a:endParaRPr sz="1200">
                        <a:latin typeface="Calibri"/>
                        <a:ea typeface="Calibri"/>
                        <a:cs typeface="Calibri"/>
                        <a:sym typeface="Calibri"/>
                      </a:endParaRPr>
                    </a:p>
                  </a:txBody>
                  <a:tcPr marT="36000" marB="36000" marR="0" marL="540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sp>
        <p:nvSpPr>
          <p:cNvPr id="376" name="Google Shape;376;p58" title="Title"/>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Y</a:t>
            </a:r>
            <a:r>
              <a:rPr lang="en-US">
                <a:solidFill>
                  <a:srgbClr val="08528C"/>
                </a:solidFill>
              </a:rPr>
              <a:t>-o-Y Funding Trends</a:t>
            </a:r>
            <a:endParaRPr>
              <a:solidFill>
                <a:srgbClr val="08528C"/>
              </a:solidFill>
            </a:endParaRPr>
          </a:p>
        </p:txBody>
      </p:sp>
      <p:sp>
        <p:nvSpPr>
          <p:cNvPr id="377" name="Google Shape;377;p58"/>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cxnSp>
        <p:nvCxnSpPr>
          <p:cNvPr id="378" name="Google Shape;378;p58" title="line1"/>
          <p:cNvCxnSpPr/>
          <p:nvPr/>
        </p:nvCxnSpPr>
        <p:spPr>
          <a:xfrm>
            <a:off x="5201825" y="5587275"/>
            <a:ext cx="1630200" cy="0"/>
          </a:xfrm>
          <a:prstGeom prst="straightConnector1">
            <a:avLst/>
          </a:prstGeom>
          <a:noFill/>
          <a:ln cap="flat" cmpd="sng" w="9525">
            <a:solidFill>
              <a:srgbClr val="000000"/>
            </a:solidFill>
            <a:prstDash val="solid"/>
            <a:round/>
            <a:headEnd len="med" w="med" type="stealth"/>
            <a:tailEnd len="med" w="med" type="stealth"/>
          </a:ln>
        </p:spPr>
      </p:cxnSp>
      <p:cxnSp>
        <p:nvCxnSpPr>
          <p:cNvPr id="379" name="Google Shape;379;p58" title="line2"/>
          <p:cNvCxnSpPr/>
          <p:nvPr/>
        </p:nvCxnSpPr>
        <p:spPr>
          <a:xfrm>
            <a:off x="3662275" y="6006775"/>
            <a:ext cx="3169800" cy="4200"/>
          </a:xfrm>
          <a:prstGeom prst="straightConnector1">
            <a:avLst/>
          </a:prstGeom>
          <a:noFill/>
          <a:ln cap="flat" cmpd="sng" w="9525">
            <a:solidFill>
              <a:srgbClr val="000000"/>
            </a:solidFill>
            <a:prstDash val="solid"/>
            <a:round/>
            <a:headEnd len="med" w="med" type="stealth"/>
            <a:tailEnd len="med" w="med" type="stealth"/>
          </a:ln>
        </p:spPr>
      </p:cxnSp>
      <p:sp>
        <p:nvSpPr>
          <p:cNvPr id="380" name="Google Shape;380;p58" title="CAGR3yrs"/>
          <p:cNvSpPr/>
          <p:nvPr/>
        </p:nvSpPr>
        <p:spPr>
          <a:xfrm>
            <a:off x="5114100" y="5367350"/>
            <a:ext cx="2034000" cy="1587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400"/>
              <a:buFont typeface="Cambria"/>
              <a:buNone/>
            </a:pPr>
            <a:r>
              <a:rPr lang="en-US" sz="1200">
                <a:latin typeface="Calibri"/>
                <a:ea typeface="Calibri"/>
                <a:cs typeface="Calibri"/>
                <a:sym typeface="Calibri"/>
              </a:rPr>
              <a:t>$ Funding (3y) CAGR =</a:t>
            </a:r>
            <a:r>
              <a:rPr b="1" lang="en-US">
                <a:solidFill>
                  <a:srgbClr val="FF0000"/>
                </a:solidFill>
                <a:latin typeface="Calibri"/>
                <a:ea typeface="Calibri"/>
                <a:cs typeface="Calibri"/>
                <a:sym typeface="Calibri"/>
              </a:rPr>
              <a:t> -37%</a:t>
            </a:r>
            <a:endParaRPr b="1" i="0" u="none" cap="none" strike="noStrike">
              <a:solidFill>
                <a:srgbClr val="FF0000"/>
              </a:solidFill>
              <a:latin typeface="Calibri"/>
              <a:ea typeface="Calibri"/>
              <a:cs typeface="Calibri"/>
              <a:sym typeface="Calibri"/>
            </a:endParaRPr>
          </a:p>
        </p:txBody>
      </p:sp>
      <p:sp>
        <p:nvSpPr>
          <p:cNvPr id="381" name="Google Shape;381;p58" title="CAGR5yrs"/>
          <p:cNvSpPr/>
          <p:nvPr/>
        </p:nvSpPr>
        <p:spPr>
          <a:xfrm>
            <a:off x="4257100" y="5797125"/>
            <a:ext cx="2449500" cy="158700"/>
          </a:xfrm>
          <a:prstGeom prst="roundRect">
            <a:avLst>
              <a:gd fmla="val 16667" name="adj"/>
            </a:avLst>
          </a:prstGeom>
          <a:noFill/>
          <a:ln>
            <a:noFill/>
          </a:ln>
        </p:spPr>
        <p:txBody>
          <a:bodyPr anchorCtr="0" anchor="ctr" bIns="45700" lIns="0" spcFirstLastPara="1" rIns="0" wrap="square" tIns="45700">
            <a:noAutofit/>
          </a:bodyPr>
          <a:lstStyle/>
          <a:p>
            <a:pPr indent="0" lvl="0" marL="0" marR="0" rtl="0" algn="l">
              <a:lnSpc>
                <a:spcPct val="100000"/>
              </a:lnSpc>
              <a:spcBef>
                <a:spcPts val="0"/>
              </a:spcBef>
              <a:spcAft>
                <a:spcPts val="0"/>
              </a:spcAft>
              <a:buClr>
                <a:srgbClr val="000000"/>
              </a:buClr>
              <a:buSzPts val="1400"/>
              <a:buFont typeface="Cambria"/>
              <a:buNone/>
            </a:pPr>
            <a:r>
              <a:rPr lang="en-US" sz="1200">
                <a:latin typeface="Calibri"/>
                <a:ea typeface="Calibri"/>
                <a:cs typeface="Calibri"/>
                <a:sym typeface="Calibri"/>
              </a:rPr>
              <a:t>$ Funding (5y) CAGR =</a:t>
            </a:r>
            <a:r>
              <a:rPr b="1" lang="en-US">
                <a:solidFill>
                  <a:srgbClr val="00B050"/>
                </a:solidFill>
                <a:latin typeface="Calibri"/>
                <a:ea typeface="Calibri"/>
                <a:cs typeface="Calibri"/>
                <a:sym typeface="Calibri"/>
              </a:rPr>
              <a:t> +84%</a:t>
            </a:r>
            <a:endParaRPr b="1" i="0" u="none" cap="none" strike="noStrike">
              <a:solidFill>
                <a:srgbClr val="00B050"/>
              </a:solidFill>
              <a:latin typeface="Calibri"/>
              <a:ea typeface="Calibri"/>
              <a:cs typeface="Calibri"/>
              <a:sym typeface="Calibri"/>
            </a:endParaRPr>
          </a:p>
        </p:txBody>
      </p:sp>
      <p:pic>
        <p:nvPicPr>
          <p:cNvPr id="382" name="Google Shape;382;p58" title="image2"/>
          <p:cNvPicPr preferRelativeResize="0"/>
          <p:nvPr/>
        </p:nvPicPr>
        <p:blipFill>
          <a:blip r:embed="rId3">
            <a:alphaModFix/>
          </a:blip>
          <a:stretch>
            <a:fillRect/>
          </a:stretch>
        </p:blipFill>
        <p:spPr>
          <a:xfrm>
            <a:off x="8330203" y="2349625"/>
            <a:ext cx="228550" cy="226688"/>
          </a:xfrm>
          <a:prstGeom prst="rect">
            <a:avLst/>
          </a:prstGeom>
          <a:noFill/>
          <a:ln cap="flat" cmpd="sng" w="9525">
            <a:solidFill>
              <a:srgbClr val="D9D9D9"/>
            </a:solidFill>
            <a:prstDash val="solid"/>
            <a:round/>
            <a:headEnd len="sm" w="sm" type="none"/>
            <a:tailEnd len="sm" w="sm" type="none"/>
          </a:ln>
        </p:spPr>
      </p:pic>
      <p:pic>
        <p:nvPicPr>
          <p:cNvPr id="383" name="Google Shape;383;p58" title="image3"/>
          <p:cNvPicPr preferRelativeResize="0"/>
          <p:nvPr/>
        </p:nvPicPr>
        <p:blipFill>
          <a:blip r:embed="rId4">
            <a:alphaModFix/>
          </a:blip>
          <a:stretch>
            <a:fillRect/>
          </a:stretch>
        </p:blipFill>
        <p:spPr>
          <a:xfrm>
            <a:off x="8330203" y="2769180"/>
            <a:ext cx="228550" cy="226687"/>
          </a:xfrm>
          <a:prstGeom prst="rect">
            <a:avLst/>
          </a:prstGeom>
          <a:noFill/>
          <a:ln cap="flat" cmpd="sng" w="9525">
            <a:solidFill>
              <a:srgbClr val="D9D9D9"/>
            </a:solidFill>
            <a:prstDash val="solid"/>
            <a:round/>
            <a:headEnd len="sm" w="sm" type="none"/>
            <a:tailEnd len="sm" w="sm" type="none"/>
          </a:ln>
        </p:spPr>
      </p:pic>
      <p:pic>
        <p:nvPicPr>
          <p:cNvPr id="384" name="Google Shape;384;p58" title="image4"/>
          <p:cNvPicPr preferRelativeResize="0"/>
          <p:nvPr/>
        </p:nvPicPr>
        <p:blipFill>
          <a:blip r:embed="rId4">
            <a:alphaModFix/>
          </a:blip>
          <a:stretch>
            <a:fillRect/>
          </a:stretch>
        </p:blipFill>
        <p:spPr>
          <a:xfrm>
            <a:off x="8335550" y="3188735"/>
            <a:ext cx="228550" cy="226800"/>
          </a:xfrm>
          <a:prstGeom prst="rect">
            <a:avLst/>
          </a:prstGeom>
          <a:noFill/>
          <a:ln cap="flat" cmpd="sng" w="9525">
            <a:solidFill>
              <a:srgbClr val="D9D9D9"/>
            </a:solidFill>
            <a:prstDash val="solid"/>
            <a:round/>
            <a:headEnd len="sm" w="sm" type="none"/>
            <a:tailEnd len="sm" w="sm" type="none"/>
          </a:ln>
        </p:spPr>
      </p:pic>
      <p:pic>
        <p:nvPicPr>
          <p:cNvPr id="385" name="Google Shape;385;p58" title="image7"/>
          <p:cNvPicPr preferRelativeResize="0"/>
          <p:nvPr/>
        </p:nvPicPr>
        <p:blipFill>
          <a:blip r:embed="rId5">
            <a:alphaModFix/>
          </a:blip>
          <a:stretch>
            <a:fillRect/>
          </a:stretch>
        </p:blipFill>
        <p:spPr>
          <a:xfrm>
            <a:off x="8330203" y="4447738"/>
            <a:ext cx="228550" cy="226687"/>
          </a:xfrm>
          <a:prstGeom prst="rect">
            <a:avLst/>
          </a:prstGeom>
          <a:noFill/>
          <a:ln cap="flat" cmpd="sng" w="9525">
            <a:solidFill>
              <a:srgbClr val="D9D9D9"/>
            </a:solidFill>
            <a:prstDash val="solid"/>
            <a:round/>
            <a:headEnd len="sm" w="sm" type="none"/>
            <a:tailEnd len="sm" w="sm" type="none"/>
          </a:ln>
        </p:spPr>
      </p:pic>
      <p:pic>
        <p:nvPicPr>
          <p:cNvPr id="386" name="Google Shape;386;p58" title="image5"/>
          <p:cNvPicPr preferRelativeResize="0"/>
          <p:nvPr/>
        </p:nvPicPr>
        <p:blipFill>
          <a:blip r:embed="rId6">
            <a:alphaModFix/>
          </a:blip>
          <a:stretch>
            <a:fillRect/>
          </a:stretch>
        </p:blipFill>
        <p:spPr>
          <a:xfrm>
            <a:off x="8335535" y="3619583"/>
            <a:ext cx="226800" cy="226800"/>
          </a:xfrm>
          <a:prstGeom prst="rect">
            <a:avLst/>
          </a:prstGeom>
          <a:noFill/>
          <a:ln cap="flat" cmpd="sng" w="9525">
            <a:solidFill>
              <a:srgbClr val="D9D9D9"/>
            </a:solidFill>
            <a:prstDash val="solid"/>
            <a:round/>
            <a:headEnd len="sm" w="sm" type="none"/>
            <a:tailEnd len="sm" w="sm" type="none"/>
          </a:ln>
        </p:spPr>
      </p:pic>
      <p:pic>
        <p:nvPicPr>
          <p:cNvPr id="387" name="Google Shape;387;p58" title="image6"/>
          <p:cNvPicPr preferRelativeResize="0"/>
          <p:nvPr/>
        </p:nvPicPr>
        <p:blipFill>
          <a:blip r:embed="rId7">
            <a:alphaModFix/>
          </a:blip>
          <a:stretch>
            <a:fillRect/>
          </a:stretch>
        </p:blipFill>
        <p:spPr>
          <a:xfrm>
            <a:off x="8324762" y="4028070"/>
            <a:ext cx="226800" cy="226800"/>
          </a:xfrm>
          <a:prstGeom prst="rect">
            <a:avLst/>
          </a:prstGeom>
          <a:noFill/>
          <a:ln cap="flat" cmpd="sng" w="9525">
            <a:solidFill>
              <a:srgbClr val="D9D9D9"/>
            </a:solidFill>
            <a:prstDash val="solid"/>
            <a:round/>
            <a:headEnd len="sm" w="sm" type="none"/>
            <a:tailEnd len="sm" w="sm" type="none"/>
          </a:ln>
        </p:spPr>
      </p:pic>
      <p:pic>
        <p:nvPicPr>
          <p:cNvPr id="388" name="Google Shape;388;p58" title="image8"/>
          <p:cNvPicPr preferRelativeResize="0"/>
          <p:nvPr/>
        </p:nvPicPr>
        <p:blipFill>
          <a:blip r:embed="rId8">
            <a:alphaModFix/>
          </a:blip>
          <a:stretch>
            <a:fillRect/>
          </a:stretch>
        </p:blipFill>
        <p:spPr>
          <a:xfrm>
            <a:off x="8335535" y="4867292"/>
            <a:ext cx="226800" cy="226800"/>
          </a:xfrm>
          <a:prstGeom prst="rect">
            <a:avLst/>
          </a:prstGeom>
          <a:noFill/>
          <a:ln cap="flat" cmpd="sng" w="9525">
            <a:solidFill>
              <a:srgbClr val="D9D9D9"/>
            </a:solidFill>
            <a:prstDash val="solid"/>
            <a:round/>
            <a:headEnd len="sm" w="sm" type="none"/>
            <a:tailEnd len="sm" w="sm" type="none"/>
          </a:ln>
        </p:spPr>
      </p:pic>
      <p:pic>
        <p:nvPicPr>
          <p:cNvPr id="389" name="Google Shape;389;p58" title="image9"/>
          <p:cNvPicPr preferRelativeResize="0"/>
          <p:nvPr/>
        </p:nvPicPr>
        <p:blipFill>
          <a:blip r:embed="rId9">
            <a:alphaModFix/>
          </a:blip>
          <a:stretch>
            <a:fillRect/>
          </a:stretch>
        </p:blipFill>
        <p:spPr>
          <a:xfrm>
            <a:off x="8324772" y="5286960"/>
            <a:ext cx="226800" cy="226800"/>
          </a:xfrm>
          <a:prstGeom prst="rect">
            <a:avLst/>
          </a:prstGeom>
          <a:noFill/>
          <a:ln cap="flat" cmpd="sng" w="9525">
            <a:solidFill>
              <a:srgbClr val="D9D9D9"/>
            </a:solidFill>
            <a:prstDash val="solid"/>
            <a:round/>
            <a:headEnd len="sm" w="sm" type="none"/>
            <a:tailEnd len="sm" w="sm" type="none"/>
          </a:ln>
        </p:spPr>
      </p:pic>
      <p:pic>
        <p:nvPicPr>
          <p:cNvPr id="390" name="Google Shape;390;p58" title="image10"/>
          <p:cNvPicPr preferRelativeResize="0"/>
          <p:nvPr/>
        </p:nvPicPr>
        <p:blipFill>
          <a:blip r:embed="rId10">
            <a:alphaModFix/>
          </a:blip>
          <a:stretch>
            <a:fillRect/>
          </a:stretch>
        </p:blipFill>
        <p:spPr>
          <a:xfrm>
            <a:off x="8335548" y="5706628"/>
            <a:ext cx="226800" cy="226800"/>
          </a:xfrm>
          <a:prstGeom prst="rect">
            <a:avLst/>
          </a:prstGeom>
          <a:noFill/>
          <a:ln cap="flat" cmpd="sng" w="9525">
            <a:solidFill>
              <a:srgbClr val="D9D9D9"/>
            </a:solidFill>
            <a:prstDash val="solid"/>
            <a:round/>
            <a:headEnd len="sm" w="sm" type="none"/>
            <a:tailEnd len="sm" w="sm" type="none"/>
          </a:ln>
        </p:spPr>
      </p:pic>
      <p:pic>
        <p:nvPicPr>
          <p:cNvPr id="391" name="Google Shape;391;p58" title="image1"/>
          <p:cNvPicPr preferRelativeResize="0"/>
          <p:nvPr/>
        </p:nvPicPr>
        <p:blipFill>
          <a:blip r:embed="rId3">
            <a:alphaModFix/>
          </a:blip>
          <a:stretch>
            <a:fillRect/>
          </a:stretch>
        </p:blipFill>
        <p:spPr>
          <a:xfrm>
            <a:off x="8323898" y="1928208"/>
            <a:ext cx="228550" cy="228550"/>
          </a:xfrm>
          <a:prstGeom prst="rect">
            <a:avLst/>
          </a:prstGeom>
          <a:noFill/>
          <a:ln cap="flat" cmpd="sng" w="9525">
            <a:solidFill>
              <a:srgbClr val="D9D9D9"/>
            </a:solidFill>
            <a:prstDash val="solid"/>
            <a:round/>
            <a:headEnd len="sm" w="sm" type="none"/>
            <a:tailEnd len="sm" w="sm" type="none"/>
          </a:ln>
        </p:spPr>
      </p:pic>
      <p:sp>
        <p:nvSpPr>
          <p:cNvPr id="392" name="Google Shape;392;p58"/>
          <p:cNvSpPr txBox="1"/>
          <p:nvPr>
            <p:ph idx="2" type="body"/>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SzPts val="1100"/>
              <a:buNone/>
            </a:pPr>
            <a:r>
              <a:rPr lang="en-US">
                <a:latin typeface="Calibri"/>
                <a:ea typeface="Calibri"/>
                <a:cs typeface="Calibri"/>
                <a:sym typeface="Calibri"/>
              </a:rPr>
              <a:t>Note: Funding includes only Equity Funding. It excludes Debt, Grant, Post-IPO and ICO funding.</a:t>
            </a:r>
            <a:endParaRPr>
              <a:latin typeface="Calibri"/>
              <a:ea typeface="Calibri"/>
              <a:cs typeface="Calibri"/>
              <a:sym typeface="Calibri"/>
            </a:endParaRPr>
          </a:p>
        </p:txBody>
      </p:sp>
      <p:pic>
        <p:nvPicPr>
          <p:cNvPr id="393" name="Google Shape;393;p58" title="Chart"/>
          <p:cNvPicPr preferRelativeResize="0"/>
          <p:nvPr/>
        </p:nvPicPr>
        <p:blipFill>
          <a:blip r:embed="rId11">
            <a:alphaModFix/>
          </a:blip>
          <a:stretch>
            <a:fillRect/>
          </a:stretch>
        </p:blipFill>
        <p:spPr>
          <a:xfrm>
            <a:off x="530352" y="1197864"/>
            <a:ext cx="7013448" cy="40873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9"/>
          <p:cNvSpPr txBox="1"/>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US" sz="4000">
                <a:solidFill>
                  <a:srgbClr val="08528C"/>
                </a:solidFill>
                <a:latin typeface="Calibri"/>
                <a:ea typeface="Calibri"/>
                <a:cs typeface="Calibri"/>
                <a:sym typeface="Calibri"/>
              </a:rPr>
              <a:t>Y</a:t>
            </a:r>
            <a:r>
              <a:rPr b="1" lang="en-US" sz="4000">
                <a:solidFill>
                  <a:srgbClr val="08528C"/>
                </a:solidFill>
                <a:latin typeface="Calibri"/>
                <a:ea typeface="Calibri"/>
                <a:cs typeface="Calibri"/>
                <a:sym typeface="Calibri"/>
              </a:rPr>
              <a:t>-o-Y Stage-wise Funding Trends</a:t>
            </a:r>
            <a:endParaRPr b="1" sz="4000">
              <a:solidFill>
                <a:srgbClr val="08528C"/>
              </a:solidFill>
              <a:latin typeface="Calibri"/>
              <a:ea typeface="Calibri"/>
              <a:cs typeface="Calibri"/>
              <a:sym typeface="Calibri"/>
            </a:endParaRPr>
          </a:p>
        </p:txBody>
      </p:sp>
      <p:sp>
        <p:nvSpPr>
          <p:cNvPr id="399" name="Google Shape;399;p59"/>
          <p:cNvSpPr txBox="1"/>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None/>
            </a:pPr>
            <a:fld id="{00000000-1234-1234-1234-123412341234}" type="slidenum">
              <a:rPr lang="en-US" sz="1700">
                <a:solidFill>
                  <a:srgbClr val="FFFFFF"/>
                </a:solidFill>
                <a:latin typeface="Calibri"/>
                <a:ea typeface="Calibri"/>
                <a:cs typeface="Calibri"/>
                <a:sym typeface="Calibri"/>
              </a:rPr>
              <a:t>‹#›</a:t>
            </a:fld>
            <a:endParaRPr sz="1700">
              <a:solidFill>
                <a:srgbClr val="FFFFFF"/>
              </a:solidFill>
              <a:latin typeface="Calibri"/>
              <a:ea typeface="Calibri"/>
              <a:cs typeface="Calibri"/>
              <a:sym typeface="Calibri"/>
            </a:endParaRPr>
          </a:p>
        </p:txBody>
      </p:sp>
      <p:sp>
        <p:nvSpPr>
          <p:cNvPr id="400" name="Google Shape;400;p59"/>
          <p:cNvSpPr txBox="1"/>
          <p:nvPr/>
        </p:nvSpPr>
        <p:spPr>
          <a:xfrm>
            <a:off x="621970" y="6310413"/>
            <a:ext cx="8339100" cy="214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lang="en-US" sz="900">
                <a:latin typeface="Calibri"/>
                <a:ea typeface="Calibri"/>
                <a:cs typeface="Calibri"/>
                <a:sym typeface="Calibri"/>
              </a:rPr>
              <a:t>Note: Seed includes Seed, Angel rounds. Early Stage includes Series A,B rounds. Late Stage includes Series </a:t>
            </a:r>
            <a:r>
              <a:rPr lang="en-US" sz="900">
                <a:solidFill>
                  <a:srgbClr val="000000"/>
                </a:solidFill>
                <a:latin typeface="Calibri"/>
                <a:ea typeface="Calibri"/>
                <a:cs typeface="Calibri"/>
                <a:sym typeface="Calibri"/>
              </a:rPr>
              <a:t>C+, PE, Pre-IPO</a:t>
            </a:r>
            <a:r>
              <a:rPr lang="en-US" sz="900">
                <a:latin typeface="Calibri"/>
                <a:ea typeface="Calibri"/>
                <a:cs typeface="Calibri"/>
                <a:sym typeface="Calibri"/>
              </a:rPr>
              <a:t> rounds.</a:t>
            </a:r>
            <a:endParaRPr sz="900">
              <a:latin typeface="Calibri"/>
              <a:ea typeface="Calibri"/>
              <a:cs typeface="Calibri"/>
              <a:sym typeface="Calibri"/>
            </a:endParaRPr>
          </a:p>
        </p:txBody>
      </p:sp>
      <p:sp>
        <p:nvSpPr>
          <p:cNvPr id="401" name="Google Shape;401;p59"/>
          <p:cNvSpPr txBox="1"/>
          <p:nvPr/>
        </p:nvSpPr>
        <p:spPr>
          <a:xfrm>
            <a:off x="6968136" y="1231484"/>
            <a:ext cx="38376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mbria"/>
              <a:buNone/>
            </a:pPr>
            <a:r>
              <a:rPr b="1" i="0" lang="en-US" u="none" cap="none" strike="noStrike">
                <a:solidFill>
                  <a:srgbClr val="08528C"/>
                </a:solidFill>
                <a:latin typeface="Calibri"/>
                <a:ea typeface="Calibri"/>
                <a:cs typeface="Calibri"/>
                <a:sym typeface="Calibri"/>
              </a:rPr>
              <a:t>Stage-wise Number of Rounds</a:t>
            </a:r>
            <a:endParaRPr>
              <a:solidFill>
                <a:srgbClr val="08528C"/>
              </a:solidFill>
              <a:latin typeface="Calibri"/>
              <a:ea typeface="Calibri"/>
              <a:cs typeface="Calibri"/>
              <a:sym typeface="Calibri"/>
            </a:endParaRPr>
          </a:p>
        </p:txBody>
      </p:sp>
      <p:sp>
        <p:nvSpPr>
          <p:cNvPr id="402" name="Google Shape;402;p59"/>
          <p:cNvSpPr txBox="1"/>
          <p:nvPr/>
        </p:nvSpPr>
        <p:spPr>
          <a:xfrm>
            <a:off x="1468000" y="1231484"/>
            <a:ext cx="38376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Cambria"/>
              <a:buNone/>
            </a:pPr>
            <a:r>
              <a:rPr b="1" i="0" lang="en-US" u="none" cap="none" strike="noStrike">
                <a:solidFill>
                  <a:srgbClr val="08528C"/>
                </a:solidFill>
                <a:latin typeface="Calibri"/>
                <a:ea typeface="Calibri"/>
                <a:cs typeface="Calibri"/>
                <a:sym typeface="Calibri"/>
              </a:rPr>
              <a:t>Stage-wise $ Invested</a:t>
            </a:r>
            <a:endParaRPr>
              <a:solidFill>
                <a:srgbClr val="08528C"/>
              </a:solidFill>
              <a:latin typeface="Calibri"/>
              <a:ea typeface="Calibri"/>
              <a:cs typeface="Calibri"/>
              <a:sym typeface="Calibri"/>
            </a:endParaRPr>
          </a:p>
        </p:txBody>
      </p:sp>
      <p:sp>
        <p:nvSpPr>
          <p:cNvPr id="403" name="Google Shape;403;p59" title="Funding Year 2"/>
          <p:cNvSpPr txBox="1"/>
          <p:nvPr/>
        </p:nvSpPr>
        <p:spPr>
          <a:xfrm flipH="1">
            <a:off x="1971510"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$144M</a:t>
            </a:r>
            <a:endParaRPr sz="1000">
              <a:latin typeface="Calibri"/>
              <a:ea typeface="Calibri"/>
              <a:cs typeface="Calibri"/>
              <a:sym typeface="Calibri"/>
            </a:endParaRPr>
          </a:p>
        </p:txBody>
      </p:sp>
      <p:sp>
        <p:nvSpPr>
          <p:cNvPr id="404" name="Google Shape;404;p59" title="Funding Year 3"/>
          <p:cNvSpPr txBox="1"/>
          <p:nvPr/>
        </p:nvSpPr>
        <p:spPr>
          <a:xfrm flipH="1">
            <a:off x="2750421"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$1.2B</a:t>
            </a:r>
            <a:endParaRPr sz="1000">
              <a:latin typeface="Calibri"/>
              <a:ea typeface="Calibri"/>
              <a:cs typeface="Calibri"/>
              <a:sym typeface="Calibri"/>
            </a:endParaRPr>
          </a:p>
        </p:txBody>
      </p:sp>
      <p:sp>
        <p:nvSpPr>
          <p:cNvPr id="405" name="Google Shape;405;p59" title="Funding Year 4"/>
          <p:cNvSpPr txBox="1"/>
          <p:nvPr/>
        </p:nvSpPr>
        <p:spPr>
          <a:xfrm flipH="1">
            <a:off x="3529331"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$2.3B</a:t>
            </a:r>
            <a:endParaRPr sz="1000">
              <a:latin typeface="Calibri"/>
              <a:ea typeface="Calibri"/>
              <a:cs typeface="Calibri"/>
              <a:sym typeface="Calibri"/>
            </a:endParaRPr>
          </a:p>
        </p:txBody>
      </p:sp>
      <p:sp>
        <p:nvSpPr>
          <p:cNvPr id="406" name="Google Shape;406;p59" title="Funding Year 5"/>
          <p:cNvSpPr txBox="1"/>
          <p:nvPr/>
        </p:nvSpPr>
        <p:spPr>
          <a:xfrm flipH="1">
            <a:off x="4308241"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$415M</a:t>
            </a:r>
            <a:endParaRPr sz="1000">
              <a:latin typeface="Calibri"/>
              <a:ea typeface="Calibri"/>
              <a:cs typeface="Calibri"/>
              <a:sym typeface="Calibri"/>
            </a:endParaRPr>
          </a:p>
        </p:txBody>
      </p:sp>
      <p:sp>
        <p:nvSpPr>
          <p:cNvPr id="407" name="Google Shape;407;p59" title="Funding Year 1"/>
          <p:cNvSpPr txBox="1"/>
          <p:nvPr/>
        </p:nvSpPr>
        <p:spPr>
          <a:xfrm flipH="1">
            <a:off x="1192600"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$28.1M</a:t>
            </a:r>
            <a:endParaRPr sz="1000">
              <a:latin typeface="Calibri"/>
              <a:ea typeface="Calibri"/>
              <a:cs typeface="Calibri"/>
              <a:sym typeface="Calibri"/>
            </a:endParaRPr>
          </a:p>
        </p:txBody>
      </p:sp>
      <p:sp>
        <p:nvSpPr>
          <p:cNvPr id="408" name="Google Shape;408;p59" title="Funding Year 6"/>
          <p:cNvSpPr txBox="1"/>
          <p:nvPr/>
        </p:nvSpPr>
        <p:spPr>
          <a:xfrm flipH="1">
            <a:off x="5087152"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$591M</a:t>
            </a:r>
            <a:endParaRPr sz="1000">
              <a:latin typeface="Calibri"/>
              <a:ea typeface="Calibri"/>
              <a:cs typeface="Calibri"/>
              <a:sym typeface="Calibri"/>
            </a:endParaRPr>
          </a:p>
        </p:txBody>
      </p:sp>
      <p:sp>
        <p:nvSpPr>
          <p:cNvPr id="409" name="Google Shape;409;p59" title="Rounds Year 2"/>
          <p:cNvSpPr txBox="1"/>
          <p:nvPr/>
        </p:nvSpPr>
        <p:spPr>
          <a:xfrm flipH="1">
            <a:off x="7465665"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28</a:t>
            </a:r>
            <a:endParaRPr sz="1000">
              <a:latin typeface="Calibri"/>
              <a:ea typeface="Calibri"/>
              <a:cs typeface="Calibri"/>
              <a:sym typeface="Calibri"/>
            </a:endParaRPr>
          </a:p>
        </p:txBody>
      </p:sp>
      <p:sp>
        <p:nvSpPr>
          <p:cNvPr id="410" name="Google Shape;410;p59" title="Rounds Year 3"/>
          <p:cNvSpPr txBox="1"/>
          <p:nvPr/>
        </p:nvSpPr>
        <p:spPr>
          <a:xfrm flipH="1">
            <a:off x="8248157"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160</a:t>
            </a:r>
            <a:endParaRPr sz="1000">
              <a:latin typeface="Calibri"/>
              <a:ea typeface="Calibri"/>
              <a:cs typeface="Calibri"/>
              <a:sym typeface="Calibri"/>
            </a:endParaRPr>
          </a:p>
        </p:txBody>
      </p:sp>
      <p:sp>
        <p:nvSpPr>
          <p:cNvPr id="411" name="Google Shape;411;p59" title="Rounds Year 4"/>
          <p:cNvSpPr txBox="1"/>
          <p:nvPr/>
        </p:nvSpPr>
        <p:spPr>
          <a:xfrm flipH="1">
            <a:off x="9030648"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191</a:t>
            </a:r>
            <a:endParaRPr sz="1000">
              <a:latin typeface="Calibri"/>
              <a:ea typeface="Calibri"/>
              <a:cs typeface="Calibri"/>
              <a:sym typeface="Calibri"/>
            </a:endParaRPr>
          </a:p>
        </p:txBody>
      </p:sp>
      <p:sp>
        <p:nvSpPr>
          <p:cNvPr id="412" name="Google Shape;412;p59" title="Rounds Year 5"/>
          <p:cNvSpPr txBox="1"/>
          <p:nvPr/>
        </p:nvSpPr>
        <p:spPr>
          <a:xfrm flipH="1">
            <a:off x="9813140"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96</a:t>
            </a:r>
            <a:endParaRPr sz="1000">
              <a:latin typeface="Calibri"/>
              <a:ea typeface="Calibri"/>
              <a:cs typeface="Calibri"/>
              <a:sym typeface="Calibri"/>
            </a:endParaRPr>
          </a:p>
        </p:txBody>
      </p:sp>
      <p:sp>
        <p:nvSpPr>
          <p:cNvPr id="413" name="Google Shape;413;p59" title="Rounds Year 1"/>
          <p:cNvSpPr txBox="1"/>
          <p:nvPr/>
        </p:nvSpPr>
        <p:spPr>
          <a:xfrm flipH="1">
            <a:off x="6683174"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33</a:t>
            </a:r>
            <a:endParaRPr sz="1000">
              <a:latin typeface="Calibri"/>
              <a:ea typeface="Calibri"/>
              <a:cs typeface="Calibri"/>
              <a:sym typeface="Calibri"/>
            </a:endParaRPr>
          </a:p>
        </p:txBody>
      </p:sp>
      <p:sp>
        <p:nvSpPr>
          <p:cNvPr id="414" name="Google Shape;414;p59" title="Rounds Year 6"/>
          <p:cNvSpPr txBox="1"/>
          <p:nvPr/>
        </p:nvSpPr>
        <p:spPr>
          <a:xfrm flipH="1">
            <a:off x="10595631" y="1777602"/>
            <a:ext cx="504000" cy="250500"/>
          </a:xfrm>
          <a:prstGeom prst="rect">
            <a:avLst/>
          </a:prstGeom>
          <a:noFill/>
          <a:ln cap="flat" cmpd="sng" w="9525">
            <a:solidFill>
              <a:srgbClr val="85200C"/>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lang="en-US" sz="1000">
                <a:latin typeface="Calibri"/>
                <a:ea typeface="Calibri"/>
                <a:cs typeface="Calibri"/>
                <a:sym typeface="Calibri"/>
              </a:rPr>
              <a:t>109</a:t>
            </a:r>
            <a:endParaRPr sz="1000">
              <a:latin typeface="Calibri"/>
              <a:ea typeface="Calibri"/>
              <a:cs typeface="Calibri"/>
              <a:sym typeface="Calibri"/>
            </a:endParaRPr>
          </a:p>
        </p:txBody>
      </p:sp>
      <p:sp>
        <p:nvSpPr>
          <p:cNvPr id="415" name="Google Shape;415;p59"/>
          <p:cNvSpPr txBox="1"/>
          <p:nvPr/>
        </p:nvSpPr>
        <p:spPr>
          <a:xfrm>
            <a:off x="1760577" y="5913065"/>
            <a:ext cx="456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Seed </a:t>
            </a:r>
            <a:endParaRPr b="1" sz="1000">
              <a:latin typeface="Calibri"/>
              <a:ea typeface="Calibri"/>
              <a:cs typeface="Calibri"/>
              <a:sym typeface="Calibri"/>
            </a:endParaRPr>
          </a:p>
        </p:txBody>
      </p:sp>
      <p:sp>
        <p:nvSpPr>
          <p:cNvPr id="416" name="Google Shape;416;p59"/>
          <p:cNvSpPr/>
          <p:nvPr/>
        </p:nvSpPr>
        <p:spPr>
          <a:xfrm>
            <a:off x="1644880" y="6030365"/>
            <a:ext cx="148800" cy="82500"/>
          </a:xfrm>
          <a:prstGeom prst="rect">
            <a:avLst/>
          </a:prstGeom>
          <a:solidFill>
            <a:srgbClr val="54AA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9"/>
          <p:cNvSpPr txBox="1"/>
          <p:nvPr/>
        </p:nvSpPr>
        <p:spPr>
          <a:xfrm>
            <a:off x="2420053" y="5913077"/>
            <a:ext cx="7821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Early Stage</a:t>
            </a:r>
            <a:endParaRPr b="1" sz="1000">
              <a:latin typeface="Calibri"/>
              <a:ea typeface="Calibri"/>
              <a:cs typeface="Calibri"/>
              <a:sym typeface="Calibri"/>
            </a:endParaRPr>
          </a:p>
        </p:txBody>
      </p:sp>
      <p:sp>
        <p:nvSpPr>
          <p:cNvPr id="418" name="Google Shape;418;p59"/>
          <p:cNvSpPr/>
          <p:nvPr/>
        </p:nvSpPr>
        <p:spPr>
          <a:xfrm>
            <a:off x="2304350" y="6030365"/>
            <a:ext cx="148800" cy="82500"/>
          </a:xfrm>
          <a:prstGeom prst="rect">
            <a:avLst/>
          </a:prstGeom>
          <a:solidFill>
            <a:srgbClr val="008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9"/>
          <p:cNvSpPr txBox="1"/>
          <p:nvPr/>
        </p:nvSpPr>
        <p:spPr>
          <a:xfrm>
            <a:off x="3341503" y="5913077"/>
            <a:ext cx="7380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Late Stage</a:t>
            </a:r>
            <a:endParaRPr b="1" sz="1000">
              <a:latin typeface="Calibri"/>
              <a:ea typeface="Calibri"/>
              <a:cs typeface="Calibri"/>
              <a:sym typeface="Calibri"/>
            </a:endParaRPr>
          </a:p>
        </p:txBody>
      </p:sp>
      <p:sp>
        <p:nvSpPr>
          <p:cNvPr id="420" name="Google Shape;420;p59"/>
          <p:cNvSpPr/>
          <p:nvPr/>
        </p:nvSpPr>
        <p:spPr>
          <a:xfrm>
            <a:off x="3225800" y="6030365"/>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9"/>
          <p:cNvSpPr txBox="1"/>
          <p:nvPr/>
        </p:nvSpPr>
        <p:spPr>
          <a:xfrm>
            <a:off x="4223320" y="5913077"/>
            <a:ext cx="9054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Total Funding</a:t>
            </a:r>
            <a:endParaRPr b="1" sz="1000">
              <a:latin typeface="Calibri"/>
              <a:ea typeface="Calibri"/>
              <a:cs typeface="Calibri"/>
              <a:sym typeface="Calibri"/>
            </a:endParaRPr>
          </a:p>
        </p:txBody>
      </p:sp>
      <p:sp>
        <p:nvSpPr>
          <p:cNvPr id="422" name="Google Shape;422;p59"/>
          <p:cNvSpPr/>
          <p:nvPr/>
        </p:nvSpPr>
        <p:spPr>
          <a:xfrm>
            <a:off x="4107627" y="6030365"/>
            <a:ext cx="148800" cy="82500"/>
          </a:xfrm>
          <a:prstGeom prst="rect">
            <a:avLst/>
          </a:prstGeom>
          <a:no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9"/>
          <p:cNvSpPr txBox="1"/>
          <p:nvPr/>
        </p:nvSpPr>
        <p:spPr>
          <a:xfrm>
            <a:off x="7260713" y="5913065"/>
            <a:ext cx="4563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Seed </a:t>
            </a:r>
            <a:endParaRPr b="1" sz="1000">
              <a:latin typeface="Calibri"/>
              <a:ea typeface="Calibri"/>
              <a:cs typeface="Calibri"/>
              <a:sym typeface="Calibri"/>
            </a:endParaRPr>
          </a:p>
        </p:txBody>
      </p:sp>
      <p:sp>
        <p:nvSpPr>
          <p:cNvPr id="424" name="Google Shape;424;p59"/>
          <p:cNvSpPr/>
          <p:nvPr/>
        </p:nvSpPr>
        <p:spPr>
          <a:xfrm>
            <a:off x="7145015" y="6030365"/>
            <a:ext cx="148800" cy="82500"/>
          </a:xfrm>
          <a:prstGeom prst="rect">
            <a:avLst/>
          </a:prstGeom>
          <a:solidFill>
            <a:srgbClr val="54AA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9"/>
          <p:cNvSpPr txBox="1"/>
          <p:nvPr/>
        </p:nvSpPr>
        <p:spPr>
          <a:xfrm>
            <a:off x="7920189" y="5913077"/>
            <a:ext cx="7821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Early Stage</a:t>
            </a:r>
            <a:endParaRPr b="1" sz="1000">
              <a:latin typeface="Calibri"/>
              <a:ea typeface="Calibri"/>
              <a:cs typeface="Calibri"/>
              <a:sym typeface="Calibri"/>
            </a:endParaRPr>
          </a:p>
        </p:txBody>
      </p:sp>
      <p:sp>
        <p:nvSpPr>
          <p:cNvPr id="426" name="Google Shape;426;p59"/>
          <p:cNvSpPr/>
          <p:nvPr/>
        </p:nvSpPr>
        <p:spPr>
          <a:xfrm>
            <a:off x="7804486" y="6030365"/>
            <a:ext cx="148800" cy="82500"/>
          </a:xfrm>
          <a:prstGeom prst="rect">
            <a:avLst/>
          </a:prstGeom>
          <a:solidFill>
            <a:srgbClr val="008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9"/>
          <p:cNvSpPr txBox="1"/>
          <p:nvPr/>
        </p:nvSpPr>
        <p:spPr>
          <a:xfrm>
            <a:off x="8841639" y="5913077"/>
            <a:ext cx="7380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Late Stage</a:t>
            </a:r>
            <a:endParaRPr b="1" sz="1000">
              <a:latin typeface="Calibri"/>
              <a:ea typeface="Calibri"/>
              <a:cs typeface="Calibri"/>
              <a:sym typeface="Calibri"/>
            </a:endParaRPr>
          </a:p>
        </p:txBody>
      </p:sp>
      <p:sp>
        <p:nvSpPr>
          <p:cNvPr id="428" name="Google Shape;428;p59"/>
          <p:cNvSpPr/>
          <p:nvPr/>
        </p:nvSpPr>
        <p:spPr>
          <a:xfrm>
            <a:off x="8725936" y="6030365"/>
            <a:ext cx="148800" cy="82500"/>
          </a:xfrm>
          <a:prstGeom prst="rect">
            <a:avLst/>
          </a:prstGeom>
          <a:solidFill>
            <a:srgbClr val="0852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9"/>
          <p:cNvSpPr txBox="1"/>
          <p:nvPr/>
        </p:nvSpPr>
        <p:spPr>
          <a:xfrm>
            <a:off x="9723456" y="5913077"/>
            <a:ext cx="905400" cy="3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000">
                <a:latin typeface="Calibri"/>
                <a:ea typeface="Calibri"/>
                <a:cs typeface="Calibri"/>
                <a:sym typeface="Calibri"/>
              </a:rPr>
              <a:t>Total Rounds</a:t>
            </a:r>
            <a:endParaRPr b="1" sz="1000">
              <a:latin typeface="Calibri"/>
              <a:ea typeface="Calibri"/>
              <a:cs typeface="Calibri"/>
              <a:sym typeface="Calibri"/>
            </a:endParaRPr>
          </a:p>
        </p:txBody>
      </p:sp>
      <p:sp>
        <p:nvSpPr>
          <p:cNvPr id="430" name="Google Shape;430;p59"/>
          <p:cNvSpPr/>
          <p:nvPr/>
        </p:nvSpPr>
        <p:spPr>
          <a:xfrm>
            <a:off x="9607762" y="6030365"/>
            <a:ext cx="148800" cy="82500"/>
          </a:xfrm>
          <a:prstGeom prst="rect">
            <a:avLst/>
          </a:prstGeom>
          <a:noFill/>
          <a:ln cap="flat" cmpd="sng" w="9525">
            <a:solidFill>
              <a:srgbClr val="85200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1" name="Google Shape;431;p59" title="Funding Chart"/>
          <p:cNvPicPr preferRelativeResize="0"/>
          <p:nvPr/>
        </p:nvPicPr>
        <p:blipFill>
          <a:blip r:embed="rId3">
            <a:alphaModFix/>
          </a:blip>
          <a:stretch>
            <a:fillRect/>
          </a:stretch>
        </p:blipFill>
        <p:spPr>
          <a:xfrm>
            <a:off x="742700" y="2028501"/>
            <a:ext cx="5288200" cy="3897273"/>
          </a:xfrm>
          <a:prstGeom prst="rect">
            <a:avLst/>
          </a:prstGeom>
          <a:noFill/>
          <a:ln>
            <a:noFill/>
          </a:ln>
        </p:spPr>
      </p:pic>
      <p:pic>
        <p:nvPicPr>
          <p:cNvPr id="432" name="Google Shape;432;p59" title="Count Chart"/>
          <p:cNvPicPr preferRelativeResize="0"/>
          <p:nvPr/>
        </p:nvPicPr>
        <p:blipFill>
          <a:blip r:embed="rId4">
            <a:alphaModFix/>
          </a:blip>
          <a:stretch>
            <a:fillRect/>
          </a:stretch>
        </p:blipFill>
        <p:spPr>
          <a:xfrm>
            <a:off x="6235511" y="2035752"/>
            <a:ext cx="5302849" cy="3859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0"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Top Funding Rounds in </a:t>
            </a:r>
            <a:r>
              <a:rPr lang="en-US">
                <a:solidFill>
                  <a:srgbClr val="08528C"/>
                </a:solidFill>
              </a:rPr>
              <a:t>last 1 year (1/2)</a:t>
            </a:r>
            <a:endParaRPr>
              <a:solidFill>
                <a:srgbClr val="08528C"/>
              </a:solidFill>
            </a:endParaRPr>
          </a:p>
        </p:txBody>
      </p:sp>
      <p:sp>
        <p:nvSpPr>
          <p:cNvPr id="438" name="Google Shape;438;p60"/>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439" name="Google Shape;439;p60"/>
          <p:cNvGraphicFramePr/>
          <p:nvPr/>
        </p:nvGraphicFramePr>
        <p:xfrm>
          <a:off x="596415" y="1157993"/>
          <a:ext cx="3000000" cy="3000000"/>
        </p:xfrm>
        <a:graphic>
          <a:graphicData uri="http://schemas.openxmlformats.org/drawingml/2006/table">
            <a:tbl>
              <a:tblPr>
                <a:noFill/>
                <a:tableStyleId>{A6F51BB1-AA66-42AD-B995-B53057032932}</a:tableStyleId>
              </a:tblPr>
              <a:tblGrid>
                <a:gridCol w="403725"/>
                <a:gridCol w="3015250"/>
                <a:gridCol w="917025"/>
                <a:gridCol w="917025"/>
                <a:gridCol w="917025"/>
                <a:gridCol w="4815825"/>
              </a:tblGrid>
              <a:tr h="395325">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0" marL="108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a:txBody>
                    <a:bodyPr/>
                    <a:lstStyle/>
                    <a:p>
                      <a:pPr indent="0" lvl="0" marL="0" rtl="0" algn="r">
                        <a:spcBef>
                          <a:spcPts val="0"/>
                        </a:spcBef>
                        <a:spcAft>
                          <a:spcPts val="0"/>
                        </a:spcAft>
                        <a:buNone/>
                      </a:pPr>
                      <a:r>
                        <a:rPr b="1" lang="en-US">
                          <a:solidFill>
                            <a:srgbClr val="08528C"/>
                          </a:solidFill>
                          <a:latin typeface="Calibri"/>
                          <a:ea typeface="Calibri"/>
                          <a:cs typeface="Calibri"/>
                          <a:sym typeface="Calibri"/>
                        </a:rPr>
                        <a:t>$ Amount</a:t>
                      </a:r>
                      <a:endParaRPr b="1">
                        <a:solidFill>
                          <a:srgbClr val="08528C"/>
                        </a:solidFill>
                        <a:latin typeface="Calibri"/>
                        <a:ea typeface="Calibri"/>
                        <a:cs typeface="Calibri"/>
                        <a:sym typeface="Calibri"/>
                      </a:endParaRPr>
                    </a:p>
                  </a:txBody>
                  <a:tcPr marT="0" marB="0" marR="126000" marL="18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Round</a:t>
                      </a:r>
                      <a:endParaRPr b="1">
                        <a:solidFill>
                          <a:srgbClr val="08528C"/>
                        </a:solidFill>
                        <a:latin typeface="Calibri"/>
                        <a:ea typeface="Calibri"/>
                        <a:cs typeface="Calibri"/>
                        <a:sym typeface="Calibri"/>
                      </a:endParaRPr>
                    </a:p>
                  </a:txBody>
                  <a:tcPr marT="0" marB="0" marR="72000" marL="3600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Date</a:t>
                      </a:r>
                      <a:endParaRPr b="1">
                        <a:solidFill>
                          <a:srgbClr val="08528C"/>
                        </a:solidFill>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FFFF"/>
                        </a:buClr>
                        <a:buSzPts val="1500"/>
                        <a:buFont typeface="Cambria"/>
                        <a:buNone/>
                      </a:pPr>
                      <a:r>
                        <a:rPr b="1" lang="en-US">
                          <a:solidFill>
                            <a:srgbClr val="08528C"/>
                          </a:solidFill>
                          <a:latin typeface="Calibri"/>
                          <a:ea typeface="Calibri"/>
                          <a:cs typeface="Calibri"/>
                          <a:sym typeface="Calibri"/>
                        </a:rPr>
                        <a:t>Investors</a:t>
                      </a:r>
                      <a:endParaRPr b="1">
                        <a:solidFill>
                          <a:srgbClr val="08528C"/>
                        </a:solidFill>
                        <a:latin typeface="Calibri"/>
                        <a:ea typeface="Calibri"/>
                        <a:cs typeface="Calibri"/>
                        <a:sym typeface="Calibri"/>
                      </a:endParaRPr>
                    </a:p>
                  </a:txBody>
                  <a:tcPr marT="38400" marB="38400" marR="91425" marL="180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SDAX</a:t>
                      </a:r>
                      <a:r>
                        <a:rPr lang="en-US" sz="1000">
                          <a:solidFill>
                            <a:srgbClr val="999999"/>
                          </a:solidFill>
                          <a:latin typeface="Calibri"/>
                          <a:ea typeface="Calibri"/>
                          <a:cs typeface="Calibri"/>
                          <a:sym typeface="Calibri"/>
                        </a:rPr>
                        <a:t>  (2020, $68.00M)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$50M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Series B</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Sep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t>
                      </a:r>
                      <a:endParaRPr b="1" sz="1300">
                        <a:solidFill>
                          <a:srgbClr val="002060"/>
                        </a:solidFill>
                        <a:latin typeface="Calibri"/>
                        <a:ea typeface="Calibri"/>
                        <a:cs typeface="Calibri"/>
                        <a:sym typeface="Calibri"/>
                      </a:endParaRPr>
                    </a:p>
                  </a:txBody>
                  <a:tcPr marT="36000" marB="36000" marR="457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Sygnum</a:t>
                      </a:r>
                      <a:r>
                        <a:rPr lang="en-US" sz="1000">
                          <a:solidFill>
                            <a:srgbClr val="999999"/>
                          </a:solidFill>
                          <a:latin typeface="Calibri"/>
                          <a:ea typeface="Calibri"/>
                          <a:cs typeface="Calibri"/>
                          <a:sym typeface="Calibri"/>
                        </a:rPr>
                        <a:t>  (2017, $160M)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$40M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B</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Jan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Azimut</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WadzPay</a:t>
                      </a:r>
                      <a:r>
                        <a:rPr lang="en-US" sz="1000">
                          <a:solidFill>
                            <a:srgbClr val="999999"/>
                          </a:solidFill>
                          <a:latin typeface="Calibri"/>
                          <a:ea typeface="Calibri"/>
                          <a:cs typeface="Calibri"/>
                          <a:sym typeface="Calibri"/>
                        </a:rPr>
                        <a:t>  (2018, Singapore, $36.70M)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$37M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C</a:t>
                      </a:r>
                      <a:endParaRPr sz="1200">
                        <a:solidFill>
                          <a:srgbClr val="000000"/>
                        </a:solidFill>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Dec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GEM</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Oobit</a:t>
                      </a:r>
                      <a:r>
                        <a:rPr lang="en-US" sz="1000">
                          <a:solidFill>
                            <a:srgbClr val="999999"/>
                          </a:solidFill>
                          <a:latin typeface="Calibri"/>
                          <a:ea typeface="Calibri"/>
                          <a:cs typeface="Calibri"/>
                          <a:sym typeface="Calibri"/>
                        </a:rPr>
                        <a:t>  (2017, Singapore, $25.00M)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$25M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Feb 2024</a:t>
                      </a:r>
                      <a:endParaRPr b="1" sz="1200">
                        <a:solidFill>
                          <a:srgbClr val="002060"/>
                        </a:solidFill>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Tether, 468 Capital, Titan</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Climate Impact ..</a:t>
                      </a:r>
                      <a:r>
                        <a:rPr lang="en-US" sz="1000">
                          <a:solidFill>
                            <a:srgbClr val="999999"/>
                          </a:solidFill>
                          <a:latin typeface="Calibri"/>
                          <a:ea typeface="Calibri"/>
                          <a:cs typeface="Calibri"/>
                          <a:sym typeface="Calibri"/>
                        </a:rPr>
                        <a:t>  (2021, Singapore, $22.30M)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$22M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B</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Feb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Standard Chartered, Mizuho Financial Group, SGX</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StakeStone</a:t>
                      </a:r>
                      <a:r>
                        <a:rPr lang="en-US" sz="1000">
                          <a:solidFill>
                            <a:srgbClr val="999999"/>
                          </a:solidFill>
                          <a:latin typeface="Calibri"/>
                          <a:ea typeface="Calibri"/>
                          <a:cs typeface="Calibri"/>
                          <a:sym typeface="Calibri"/>
                        </a:rPr>
                        <a:t>  (2023, Singapore, $22.00M)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$22M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Seed</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Nov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Skyland Ventures, Polychain, Youbi Capital, </a:t>
                      </a:r>
                      <a:r>
                        <a:rPr lang="en-US" sz="1200" u="sng">
                          <a:solidFill>
                            <a:schemeClr val="hlink"/>
                          </a:solidFill>
                          <a:latin typeface="Calibri"/>
                          <a:ea typeface="Calibri"/>
                          <a:cs typeface="Calibri"/>
                          <a:sym typeface="Calibri"/>
                          <a:hlinkClick r:id="rId3"/>
                        </a:rPr>
                        <a:t>+16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Polyhedra Netwo..</a:t>
                      </a:r>
                      <a:r>
                        <a:rPr lang="en-US" sz="1000">
                          <a:solidFill>
                            <a:srgbClr val="999999"/>
                          </a:solidFill>
                          <a:latin typeface="Calibri"/>
                          <a:ea typeface="Calibri"/>
                          <a:cs typeface="Calibri"/>
                          <a:sym typeface="Calibri"/>
                        </a:rPr>
                        <a:t>  (2022, Singapore, $45.00M)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$20M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B</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UOB, Animoca Brands, Polychain, </a:t>
                      </a:r>
                      <a:r>
                        <a:rPr lang="en-US" sz="1200" u="sng">
                          <a:solidFill>
                            <a:schemeClr val="hlink"/>
                          </a:solidFill>
                          <a:latin typeface="Calibri"/>
                          <a:ea typeface="Calibri"/>
                          <a:cs typeface="Calibri"/>
                          <a:sym typeface="Calibri"/>
                          <a:hlinkClick r:id="rId4"/>
                        </a:rPr>
                        <a:t>+8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Morph</a:t>
                      </a:r>
                      <a:r>
                        <a:rPr lang="en-US" sz="1000">
                          <a:solidFill>
                            <a:srgbClr val="999999"/>
                          </a:solidFill>
                          <a:latin typeface="Calibri"/>
                          <a:ea typeface="Calibri"/>
                          <a:cs typeface="Calibri"/>
                          <a:sym typeface="Calibri"/>
                        </a:rPr>
                        <a:t>  (2023, Singapore, $20.30M)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$19M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Seed</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Pantera Capital, DRAGONFLY, Spartan Group, </a:t>
                      </a:r>
                      <a:r>
                        <a:rPr lang="en-US" sz="1200" u="sng">
                          <a:solidFill>
                            <a:schemeClr val="hlink"/>
                          </a:solidFill>
                          <a:latin typeface="Calibri"/>
                          <a:ea typeface="Calibri"/>
                          <a:cs typeface="Calibri"/>
                          <a:sym typeface="Calibri"/>
                          <a:hlinkClick r:id="rId5"/>
                        </a:rPr>
                        <a:t>+5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Mystiko</a:t>
                      </a:r>
                      <a:r>
                        <a:rPr lang="en-US" sz="1000">
                          <a:solidFill>
                            <a:srgbClr val="999999"/>
                          </a:solidFill>
                          <a:latin typeface="Calibri"/>
                          <a:ea typeface="Calibri"/>
                          <a:cs typeface="Calibri"/>
                          <a:sym typeface="Calibri"/>
                        </a:rPr>
                        <a:t>  (2021, Singapore, $18.00M)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$18M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Seed</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Peak XV Partners, Samsung NEXT, Tribe Capital, </a:t>
                      </a:r>
                      <a:r>
                        <a:rPr lang="en-US" sz="1200" u="sng">
                          <a:solidFill>
                            <a:schemeClr val="hlink"/>
                          </a:solidFill>
                          <a:latin typeface="Calibri"/>
                          <a:ea typeface="Calibri"/>
                          <a:cs typeface="Calibri"/>
                          <a:sym typeface="Calibri"/>
                          <a:hlinkClick r:id="rId6"/>
                        </a:rPr>
                        <a:t>+5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DappOS</a:t>
                      </a:r>
                      <a:r>
                        <a:rPr lang="en-US" sz="1000">
                          <a:solidFill>
                            <a:srgbClr val="999999"/>
                          </a:solidFill>
                          <a:latin typeface="Calibri"/>
                          <a:ea typeface="Calibri"/>
                          <a:cs typeface="Calibri"/>
                          <a:sym typeface="Calibri"/>
                        </a:rPr>
                        <a:t>  (2004, Singapore, $15.30M)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Apr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IDG Capital, UpHonest Capital, Taihill Venture, </a:t>
                      </a:r>
                      <a:r>
                        <a:rPr lang="en-US" sz="1200" u="sng">
                          <a:solidFill>
                            <a:schemeClr val="hlink"/>
                          </a:solidFill>
                          <a:latin typeface="Calibri"/>
                          <a:ea typeface="Calibri"/>
                          <a:cs typeface="Calibri"/>
                          <a:sym typeface="Calibri"/>
                          <a:hlinkClick r:id="rId7"/>
                        </a:rPr>
                        <a:t>+8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Particle Networ..</a:t>
                      </a:r>
                      <a:r>
                        <a:rPr lang="en-US" sz="1000">
                          <a:solidFill>
                            <a:srgbClr val="999999"/>
                          </a:solidFill>
                          <a:latin typeface="Calibri"/>
                          <a:ea typeface="Calibri"/>
                          <a:cs typeface="Calibri"/>
                          <a:sym typeface="Calibri"/>
                        </a:rPr>
                        <a:t>  (2019, Singapore, $23.80M)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Jun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300"/>
                        <a:buFont typeface="Cambria"/>
                        <a:buNone/>
                      </a:pPr>
                      <a:r>
                        <a:rPr lang="en-US" sz="1200">
                          <a:latin typeface="Calibri"/>
                          <a:ea typeface="Calibri"/>
                          <a:cs typeface="Calibri"/>
                          <a:sym typeface="Calibri"/>
                        </a:rPr>
                        <a:t>Spartan Group, HashKey Capital, gCC, </a:t>
                      </a:r>
                      <a:r>
                        <a:rPr lang="en-US" sz="1200" u="sng">
                          <a:solidFill>
                            <a:schemeClr val="hlink"/>
                          </a:solidFill>
                          <a:latin typeface="Calibri"/>
                          <a:ea typeface="Calibri"/>
                          <a:cs typeface="Calibri"/>
                          <a:sym typeface="Calibri"/>
                          <a:hlinkClick r:id="rId8"/>
                        </a:rPr>
                        <a:t>+3 more</a:t>
                      </a:r>
                      <a:endParaRPr i="0" sz="1100" u="none" cap="none" strike="noStrike">
                        <a:latin typeface="Calibri"/>
                        <a:ea typeface="Calibri"/>
                        <a:cs typeface="Calibri"/>
                        <a:sym typeface="Calibri"/>
                      </a:endParaRPr>
                    </a:p>
                  </a:txBody>
                  <a:tcPr marT="0" marB="0" marR="36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Chainbase</a:t>
                      </a:r>
                      <a:r>
                        <a:rPr lang="en-US" sz="1000">
                          <a:solidFill>
                            <a:srgbClr val="999999"/>
                          </a:solidFill>
                          <a:latin typeface="Calibri"/>
                          <a:ea typeface="Calibri"/>
                          <a:cs typeface="Calibri"/>
                          <a:sym typeface="Calibri"/>
                        </a:rPr>
                        <a:t>  (2021, Singapore, $15.00M)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Jul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300"/>
                        <a:buFont typeface="Cambria"/>
                        <a:buNone/>
                      </a:pPr>
                      <a:r>
                        <a:rPr lang="en-US" sz="1200">
                          <a:latin typeface="Calibri"/>
                          <a:ea typeface="Calibri"/>
                          <a:cs typeface="Calibri"/>
                          <a:sym typeface="Calibri"/>
                        </a:rPr>
                        <a:t>Tencent, Matrix Partners China, DFG, </a:t>
                      </a:r>
                      <a:r>
                        <a:rPr lang="en-US" sz="1200" u="sng">
                          <a:solidFill>
                            <a:schemeClr val="hlink"/>
                          </a:solidFill>
                          <a:latin typeface="Calibri"/>
                          <a:ea typeface="Calibri"/>
                          <a:cs typeface="Calibri"/>
                          <a:sym typeface="Calibri"/>
                          <a:hlinkClick r:id="rId9"/>
                        </a:rPr>
                        <a:t>+4 more</a:t>
                      </a:r>
                      <a:endParaRPr i="0" sz="1100" u="none" cap="none" strike="noStrike">
                        <a:latin typeface="Calibri"/>
                        <a:ea typeface="Calibri"/>
                        <a:cs typeface="Calibri"/>
                        <a:sym typeface="Calibri"/>
                      </a:endParaRPr>
                    </a:p>
                  </a:txBody>
                  <a:tcPr marT="0" marB="0" marR="36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440" name="Google Shape;440;p60" title="image1"/>
          <p:cNvPicPr preferRelativeResize="0"/>
          <p:nvPr/>
        </p:nvPicPr>
        <p:blipFill>
          <a:blip r:embed="rId10">
            <a:alphaModFix/>
          </a:blip>
          <a:stretch>
            <a:fillRect/>
          </a:stretch>
        </p:blipFill>
        <p:spPr>
          <a:xfrm>
            <a:off x="713494" y="1618879"/>
            <a:ext cx="217770" cy="216000"/>
          </a:xfrm>
          <a:prstGeom prst="rect">
            <a:avLst/>
          </a:prstGeom>
          <a:noFill/>
          <a:ln cap="flat" cmpd="sng" w="9525">
            <a:solidFill>
              <a:srgbClr val="D9D9D9"/>
            </a:solidFill>
            <a:prstDash val="solid"/>
            <a:round/>
            <a:headEnd len="sm" w="sm" type="none"/>
            <a:tailEnd len="sm" w="sm" type="none"/>
          </a:ln>
        </p:spPr>
      </p:pic>
      <p:pic>
        <p:nvPicPr>
          <p:cNvPr id="441" name="Google Shape;441;p60" title="image2"/>
          <p:cNvPicPr preferRelativeResize="0"/>
          <p:nvPr/>
        </p:nvPicPr>
        <p:blipFill>
          <a:blip r:embed="rId11">
            <a:alphaModFix/>
          </a:blip>
          <a:stretch>
            <a:fillRect/>
          </a:stretch>
        </p:blipFill>
        <p:spPr>
          <a:xfrm>
            <a:off x="713477" y="1986854"/>
            <a:ext cx="217775" cy="217775"/>
          </a:xfrm>
          <a:prstGeom prst="rect">
            <a:avLst/>
          </a:prstGeom>
          <a:noFill/>
          <a:ln cap="flat" cmpd="sng" w="9525">
            <a:solidFill>
              <a:srgbClr val="D9D9D9"/>
            </a:solidFill>
            <a:prstDash val="solid"/>
            <a:round/>
            <a:headEnd len="sm" w="sm" type="none"/>
            <a:tailEnd len="sm" w="sm" type="none"/>
          </a:ln>
        </p:spPr>
      </p:pic>
      <p:pic>
        <p:nvPicPr>
          <p:cNvPr id="442" name="Google Shape;442;p60" title="image3"/>
          <p:cNvPicPr preferRelativeResize="0"/>
          <p:nvPr/>
        </p:nvPicPr>
        <p:blipFill>
          <a:blip r:embed="rId12">
            <a:alphaModFix/>
          </a:blip>
          <a:stretch>
            <a:fillRect/>
          </a:stretch>
        </p:blipFill>
        <p:spPr>
          <a:xfrm>
            <a:off x="713478" y="2356604"/>
            <a:ext cx="217775" cy="216000"/>
          </a:xfrm>
          <a:prstGeom prst="rect">
            <a:avLst/>
          </a:prstGeom>
          <a:noFill/>
          <a:ln cap="flat" cmpd="sng" w="9525">
            <a:solidFill>
              <a:srgbClr val="D9D9D9"/>
            </a:solidFill>
            <a:prstDash val="solid"/>
            <a:round/>
            <a:headEnd len="sm" w="sm" type="none"/>
            <a:tailEnd len="sm" w="sm" type="none"/>
          </a:ln>
        </p:spPr>
      </p:pic>
      <p:pic>
        <p:nvPicPr>
          <p:cNvPr id="443" name="Google Shape;443;p60" title="image4"/>
          <p:cNvPicPr preferRelativeResize="0"/>
          <p:nvPr/>
        </p:nvPicPr>
        <p:blipFill>
          <a:blip r:embed="rId13">
            <a:alphaModFix/>
          </a:blip>
          <a:stretch>
            <a:fillRect/>
          </a:stretch>
        </p:blipFill>
        <p:spPr>
          <a:xfrm>
            <a:off x="713478" y="2724579"/>
            <a:ext cx="217775" cy="216000"/>
          </a:xfrm>
          <a:prstGeom prst="rect">
            <a:avLst/>
          </a:prstGeom>
          <a:noFill/>
          <a:ln cap="flat" cmpd="sng" w="9525">
            <a:solidFill>
              <a:srgbClr val="D9D9D9"/>
            </a:solidFill>
            <a:prstDash val="solid"/>
            <a:round/>
            <a:headEnd len="sm" w="sm" type="none"/>
            <a:tailEnd len="sm" w="sm" type="none"/>
          </a:ln>
        </p:spPr>
      </p:pic>
      <p:pic>
        <p:nvPicPr>
          <p:cNvPr id="444" name="Google Shape;444;p60" title="image5"/>
          <p:cNvPicPr preferRelativeResize="0"/>
          <p:nvPr/>
        </p:nvPicPr>
        <p:blipFill>
          <a:blip r:embed="rId14">
            <a:alphaModFix/>
          </a:blip>
          <a:stretch>
            <a:fillRect/>
          </a:stretch>
        </p:blipFill>
        <p:spPr>
          <a:xfrm>
            <a:off x="713488" y="3092554"/>
            <a:ext cx="217775" cy="202926"/>
          </a:xfrm>
          <a:prstGeom prst="rect">
            <a:avLst/>
          </a:prstGeom>
          <a:noFill/>
          <a:ln cap="flat" cmpd="sng" w="9525">
            <a:solidFill>
              <a:srgbClr val="D9D9D9"/>
            </a:solidFill>
            <a:prstDash val="solid"/>
            <a:round/>
            <a:headEnd len="sm" w="sm" type="none"/>
            <a:tailEnd len="sm" w="sm" type="none"/>
          </a:ln>
        </p:spPr>
      </p:pic>
      <p:pic>
        <p:nvPicPr>
          <p:cNvPr id="445" name="Google Shape;445;p60" title="image6"/>
          <p:cNvPicPr preferRelativeResize="0"/>
          <p:nvPr/>
        </p:nvPicPr>
        <p:blipFill>
          <a:blip r:embed="rId15">
            <a:alphaModFix/>
          </a:blip>
          <a:stretch>
            <a:fillRect/>
          </a:stretch>
        </p:blipFill>
        <p:spPr>
          <a:xfrm>
            <a:off x="713478" y="3447455"/>
            <a:ext cx="217775" cy="216000"/>
          </a:xfrm>
          <a:prstGeom prst="rect">
            <a:avLst/>
          </a:prstGeom>
          <a:noFill/>
          <a:ln cap="flat" cmpd="sng" w="9525">
            <a:solidFill>
              <a:srgbClr val="D9D9D9"/>
            </a:solidFill>
            <a:prstDash val="solid"/>
            <a:round/>
            <a:headEnd len="sm" w="sm" type="none"/>
            <a:tailEnd len="sm" w="sm" type="none"/>
          </a:ln>
        </p:spPr>
      </p:pic>
      <p:pic>
        <p:nvPicPr>
          <p:cNvPr id="446" name="Google Shape;446;p60" title="image7"/>
          <p:cNvPicPr preferRelativeResize="0"/>
          <p:nvPr/>
        </p:nvPicPr>
        <p:blipFill>
          <a:blip r:embed="rId16">
            <a:alphaModFix/>
          </a:blip>
          <a:stretch>
            <a:fillRect/>
          </a:stretch>
        </p:blipFill>
        <p:spPr>
          <a:xfrm>
            <a:off x="713479" y="3815431"/>
            <a:ext cx="217775" cy="216000"/>
          </a:xfrm>
          <a:prstGeom prst="rect">
            <a:avLst/>
          </a:prstGeom>
          <a:noFill/>
          <a:ln cap="flat" cmpd="sng" w="9525">
            <a:solidFill>
              <a:srgbClr val="D9D9D9"/>
            </a:solidFill>
            <a:prstDash val="solid"/>
            <a:round/>
            <a:headEnd len="sm" w="sm" type="none"/>
            <a:tailEnd len="sm" w="sm" type="none"/>
          </a:ln>
        </p:spPr>
      </p:pic>
      <p:pic>
        <p:nvPicPr>
          <p:cNvPr id="447" name="Google Shape;447;p60" title="image8"/>
          <p:cNvPicPr preferRelativeResize="0"/>
          <p:nvPr/>
        </p:nvPicPr>
        <p:blipFill>
          <a:blip r:embed="rId17">
            <a:alphaModFix/>
          </a:blip>
          <a:stretch>
            <a:fillRect/>
          </a:stretch>
        </p:blipFill>
        <p:spPr>
          <a:xfrm>
            <a:off x="713479" y="4183405"/>
            <a:ext cx="217775" cy="215881"/>
          </a:xfrm>
          <a:prstGeom prst="rect">
            <a:avLst/>
          </a:prstGeom>
          <a:noFill/>
          <a:ln cap="flat" cmpd="sng" w="9525">
            <a:solidFill>
              <a:srgbClr val="D9D9D9"/>
            </a:solidFill>
            <a:prstDash val="solid"/>
            <a:round/>
            <a:headEnd len="sm" w="sm" type="none"/>
            <a:tailEnd len="sm" w="sm" type="none"/>
          </a:ln>
        </p:spPr>
      </p:pic>
      <p:pic>
        <p:nvPicPr>
          <p:cNvPr id="448" name="Google Shape;448;p60" title="image9"/>
          <p:cNvPicPr preferRelativeResize="0"/>
          <p:nvPr/>
        </p:nvPicPr>
        <p:blipFill>
          <a:blip r:embed="rId18">
            <a:alphaModFix/>
          </a:blip>
          <a:stretch>
            <a:fillRect/>
          </a:stretch>
        </p:blipFill>
        <p:spPr>
          <a:xfrm>
            <a:off x="713478" y="4551262"/>
            <a:ext cx="217775" cy="215975"/>
          </a:xfrm>
          <a:prstGeom prst="rect">
            <a:avLst/>
          </a:prstGeom>
          <a:noFill/>
          <a:ln cap="flat" cmpd="sng" w="9525">
            <a:solidFill>
              <a:srgbClr val="D9D9D9"/>
            </a:solidFill>
            <a:prstDash val="solid"/>
            <a:round/>
            <a:headEnd len="sm" w="sm" type="none"/>
            <a:tailEnd len="sm" w="sm" type="none"/>
          </a:ln>
        </p:spPr>
      </p:pic>
      <p:pic>
        <p:nvPicPr>
          <p:cNvPr id="449" name="Google Shape;449;p60" title="image10"/>
          <p:cNvPicPr preferRelativeResize="0"/>
          <p:nvPr/>
        </p:nvPicPr>
        <p:blipFill>
          <a:blip r:embed="rId19">
            <a:alphaModFix/>
          </a:blip>
          <a:stretch>
            <a:fillRect/>
          </a:stretch>
        </p:blipFill>
        <p:spPr>
          <a:xfrm>
            <a:off x="713488" y="4919212"/>
            <a:ext cx="217775" cy="202927"/>
          </a:xfrm>
          <a:prstGeom prst="rect">
            <a:avLst/>
          </a:prstGeom>
          <a:noFill/>
          <a:ln cap="flat" cmpd="sng" w="9525">
            <a:solidFill>
              <a:srgbClr val="D9D9D9"/>
            </a:solidFill>
            <a:prstDash val="solid"/>
            <a:round/>
            <a:headEnd len="sm" w="sm" type="none"/>
            <a:tailEnd len="sm" w="sm" type="none"/>
          </a:ln>
        </p:spPr>
      </p:pic>
      <p:pic>
        <p:nvPicPr>
          <p:cNvPr id="450" name="Google Shape;450;p60" title="image11"/>
          <p:cNvPicPr preferRelativeResize="0"/>
          <p:nvPr/>
        </p:nvPicPr>
        <p:blipFill>
          <a:blip r:embed="rId20">
            <a:alphaModFix/>
          </a:blip>
          <a:stretch>
            <a:fillRect/>
          </a:stretch>
        </p:blipFill>
        <p:spPr>
          <a:xfrm>
            <a:off x="713488" y="5274114"/>
            <a:ext cx="217775" cy="216000"/>
          </a:xfrm>
          <a:prstGeom prst="rect">
            <a:avLst/>
          </a:prstGeom>
          <a:noFill/>
          <a:ln cap="flat" cmpd="sng" w="9525">
            <a:solidFill>
              <a:srgbClr val="D9D9D9"/>
            </a:solidFill>
            <a:prstDash val="solid"/>
            <a:round/>
            <a:headEnd len="sm" w="sm" type="none"/>
            <a:tailEnd len="sm" w="sm" type="none"/>
          </a:ln>
        </p:spPr>
      </p:pic>
      <p:pic>
        <p:nvPicPr>
          <p:cNvPr id="451" name="Google Shape;451;p60" title="image12"/>
          <p:cNvPicPr preferRelativeResize="0"/>
          <p:nvPr/>
        </p:nvPicPr>
        <p:blipFill>
          <a:blip r:embed="rId21">
            <a:alphaModFix/>
          </a:blip>
          <a:stretch>
            <a:fillRect/>
          </a:stretch>
        </p:blipFill>
        <p:spPr>
          <a:xfrm>
            <a:off x="713478" y="5642089"/>
            <a:ext cx="217775" cy="215945"/>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1" title="Heading"/>
          <p:cNvSpPr txBox="1"/>
          <p:nvPr>
            <p:ph type="title"/>
          </p:nvPr>
        </p:nvSpPr>
        <p:spPr>
          <a:xfrm>
            <a:off x="612808" y="160798"/>
            <a:ext cx="10969500" cy="822900"/>
          </a:xfrm>
          <a:prstGeom prst="rect">
            <a:avLst/>
          </a:prstGeom>
          <a:noFill/>
          <a:ln>
            <a:noFill/>
          </a:ln>
        </p:spPr>
        <p:txBody>
          <a:bodyPr anchorCtr="0" anchor="ctr" bIns="91425" lIns="0" spcFirstLastPara="1" rIns="91425" wrap="square" tIns="91425">
            <a:noAutofit/>
          </a:bodyPr>
          <a:lstStyle/>
          <a:p>
            <a:pPr indent="0" lvl="0" marL="0" rtl="0" algn="l">
              <a:lnSpc>
                <a:spcPct val="100000"/>
              </a:lnSpc>
              <a:spcBef>
                <a:spcPts val="0"/>
              </a:spcBef>
              <a:spcAft>
                <a:spcPts val="0"/>
              </a:spcAft>
              <a:buClr>
                <a:schemeClr val="dk1"/>
              </a:buClr>
              <a:buSzPts val="1100"/>
              <a:buNone/>
            </a:pPr>
            <a:r>
              <a:rPr lang="en-US">
                <a:solidFill>
                  <a:srgbClr val="08528C"/>
                </a:solidFill>
              </a:rPr>
              <a:t>Top Funding Rounds in last 1 year (2/2)</a:t>
            </a:r>
            <a:endParaRPr>
              <a:solidFill>
                <a:srgbClr val="08528C"/>
              </a:solidFill>
            </a:endParaRPr>
          </a:p>
        </p:txBody>
      </p:sp>
      <p:sp>
        <p:nvSpPr>
          <p:cNvPr id="457" name="Google Shape;457;p61"/>
          <p:cNvSpPr txBox="1"/>
          <p:nvPr>
            <p:ph idx="12" type="sldNum"/>
          </p:nvPr>
        </p:nvSpPr>
        <p:spPr>
          <a:xfrm>
            <a:off x="1" y="6515720"/>
            <a:ext cx="621900" cy="342300"/>
          </a:xfrm>
          <a:prstGeom prst="rect">
            <a:avLst/>
          </a:prstGeom>
          <a:solidFill>
            <a:srgbClr val="002060"/>
          </a:solidFill>
          <a:ln>
            <a:noFill/>
          </a:ln>
        </p:spPr>
        <p:txBody>
          <a:bodyPr anchorCtr="0" anchor="ctr" bIns="54000" lIns="91425" spcFirstLastPara="1" rIns="91425" wrap="square" tIns="0">
            <a:noAutofit/>
          </a:bodyPr>
          <a:lstStyle/>
          <a:p>
            <a:pPr indent="0" lvl="0" marL="0" rtl="0" algn="r">
              <a:spcBef>
                <a:spcPts val="0"/>
              </a:spcBef>
              <a:spcAft>
                <a:spcPts val="0"/>
              </a:spcAft>
              <a:buClr>
                <a:schemeClr val="lt1"/>
              </a:buClr>
              <a:buSzPts val="400"/>
              <a:buFont typeface="Calibri"/>
              <a:buNone/>
            </a:pPr>
            <a:fld id="{00000000-1234-1234-1234-123412341234}" type="slidenum">
              <a:rPr lang="en-US"/>
              <a:t>‹#›</a:t>
            </a:fld>
            <a:endParaRPr/>
          </a:p>
        </p:txBody>
      </p:sp>
      <p:graphicFrame>
        <p:nvGraphicFramePr>
          <p:cNvPr id="458" name="Google Shape;458;p61"/>
          <p:cNvGraphicFramePr/>
          <p:nvPr/>
        </p:nvGraphicFramePr>
        <p:xfrm>
          <a:off x="596415" y="1157993"/>
          <a:ext cx="3000000" cy="3000000"/>
        </p:xfrm>
        <a:graphic>
          <a:graphicData uri="http://schemas.openxmlformats.org/drawingml/2006/table">
            <a:tbl>
              <a:tblPr>
                <a:noFill/>
                <a:tableStyleId>{A6F51BB1-AA66-42AD-B995-B53057032932}</a:tableStyleId>
              </a:tblPr>
              <a:tblGrid>
                <a:gridCol w="403725"/>
                <a:gridCol w="3015250"/>
                <a:gridCol w="917025"/>
                <a:gridCol w="917025"/>
                <a:gridCol w="917025"/>
                <a:gridCol w="4815825"/>
              </a:tblGrid>
              <a:tr h="395325">
                <a:tc gridSpan="2">
                  <a:txBody>
                    <a:bodyPr/>
                    <a:lstStyle/>
                    <a:p>
                      <a:pPr indent="0" lvl="0" marL="0" rtl="0" algn="l">
                        <a:spcBef>
                          <a:spcPts val="0"/>
                        </a:spcBef>
                        <a:spcAft>
                          <a:spcPts val="0"/>
                        </a:spcAft>
                        <a:buNone/>
                      </a:pPr>
                      <a:r>
                        <a:rPr b="1" lang="en-US">
                          <a:solidFill>
                            <a:srgbClr val="08528C"/>
                          </a:solidFill>
                          <a:latin typeface="Calibri"/>
                          <a:ea typeface="Calibri"/>
                          <a:cs typeface="Calibri"/>
                          <a:sym typeface="Calibri"/>
                        </a:rPr>
                        <a:t>Company</a:t>
                      </a:r>
                      <a:endParaRPr b="1">
                        <a:solidFill>
                          <a:srgbClr val="08528C"/>
                        </a:solidFill>
                        <a:latin typeface="Calibri"/>
                        <a:ea typeface="Calibri"/>
                        <a:cs typeface="Calibri"/>
                        <a:sym typeface="Calibri"/>
                      </a:endParaRPr>
                    </a:p>
                  </a:txBody>
                  <a:tcPr marT="0" marB="0" marR="0" marL="108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hMerge="1"/>
                <a:tc>
                  <a:txBody>
                    <a:bodyPr/>
                    <a:lstStyle/>
                    <a:p>
                      <a:pPr indent="0" lvl="0" marL="0" rtl="0" algn="r">
                        <a:spcBef>
                          <a:spcPts val="0"/>
                        </a:spcBef>
                        <a:spcAft>
                          <a:spcPts val="0"/>
                        </a:spcAft>
                        <a:buNone/>
                      </a:pPr>
                      <a:r>
                        <a:rPr b="1" lang="en-US">
                          <a:solidFill>
                            <a:srgbClr val="08528C"/>
                          </a:solidFill>
                          <a:latin typeface="Calibri"/>
                          <a:ea typeface="Calibri"/>
                          <a:cs typeface="Calibri"/>
                          <a:sym typeface="Calibri"/>
                        </a:rPr>
                        <a:t>$ Amount</a:t>
                      </a:r>
                      <a:endParaRPr b="1">
                        <a:solidFill>
                          <a:srgbClr val="08528C"/>
                        </a:solidFill>
                        <a:latin typeface="Calibri"/>
                        <a:ea typeface="Calibri"/>
                        <a:cs typeface="Calibri"/>
                        <a:sym typeface="Calibri"/>
                      </a:endParaRPr>
                    </a:p>
                  </a:txBody>
                  <a:tcPr marT="0" marB="0" marR="126000" marL="18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Round</a:t>
                      </a:r>
                      <a:endParaRPr b="1">
                        <a:solidFill>
                          <a:srgbClr val="08528C"/>
                        </a:solidFill>
                        <a:latin typeface="Calibri"/>
                        <a:ea typeface="Calibri"/>
                        <a:cs typeface="Calibri"/>
                        <a:sym typeface="Calibri"/>
                      </a:endParaRPr>
                    </a:p>
                  </a:txBody>
                  <a:tcPr marT="0" marB="0" marR="72000" marL="36000" anchor="ctr">
                    <a:lnL cap="flat" cmpd="sng" w="12700">
                      <a:solidFill>
                        <a:srgbClr val="FFFFF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8528C"/>
                          </a:solidFill>
                          <a:latin typeface="Calibri"/>
                          <a:ea typeface="Calibri"/>
                          <a:cs typeface="Calibri"/>
                          <a:sym typeface="Calibri"/>
                        </a:rPr>
                        <a:t>Date</a:t>
                      </a:r>
                      <a:endParaRPr b="1">
                        <a:solidFill>
                          <a:srgbClr val="08528C"/>
                        </a:solidFill>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FFFFF"/>
                        </a:buClr>
                        <a:buSzPts val="1500"/>
                        <a:buFont typeface="Cambria"/>
                        <a:buNone/>
                      </a:pPr>
                      <a:r>
                        <a:rPr b="1" lang="en-US">
                          <a:solidFill>
                            <a:srgbClr val="08528C"/>
                          </a:solidFill>
                          <a:latin typeface="Calibri"/>
                          <a:ea typeface="Calibri"/>
                          <a:cs typeface="Calibri"/>
                          <a:sym typeface="Calibri"/>
                        </a:rPr>
                        <a:t>Investors</a:t>
                      </a:r>
                      <a:endParaRPr b="1">
                        <a:solidFill>
                          <a:srgbClr val="08528C"/>
                        </a:solidFill>
                        <a:latin typeface="Calibri"/>
                        <a:ea typeface="Calibri"/>
                        <a:cs typeface="Calibri"/>
                        <a:sym typeface="Calibri"/>
                      </a:endParaRPr>
                    </a:p>
                  </a:txBody>
                  <a:tcPr marT="38400" marB="38400" marR="91425" marL="1800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SkyArk Chronicl..</a:t>
                      </a:r>
                      <a:r>
                        <a:rPr lang="en-US" sz="1000">
                          <a:solidFill>
                            <a:srgbClr val="999999"/>
                          </a:solidFill>
                          <a:latin typeface="Calibri"/>
                          <a:ea typeface="Calibri"/>
                          <a:cs typeface="Calibri"/>
                          <a:sym typeface="Calibri"/>
                        </a:rPr>
                        <a:t>  (2021, Singapore, $15.00M)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200"/>
                        <a:buFont typeface="Cambria"/>
                        <a:buNone/>
                      </a:pPr>
                      <a:r>
                        <a:rPr lang="en-US" sz="1200">
                          <a:latin typeface="Calibri"/>
                          <a:ea typeface="Calibri"/>
                          <a:cs typeface="Calibri"/>
                          <a:sym typeface="Calibri"/>
                        </a:rPr>
                        <a:t>$15M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1200">
                          <a:latin typeface="Calibri"/>
                          <a:ea typeface="Calibri"/>
                          <a:cs typeface="Calibri"/>
                          <a:sym typeface="Calibri"/>
                        </a:rPr>
                        <a:t>Series B</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Jan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Tangent Ventures International Realty</a:t>
                      </a:r>
                      <a:endParaRPr b="1" sz="1300">
                        <a:solidFill>
                          <a:srgbClr val="002060"/>
                        </a:solidFill>
                        <a:latin typeface="Calibri"/>
                        <a:ea typeface="Calibri"/>
                        <a:cs typeface="Calibri"/>
                        <a:sym typeface="Calibri"/>
                      </a:endParaRPr>
                    </a:p>
                  </a:txBody>
                  <a:tcPr marT="36000" marB="36000" marR="457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EFEFEF"/>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AltLayer</a:t>
                      </a:r>
                      <a:r>
                        <a:rPr lang="en-US" sz="1000">
                          <a:solidFill>
                            <a:srgbClr val="999999"/>
                          </a:solidFill>
                          <a:latin typeface="Calibri"/>
                          <a:ea typeface="Calibri"/>
                          <a:cs typeface="Calibri"/>
                          <a:sym typeface="Calibri"/>
                        </a:rPr>
                        <a:t>  (2021, Singapore, $21.60M)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$14M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Feb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Hack VC, Polychain, IOSG Ventures, </a:t>
                      </a:r>
                      <a:r>
                        <a:rPr lang="en-US" sz="1200" u="sng">
                          <a:solidFill>
                            <a:schemeClr val="hlink"/>
                          </a:solidFill>
                          <a:latin typeface="Calibri"/>
                          <a:ea typeface="Calibri"/>
                          <a:cs typeface="Calibri"/>
                          <a:sym typeface="Calibri"/>
                          <a:hlinkClick r:id="rId3"/>
                        </a:rPr>
                        <a:t>+7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U2U Network</a:t>
                      </a:r>
                      <a:r>
                        <a:rPr lang="en-US" sz="1000">
                          <a:solidFill>
                            <a:srgbClr val="999999"/>
                          </a:solidFill>
                          <a:latin typeface="Calibri"/>
                          <a:ea typeface="Calibri"/>
                          <a:cs typeface="Calibri"/>
                          <a:sym typeface="Calibri"/>
                        </a:rPr>
                        <a:t>  (2019, Hanoi, $13.00M)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$14M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A</a:t>
                      </a:r>
                      <a:endParaRPr sz="1200">
                        <a:solidFill>
                          <a:srgbClr val="000000"/>
                        </a:solidFill>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Nov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KuCoin, IDG Blockchain, Chain Capital, </a:t>
                      </a:r>
                      <a:r>
                        <a:rPr lang="en-US" sz="1200" u="sng">
                          <a:solidFill>
                            <a:schemeClr val="hlink"/>
                          </a:solidFill>
                          <a:latin typeface="Calibri"/>
                          <a:ea typeface="Calibri"/>
                          <a:cs typeface="Calibri"/>
                          <a:sym typeface="Calibri"/>
                          <a:hlinkClick r:id="rId4"/>
                        </a:rPr>
                        <a:t>+2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Waterfall</a:t>
                      </a:r>
                      <a:r>
                        <a:rPr lang="en-US" sz="1000">
                          <a:solidFill>
                            <a:srgbClr val="999999"/>
                          </a:solidFill>
                          <a:latin typeface="Calibri"/>
                          <a:ea typeface="Calibri"/>
                          <a:cs typeface="Calibri"/>
                          <a:sym typeface="Calibri"/>
                        </a:rPr>
                        <a:t>  (2020, Singapore, $13.60M)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$12M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Dec 2024</a:t>
                      </a:r>
                      <a:endParaRPr b="1" sz="1200">
                        <a:solidFill>
                          <a:srgbClr val="002060"/>
                        </a:solidFill>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latin typeface="Calibri"/>
                          <a:ea typeface="Calibri"/>
                          <a:cs typeface="Calibri"/>
                          <a:sym typeface="Calibri"/>
                        </a:rPr>
                        <a:t>Bolts Capital</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Tokenize Exchan..</a:t>
                      </a:r>
                      <a:r>
                        <a:rPr lang="en-US" sz="1000">
                          <a:solidFill>
                            <a:srgbClr val="999999"/>
                          </a:solidFill>
                          <a:latin typeface="Calibri"/>
                          <a:ea typeface="Calibri"/>
                          <a:cs typeface="Calibri"/>
                          <a:sym typeface="Calibri"/>
                        </a:rPr>
                        <a:t>  (2017, Singapore, $23.00M)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$12M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TRIVE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Bitlayer</a:t>
                      </a:r>
                      <a:r>
                        <a:rPr lang="en-US" sz="1000">
                          <a:solidFill>
                            <a:srgbClr val="999999"/>
                          </a:solidFill>
                          <a:latin typeface="Calibri"/>
                          <a:ea typeface="Calibri"/>
                          <a:cs typeface="Calibri"/>
                          <a:sym typeface="Calibri"/>
                        </a:rPr>
                        <a:t>  (2012, Singapore, $25.00M)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$11M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Jul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Franklin Templeton Investments, FalconX, Flow Traders, </a:t>
                      </a:r>
                      <a:r>
                        <a:rPr lang="en-US" sz="1200" u="sng">
                          <a:solidFill>
                            <a:schemeClr val="hlink"/>
                          </a:solidFill>
                          <a:latin typeface="Calibri"/>
                          <a:ea typeface="Calibri"/>
                          <a:cs typeface="Calibri"/>
                          <a:sym typeface="Calibri"/>
                          <a:hlinkClick r:id="rId5"/>
                        </a:rPr>
                        <a:t>+5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Goldragon</a:t>
                      </a:r>
                      <a:r>
                        <a:rPr lang="en-US" sz="1000">
                          <a:solidFill>
                            <a:srgbClr val="999999"/>
                          </a:solidFill>
                          <a:latin typeface="Calibri"/>
                          <a:ea typeface="Calibri"/>
                          <a:cs typeface="Calibri"/>
                          <a:sym typeface="Calibri"/>
                        </a:rPr>
                        <a:t>  (2022, Singapore, $10.00M)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Jan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METACENE</a:t>
                      </a:r>
                      <a:r>
                        <a:rPr lang="en-US" sz="1000">
                          <a:solidFill>
                            <a:srgbClr val="999999"/>
                          </a:solidFill>
                          <a:latin typeface="Calibri"/>
                          <a:ea typeface="Calibri"/>
                          <a:cs typeface="Calibri"/>
                          <a:sym typeface="Calibri"/>
                        </a:rPr>
                        <a:t>  (2022, $15.00M)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Longling Capital, Spartan Group, Comma3 Ventures, </a:t>
                      </a:r>
                      <a:r>
                        <a:rPr lang="en-US" sz="1200" u="sng">
                          <a:solidFill>
                            <a:schemeClr val="hlink"/>
                          </a:solidFill>
                          <a:latin typeface="Calibri"/>
                          <a:ea typeface="Calibri"/>
                          <a:cs typeface="Calibri"/>
                          <a:sym typeface="Calibri"/>
                          <a:hlinkClick r:id="rId6"/>
                        </a:rPr>
                        <a:t>+5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Galaxis</a:t>
                      </a:r>
                      <a:r>
                        <a:rPr lang="en-US" sz="1000">
                          <a:solidFill>
                            <a:srgbClr val="999999"/>
                          </a:solidFill>
                          <a:latin typeface="Calibri"/>
                          <a:ea typeface="Calibri"/>
                          <a:cs typeface="Calibri"/>
                          <a:sym typeface="Calibri"/>
                        </a:rPr>
                        <a:t>  (2021, Singapore, $10.00M)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$10M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200"/>
                        <a:buFont typeface="Cambria"/>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May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Taisu, Rarestone, Chainlink</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BEVM</a:t>
                      </a:r>
                      <a:r>
                        <a:rPr lang="en-US" sz="1000">
                          <a:solidFill>
                            <a:srgbClr val="999999"/>
                          </a:solidFill>
                          <a:latin typeface="Calibri"/>
                          <a:ea typeface="Calibri"/>
                          <a:cs typeface="Calibri"/>
                          <a:sym typeface="Calibri"/>
                        </a:rPr>
                        <a:t>  (2023, Singapore, $10.00M)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None/>
                      </a:pPr>
                      <a:r>
                        <a:rPr lang="en-US" sz="1200">
                          <a:latin typeface="Calibri"/>
                          <a:ea typeface="Calibri"/>
                          <a:cs typeface="Calibri"/>
                          <a:sym typeface="Calibri"/>
                        </a:rPr>
                        <a:t>$10M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1200">
                          <a:latin typeface="Calibri"/>
                          <a:ea typeface="Calibri"/>
                          <a:cs typeface="Calibri"/>
                          <a:sym typeface="Calibri"/>
                        </a:rPr>
                        <a:t>Mar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200"/>
                        <a:buFont typeface="Cambria"/>
                        <a:buNone/>
                      </a:pPr>
                      <a:r>
                        <a:rPr lang="en-US" sz="1200">
                          <a:latin typeface="Calibri"/>
                          <a:ea typeface="Calibri"/>
                          <a:cs typeface="Calibri"/>
                          <a:sym typeface="Calibri"/>
                        </a:rPr>
                        <a:t>Waterdrip Capital, MH Ventures, ArkStream, </a:t>
                      </a:r>
                      <a:r>
                        <a:rPr lang="en-US" sz="1200" u="sng">
                          <a:solidFill>
                            <a:schemeClr val="hlink"/>
                          </a:solidFill>
                          <a:latin typeface="Calibri"/>
                          <a:ea typeface="Calibri"/>
                          <a:cs typeface="Calibri"/>
                          <a:sym typeface="Calibri"/>
                          <a:hlinkClick r:id="rId7"/>
                        </a:rPr>
                        <a:t>+9 more</a:t>
                      </a:r>
                      <a:endParaRPr i="0" sz="1000" u="none" cap="none" strike="noStrike">
                        <a:latin typeface="Calibri"/>
                        <a:ea typeface="Calibri"/>
                        <a:cs typeface="Calibri"/>
                        <a:sym typeface="Calibri"/>
                      </a:endParaRPr>
                    </a:p>
                  </a:txBody>
                  <a:tcPr marT="36000" marB="36000" marR="45725"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FFFFF"/>
                    </a:solidFill>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Bitlayer</a:t>
                      </a:r>
                      <a:r>
                        <a:rPr lang="en-US" sz="1000">
                          <a:solidFill>
                            <a:srgbClr val="999999"/>
                          </a:solidFill>
                          <a:latin typeface="Calibri"/>
                          <a:ea typeface="Calibri"/>
                          <a:cs typeface="Calibri"/>
                          <a:sym typeface="Calibri"/>
                        </a:rPr>
                        <a:t>  (2012, Singapore, $25.00M)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$9M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Oct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300"/>
                        <a:buFont typeface="Cambria"/>
                        <a:buNone/>
                      </a:pPr>
                      <a:r>
                        <a:rPr lang="en-US" sz="1200">
                          <a:latin typeface="Calibri"/>
                          <a:ea typeface="Calibri"/>
                          <a:cs typeface="Calibri"/>
                          <a:sym typeface="Calibri"/>
                        </a:rPr>
                        <a:t>Franklin Templeton Investments, Polychain, Selini Capital, </a:t>
                      </a:r>
                      <a:r>
                        <a:rPr lang="en-US" sz="1200" u="sng">
                          <a:solidFill>
                            <a:schemeClr val="hlink"/>
                          </a:solidFill>
                          <a:latin typeface="Calibri"/>
                          <a:ea typeface="Calibri"/>
                          <a:cs typeface="Calibri"/>
                          <a:sym typeface="Calibri"/>
                          <a:hlinkClick r:id="rId8"/>
                        </a:rPr>
                        <a:t>+1 more</a:t>
                      </a:r>
                      <a:endParaRPr i="0" sz="1100" u="none" cap="none" strike="noStrike">
                        <a:latin typeface="Calibri"/>
                        <a:ea typeface="Calibri"/>
                        <a:cs typeface="Calibri"/>
                        <a:sym typeface="Calibri"/>
                      </a:endParaRPr>
                    </a:p>
                  </a:txBody>
                  <a:tcPr marT="0" marB="0" marR="36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r h="365325">
                <a:tc>
                  <a:txBody>
                    <a:bodyPr/>
                    <a:lstStyle/>
                    <a:p>
                      <a:pPr indent="0" lvl="0" marL="0" rtl="0" algn="l">
                        <a:spcBef>
                          <a:spcPts val="0"/>
                        </a:spcBef>
                        <a:spcAft>
                          <a:spcPts val="0"/>
                        </a:spcAft>
                        <a:buNone/>
                      </a:pPr>
                      <a:r>
                        <a:t/>
                      </a:r>
                      <a:endParaRPr sz="1200">
                        <a:solidFill>
                          <a:srgbClr val="000000"/>
                        </a:solidFill>
                        <a:latin typeface="Calibri"/>
                        <a:ea typeface="Calibri"/>
                        <a:cs typeface="Calibri"/>
                        <a:sym typeface="Calibri"/>
                      </a:endParaRPr>
                    </a:p>
                  </a:txBody>
                  <a:tcPr marT="39025" marB="39025" marR="89975"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l">
                        <a:spcBef>
                          <a:spcPts val="0"/>
                        </a:spcBef>
                        <a:spcAft>
                          <a:spcPts val="0"/>
                        </a:spcAft>
                        <a:buNone/>
                      </a:pPr>
                      <a:r>
                        <a:rPr lang="en-US" sz="1200">
                          <a:latin typeface="Calibri"/>
                          <a:ea typeface="Calibri"/>
                          <a:cs typeface="Calibri"/>
                          <a:sym typeface="Calibri"/>
                        </a:rPr>
                        <a:t>UXLINK</a:t>
                      </a:r>
                      <a:r>
                        <a:rPr lang="en-US" sz="1000">
                          <a:solidFill>
                            <a:srgbClr val="999999"/>
                          </a:solidFill>
                          <a:latin typeface="Calibri"/>
                          <a:ea typeface="Calibri"/>
                          <a:cs typeface="Calibri"/>
                          <a:sym typeface="Calibri"/>
                        </a:rPr>
                        <a:t>  (2022, Singapore, $14.00M)</a:t>
                      </a:r>
                      <a:endParaRPr sz="1000">
                        <a:solidFill>
                          <a:srgbClr val="999999"/>
                        </a:solidFill>
                        <a:latin typeface="Calibri"/>
                        <a:ea typeface="Calibri"/>
                        <a:cs typeface="Calibri"/>
                        <a:sym typeface="Calibri"/>
                      </a:endParaRPr>
                    </a:p>
                  </a:txBody>
                  <a:tcPr marT="39025" marB="39025" marR="36000" marL="899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r">
                        <a:spcBef>
                          <a:spcPts val="0"/>
                        </a:spcBef>
                        <a:spcAft>
                          <a:spcPts val="0"/>
                        </a:spcAft>
                        <a:buClr>
                          <a:srgbClr val="000000"/>
                        </a:buClr>
                        <a:buSzPts val="1200"/>
                        <a:buFont typeface="Cambria"/>
                        <a:buNone/>
                      </a:pPr>
                      <a:r>
                        <a:rPr lang="en-US" sz="1200">
                          <a:latin typeface="Calibri"/>
                          <a:ea typeface="Calibri"/>
                          <a:cs typeface="Calibri"/>
                          <a:sym typeface="Calibri"/>
                        </a:rPr>
                        <a:t>$9M</a:t>
                      </a:r>
                      <a:endParaRPr sz="1200">
                        <a:latin typeface="Calibri"/>
                        <a:ea typeface="Calibri"/>
                        <a:cs typeface="Calibri"/>
                        <a:sym typeface="Calibri"/>
                      </a:endParaRPr>
                    </a:p>
                  </a:txBody>
                  <a:tcPr marT="0" marB="0" marR="252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Series A</a:t>
                      </a:r>
                      <a:endParaRPr sz="1200">
                        <a:latin typeface="Calibri"/>
                        <a:ea typeface="Calibri"/>
                        <a:cs typeface="Calibri"/>
                        <a:sym typeface="Calibri"/>
                      </a:endParaRPr>
                    </a:p>
                  </a:txBody>
                  <a:tcPr marT="0" marB="0" marR="72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rtl="0" algn="ctr">
                        <a:spcBef>
                          <a:spcPts val="0"/>
                        </a:spcBef>
                        <a:spcAft>
                          <a:spcPts val="0"/>
                        </a:spcAft>
                        <a:buNone/>
                      </a:pPr>
                      <a:r>
                        <a:rPr lang="en-US" sz="1200">
                          <a:latin typeface="Calibri"/>
                          <a:ea typeface="Calibri"/>
                          <a:cs typeface="Calibri"/>
                          <a:sym typeface="Calibri"/>
                        </a:rPr>
                        <a:t>Mar 2024</a:t>
                      </a:r>
                      <a:endParaRPr sz="1200">
                        <a:latin typeface="Calibri"/>
                        <a:ea typeface="Calibri"/>
                        <a:cs typeface="Calibri"/>
                        <a:sym typeface="Calibri"/>
                      </a:endParaRPr>
                    </a:p>
                  </a:txBody>
                  <a:tcPr marT="0" marB="0" marR="18000" marL="1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2060"/>
                        </a:buClr>
                        <a:buSzPts val="1300"/>
                        <a:buFont typeface="Cambria"/>
                        <a:buNone/>
                      </a:pPr>
                      <a:r>
                        <a:rPr lang="en-US" sz="1200">
                          <a:latin typeface="Calibri"/>
                          <a:ea typeface="Calibri"/>
                          <a:cs typeface="Calibri"/>
                          <a:sym typeface="Calibri"/>
                        </a:rPr>
                        <a:t>GGV Capital, UOB, Zhen Fund, </a:t>
                      </a:r>
                      <a:r>
                        <a:rPr lang="en-US" sz="1200" u="sng">
                          <a:solidFill>
                            <a:schemeClr val="hlink"/>
                          </a:solidFill>
                          <a:latin typeface="Calibri"/>
                          <a:ea typeface="Calibri"/>
                          <a:cs typeface="Calibri"/>
                          <a:sym typeface="Calibri"/>
                          <a:hlinkClick r:id="rId9"/>
                        </a:rPr>
                        <a:t>+10 more</a:t>
                      </a:r>
                      <a:endParaRPr i="0" sz="1100" u="none" cap="none" strike="noStrike">
                        <a:latin typeface="Calibri"/>
                        <a:ea typeface="Calibri"/>
                        <a:cs typeface="Calibri"/>
                        <a:sym typeface="Calibri"/>
                      </a:endParaRPr>
                    </a:p>
                  </a:txBody>
                  <a:tcPr marT="0" marB="0" marR="36000" marL="18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tcPr>
                </a:tc>
              </a:tr>
            </a:tbl>
          </a:graphicData>
        </a:graphic>
      </p:graphicFrame>
      <p:pic>
        <p:nvPicPr>
          <p:cNvPr id="459" name="Google Shape;459;p61" title="image1"/>
          <p:cNvPicPr preferRelativeResize="0"/>
          <p:nvPr/>
        </p:nvPicPr>
        <p:blipFill>
          <a:blip r:embed="rId10">
            <a:alphaModFix/>
          </a:blip>
          <a:stretch>
            <a:fillRect/>
          </a:stretch>
        </p:blipFill>
        <p:spPr>
          <a:xfrm>
            <a:off x="713494" y="1618879"/>
            <a:ext cx="217770" cy="216000"/>
          </a:xfrm>
          <a:prstGeom prst="rect">
            <a:avLst/>
          </a:prstGeom>
          <a:noFill/>
          <a:ln cap="flat" cmpd="sng" w="9525">
            <a:solidFill>
              <a:srgbClr val="D9D9D9"/>
            </a:solidFill>
            <a:prstDash val="solid"/>
            <a:round/>
            <a:headEnd len="sm" w="sm" type="none"/>
            <a:tailEnd len="sm" w="sm" type="none"/>
          </a:ln>
        </p:spPr>
      </p:pic>
      <p:pic>
        <p:nvPicPr>
          <p:cNvPr id="460" name="Google Shape;460;p61" title="image2"/>
          <p:cNvPicPr preferRelativeResize="0"/>
          <p:nvPr/>
        </p:nvPicPr>
        <p:blipFill>
          <a:blip r:embed="rId11">
            <a:alphaModFix/>
          </a:blip>
          <a:stretch>
            <a:fillRect/>
          </a:stretch>
        </p:blipFill>
        <p:spPr>
          <a:xfrm>
            <a:off x="713477" y="1986854"/>
            <a:ext cx="217774" cy="217775"/>
          </a:xfrm>
          <a:prstGeom prst="rect">
            <a:avLst/>
          </a:prstGeom>
          <a:noFill/>
          <a:ln cap="flat" cmpd="sng" w="9525">
            <a:solidFill>
              <a:srgbClr val="D9D9D9"/>
            </a:solidFill>
            <a:prstDash val="solid"/>
            <a:round/>
            <a:headEnd len="sm" w="sm" type="none"/>
            <a:tailEnd len="sm" w="sm" type="none"/>
          </a:ln>
        </p:spPr>
      </p:pic>
      <p:pic>
        <p:nvPicPr>
          <p:cNvPr id="461" name="Google Shape;461;p61" title="image3"/>
          <p:cNvPicPr preferRelativeResize="0"/>
          <p:nvPr/>
        </p:nvPicPr>
        <p:blipFill>
          <a:blip r:embed="rId12">
            <a:alphaModFix/>
          </a:blip>
          <a:stretch>
            <a:fillRect/>
          </a:stretch>
        </p:blipFill>
        <p:spPr>
          <a:xfrm>
            <a:off x="713478" y="2356604"/>
            <a:ext cx="217775" cy="216000"/>
          </a:xfrm>
          <a:prstGeom prst="rect">
            <a:avLst/>
          </a:prstGeom>
          <a:noFill/>
          <a:ln cap="flat" cmpd="sng" w="9525">
            <a:solidFill>
              <a:srgbClr val="D9D9D9"/>
            </a:solidFill>
            <a:prstDash val="solid"/>
            <a:round/>
            <a:headEnd len="sm" w="sm" type="none"/>
            <a:tailEnd len="sm" w="sm" type="none"/>
          </a:ln>
        </p:spPr>
      </p:pic>
      <p:pic>
        <p:nvPicPr>
          <p:cNvPr id="462" name="Google Shape;462;p61" title="image4"/>
          <p:cNvPicPr preferRelativeResize="0"/>
          <p:nvPr/>
        </p:nvPicPr>
        <p:blipFill>
          <a:blip r:embed="rId13">
            <a:alphaModFix/>
          </a:blip>
          <a:stretch>
            <a:fillRect/>
          </a:stretch>
        </p:blipFill>
        <p:spPr>
          <a:xfrm>
            <a:off x="713478" y="2724579"/>
            <a:ext cx="217775" cy="216000"/>
          </a:xfrm>
          <a:prstGeom prst="rect">
            <a:avLst/>
          </a:prstGeom>
          <a:noFill/>
          <a:ln cap="flat" cmpd="sng" w="9525">
            <a:solidFill>
              <a:srgbClr val="D9D9D9"/>
            </a:solidFill>
            <a:prstDash val="solid"/>
            <a:round/>
            <a:headEnd len="sm" w="sm" type="none"/>
            <a:tailEnd len="sm" w="sm" type="none"/>
          </a:ln>
        </p:spPr>
      </p:pic>
      <p:pic>
        <p:nvPicPr>
          <p:cNvPr id="463" name="Google Shape;463;p61" title="image5"/>
          <p:cNvPicPr preferRelativeResize="0"/>
          <p:nvPr/>
        </p:nvPicPr>
        <p:blipFill>
          <a:blip r:embed="rId14">
            <a:alphaModFix/>
          </a:blip>
          <a:stretch>
            <a:fillRect/>
          </a:stretch>
        </p:blipFill>
        <p:spPr>
          <a:xfrm>
            <a:off x="713488" y="3092554"/>
            <a:ext cx="217775" cy="202927"/>
          </a:xfrm>
          <a:prstGeom prst="rect">
            <a:avLst/>
          </a:prstGeom>
          <a:noFill/>
          <a:ln cap="flat" cmpd="sng" w="9525">
            <a:solidFill>
              <a:srgbClr val="D9D9D9"/>
            </a:solidFill>
            <a:prstDash val="solid"/>
            <a:round/>
            <a:headEnd len="sm" w="sm" type="none"/>
            <a:tailEnd len="sm" w="sm" type="none"/>
          </a:ln>
        </p:spPr>
      </p:pic>
      <p:pic>
        <p:nvPicPr>
          <p:cNvPr id="464" name="Google Shape;464;p61" title="image6"/>
          <p:cNvPicPr preferRelativeResize="0"/>
          <p:nvPr/>
        </p:nvPicPr>
        <p:blipFill>
          <a:blip r:embed="rId15">
            <a:alphaModFix/>
          </a:blip>
          <a:stretch>
            <a:fillRect/>
          </a:stretch>
        </p:blipFill>
        <p:spPr>
          <a:xfrm>
            <a:off x="713478" y="3447455"/>
            <a:ext cx="217775" cy="216000"/>
          </a:xfrm>
          <a:prstGeom prst="rect">
            <a:avLst/>
          </a:prstGeom>
          <a:noFill/>
          <a:ln cap="flat" cmpd="sng" w="9525">
            <a:solidFill>
              <a:srgbClr val="D9D9D9"/>
            </a:solidFill>
            <a:prstDash val="solid"/>
            <a:round/>
            <a:headEnd len="sm" w="sm" type="none"/>
            <a:tailEnd len="sm" w="sm" type="none"/>
          </a:ln>
        </p:spPr>
      </p:pic>
      <p:pic>
        <p:nvPicPr>
          <p:cNvPr id="465" name="Google Shape;465;p61" title="image7"/>
          <p:cNvPicPr preferRelativeResize="0"/>
          <p:nvPr/>
        </p:nvPicPr>
        <p:blipFill>
          <a:blip r:embed="rId16">
            <a:alphaModFix/>
          </a:blip>
          <a:stretch>
            <a:fillRect/>
          </a:stretch>
        </p:blipFill>
        <p:spPr>
          <a:xfrm>
            <a:off x="713479" y="3815431"/>
            <a:ext cx="217775" cy="215999"/>
          </a:xfrm>
          <a:prstGeom prst="rect">
            <a:avLst/>
          </a:prstGeom>
          <a:noFill/>
          <a:ln cap="flat" cmpd="sng" w="9525">
            <a:solidFill>
              <a:srgbClr val="D9D9D9"/>
            </a:solidFill>
            <a:prstDash val="solid"/>
            <a:round/>
            <a:headEnd len="sm" w="sm" type="none"/>
            <a:tailEnd len="sm" w="sm" type="none"/>
          </a:ln>
        </p:spPr>
      </p:pic>
      <p:pic>
        <p:nvPicPr>
          <p:cNvPr id="466" name="Google Shape;466;p61" title="image8"/>
          <p:cNvPicPr preferRelativeResize="0"/>
          <p:nvPr/>
        </p:nvPicPr>
        <p:blipFill>
          <a:blip r:embed="rId17">
            <a:alphaModFix/>
          </a:blip>
          <a:stretch>
            <a:fillRect/>
          </a:stretch>
        </p:blipFill>
        <p:spPr>
          <a:xfrm>
            <a:off x="713479" y="4183405"/>
            <a:ext cx="217775" cy="215881"/>
          </a:xfrm>
          <a:prstGeom prst="rect">
            <a:avLst/>
          </a:prstGeom>
          <a:noFill/>
          <a:ln cap="flat" cmpd="sng" w="9525">
            <a:solidFill>
              <a:srgbClr val="D9D9D9"/>
            </a:solidFill>
            <a:prstDash val="solid"/>
            <a:round/>
            <a:headEnd len="sm" w="sm" type="none"/>
            <a:tailEnd len="sm" w="sm" type="none"/>
          </a:ln>
        </p:spPr>
      </p:pic>
      <p:pic>
        <p:nvPicPr>
          <p:cNvPr id="467" name="Google Shape;467;p61" title="image9"/>
          <p:cNvPicPr preferRelativeResize="0"/>
          <p:nvPr/>
        </p:nvPicPr>
        <p:blipFill>
          <a:blip r:embed="rId18">
            <a:alphaModFix/>
          </a:blip>
          <a:stretch>
            <a:fillRect/>
          </a:stretch>
        </p:blipFill>
        <p:spPr>
          <a:xfrm>
            <a:off x="713478" y="4551262"/>
            <a:ext cx="217775" cy="215975"/>
          </a:xfrm>
          <a:prstGeom prst="rect">
            <a:avLst/>
          </a:prstGeom>
          <a:noFill/>
          <a:ln cap="flat" cmpd="sng" w="9525">
            <a:solidFill>
              <a:srgbClr val="D9D9D9"/>
            </a:solidFill>
            <a:prstDash val="solid"/>
            <a:round/>
            <a:headEnd len="sm" w="sm" type="none"/>
            <a:tailEnd len="sm" w="sm" type="none"/>
          </a:ln>
        </p:spPr>
      </p:pic>
      <p:pic>
        <p:nvPicPr>
          <p:cNvPr id="468" name="Google Shape;468;p61" title="image10"/>
          <p:cNvPicPr preferRelativeResize="0"/>
          <p:nvPr/>
        </p:nvPicPr>
        <p:blipFill>
          <a:blip r:embed="rId19">
            <a:alphaModFix/>
          </a:blip>
          <a:stretch>
            <a:fillRect/>
          </a:stretch>
        </p:blipFill>
        <p:spPr>
          <a:xfrm>
            <a:off x="713488" y="4919212"/>
            <a:ext cx="217775" cy="202927"/>
          </a:xfrm>
          <a:prstGeom prst="rect">
            <a:avLst/>
          </a:prstGeom>
          <a:noFill/>
          <a:ln cap="flat" cmpd="sng" w="9525">
            <a:solidFill>
              <a:srgbClr val="D9D9D9"/>
            </a:solidFill>
            <a:prstDash val="solid"/>
            <a:round/>
            <a:headEnd len="sm" w="sm" type="none"/>
            <a:tailEnd len="sm" w="sm" type="none"/>
          </a:ln>
        </p:spPr>
      </p:pic>
      <p:pic>
        <p:nvPicPr>
          <p:cNvPr id="469" name="Google Shape;469;p61" title="image11"/>
          <p:cNvPicPr preferRelativeResize="0"/>
          <p:nvPr/>
        </p:nvPicPr>
        <p:blipFill>
          <a:blip r:embed="rId15">
            <a:alphaModFix/>
          </a:blip>
          <a:stretch>
            <a:fillRect/>
          </a:stretch>
        </p:blipFill>
        <p:spPr>
          <a:xfrm>
            <a:off x="713488" y="5274114"/>
            <a:ext cx="217775" cy="216000"/>
          </a:xfrm>
          <a:prstGeom prst="rect">
            <a:avLst/>
          </a:prstGeom>
          <a:noFill/>
          <a:ln cap="flat" cmpd="sng" w="9525">
            <a:solidFill>
              <a:srgbClr val="D9D9D9"/>
            </a:solidFill>
            <a:prstDash val="solid"/>
            <a:round/>
            <a:headEnd len="sm" w="sm" type="none"/>
            <a:tailEnd len="sm" w="sm" type="none"/>
          </a:ln>
        </p:spPr>
      </p:pic>
      <p:pic>
        <p:nvPicPr>
          <p:cNvPr id="470" name="Google Shape;470;p61" title="image12"/>
          <p:cNvPicPr preferRelativeResize="0"/>
          <p:nvPr/>
        </p:nvPicPr>
        <p:blipFill>
          <a:blip r:embed="rId20">
            <a:alphaModFix/>
          </a:blip>
          <a:stretch>
            <a:fillRect/>
          </a:stretch>
        </p:blipFill>
        <p:spPr>
          <a:xfrm>
            <a:off x="713478" y="5642089"/>
            <a:ext cx="217775" cy="215945"/>
          </a:xfrm>
          <a:prstGeom prst="rect">
            <a:avLst/>
          </a:prstGeom>
          <a:noFill/>
          <a:ln cap="flat" cmpd="sng" w="9525">
            <a:solidFill>
              <a:srgbClr val="D9D9D9"/>
            </a:solidFill>
            <a:prstDash val="solid"/>
            <a:round/>
            <a:headEnd len="sm" w="sm" type="none"/>
            <a:tailEnd len="sm" w="sm" type="none"/>
          </a:ln>
        </p:spPr>
      </p:pic>
      <p:sp>
        <p:nvSpPr>
          <p:cNvPr id="471" name="Google Shape;471;p61" title="appendix Link"/>
          <p:cNvSpPr txBox="1"/>
          <p:nvPr/>
        </p:nvSpPr>
        <p:spPr>
          <a:xfrm>
            <a:off x="621975" y="6026167"/>
            <a:ext cx="61446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solidFill>
                  <a:srgbClr val="222222"/>
                </a:solidFill>
                <a:highlight>
                  <a:schemeClr val="lt1"/>
                </a:highlight>
                <a:latin typeface="Calibri"/>
                <a:ea typeface="Calibri"/>
                <a:cs typeface="Calibri"/>
                <a:sym typeface="Calibri"/>
              </a:rPr>
              <a:t>Full list of 109 Key Funding Rounds is available on </a:t>
            </a:r>
            <a:r>
              <a:rPr lang="en-US" sz="1200" u="sng">
                <a:solidFill>
                  <a:schemeClr val="hlink"/>
                </a:solidFill>
                <a:highlight>
                  <a:schemeClr val="lt1"/>
                </a:highlight>
                <a:latin typeface="Calibri"/>
                <a:ea typeface="Calibri"/>
                <a:cs typeface="Calibri"/>
                <a:sym typeface="Calibri"/>
                <a:hlinkClick r:id="rId21"/>
              </a:rPr>
              <a:t>Tracxn Platform</a:t>
            </a:r>
            <a:endParaRPr sz="1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Default Design">
  <a:themeElements>
    <a:clrScheme name="Custom 3">
      <a:dk1>
        <a:srgbClr val="000000"/>
      </a:dk1>
      <a:lt1>
        <a:srgbClr val="FFFFFF"/>
      </a:lt1>
      <a:dk2>
        <a:srgbClr val="000000"/>
      </a:dk2>
      <a:lt2>
        <a:srgbClr val="808080"/>
      </a:lt2>
      <a:accent1>
        <a:srgbClr val="F89406"/>
      </a:accent1>
      <a:accent2>
        <a:srgbClr val="3080B9"/>
      </a:accent2>
      <a:accent3>
        <a:srgbClr val="3498DB"/>
      </a:accent3>
      <a:accent4>
        <a:srgbClr val="7F7F7F"/>
      </a:accent4>
      <a:accent5>
        <a:srgbClr val="2D2DB9"/>
      </a:accent5>
      <a:accent6>
        <a:srgbClr val="C00000"/>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Default Design">
  <a:themeElements>
    <a:clrScheme name="Custom 3">
      <a:dk1>
        <a:srgbClr val="000000"/>
      </a:dk1>
      <a:lt1>
        <a:srgbClr val="FFFFFF"/>
      </a:lt1>
      <a:dk2>
        <a:srgbClr val="000000"/>
      </a:dk2>
      <a:lt2>
        <a:srgbClr val="808080"/>
      </a:lt2>
      <a:accent1>
        <a:srgbClr val="F89406"/>
      </a:accent1>
      <a:accent2>
        <a:srgbClr val="3080B9"/>
      </a:accent2>
      <a:accent3>
        <a:srgbClr val="3498DB"/>
      </a:accent3>
      <a:accent4>
        <a:srgbClr val="7F7F7F"/>
      </a:accent4>
      <a:accent5>
        <a:srgbClr val="2D2DB9"/>
      </a:accent5>
      <a:accent6>
        <a:srgbClr val="C00000"/>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Default Design">
  <a:themeElements>
    <a:clrScheme name="Custom 3">
      <a:dk1>
        <a:srgbClr val="000000"/>
      </a:dk1>
      <a:lt1>
        <a:srgbClr val="FFFFFF"/>
      </a:lt1>
      <a:dk2>
        <a:srgbClr val="000000"/>
      </a:dk2>
      <a:lt2>
        <a:srgbClr val="808080"/>
      </a:lt2>
      <a:accent1>
        <a:srgbClr val="F89406"/>
      </a:accent1>
      <a:accent2>
        <a:srgbClr val="3080B9"/>
      </a:accent2>
      <a:accent3>
        <a:srgbClr val="3498DB"/>
      </a:accent3>
      <a:accent4>
        <a:srgbClr val="7F7F7F"/>
      </a:accent4>
      <a:accent5>
        <a:srgbClr val="2D2DB9"/>
      </a:accent5>
      <a:accent6>
        <a:srgbClr val="C00000"/>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Default Design">
  <a:themeElements>
    <a:clrScheme name="Custom 3">
      <a:dk1>
        <a:srgbClr val="000000"/>
      </a:dk1>
      <a:lt1>
        <a:srgbClr val="FFFFFF"/>
      </a:lt1>
      <a:dk2>
        <a:srgbClr val="000000"/>
      </a:dk2>
      <a:lt2>
        <a:srgbClr val="808080"/>
      </a:lt2>
      <a:accent1>
        <a:srgbClr val="F89406"/>
      </a:accent1>
      <a:accent2>
        <a:srgbClr val="3080B9"/>
      </a:accent2>
      <a:accent3>
        <a:srgbClr val="3498DB"/>
      </a:accent3>
      <a:accent4>
        <a:srgbClr val="7F7F7F"/>
      </a:accent4>
      <a:accent5>
        <a:srgbClr val="2D2DB9"/>
      </a:accent5>
      <a:accent6>
        <a:srgbClr val="C00000"/>
      </a:accent6>
      <a:hlink>
        <a:srgbClr val="3333CC"/>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